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59"/>
  </p:notesMasterIdLst>
  <p:sldIdLst>
    <p:sldId id="256" r:id="rId2"/>
    <p:sldId id="295" r:id="rId3"/>
    <p:sldId id="351" r:id="rId4"/>
    <p:sldId id="355" r:id="rId5"/>
    <p:sldId id="353" r:id="rId6"/>
    <p:sldId id="354" r:id="rId7"/>
    <p:sldId id="377" r:id="rId8"/>
    <p:sldId id="378" r:id="rId9"/>
    <p:sldId id="348" r:id="rId10"/>
    <p:sldId id="298" r:id="rId11"/>
    <p:sldId id="299" r:id="rId12"/>
    <p:sldId id="363" r:id="rId13"/>
    <p:sldId id="364" r:id="rId14"/>
    <p:sldId id="365" r:id="rId15"/>
    <p:sldId id="367" r:id="rId16"/>
    <p:sldId id="359" r:id="rId17"/>
    <p:sldId id="360" r:id="rId18"/>
    <p:sldId id="361" r:id="rId19"/>
    <p:sldId id="374" r:id="rId20"/>
    <p:sldId id="376" r:id="rId21"/>
    <p:sldId id="375" r:id="rId22"/>
    <p:sldId id="373" r:id="rId23"/>
    <p:sldId id="370" r:id="rId24"/>
    <p:sldId id="371" r:id="rId25"/>
    <p:sldId id="368" r:id="rId26"/>
    <p:sldId id="362" r:id="rId27"/>
    <p:sldId id="366" r:id="rId28"/>
    <p:sldId id="379" r:id="rId29"/>
    <p:sldId id="396" r:id="rId30"/>
    <p:sldId id="397" r:id="rId31"/>
    <p:sldId id="398" r:id="rId32"/>
    <p:sldId id="380" r:id="rId33"/>
    <p:sldId id="381" r:id="rId34"/>
    <p:sldId id="382" r:id="rId35"/>
    <p:sldId id="383" r:id="rId36"/>
    <p:sldId id="388" r:id="rId37"/>
    <p:sldId id="384" r:id="rId38"/>
    <p:sldId id="385" r:id="rId39"/>
    <p:sldId id="386" r:id="rId40"/>
    <p:sldId id="405" r:id="rId41"/>
    <p:sldId id="387" r:id="rId42"/>
    <p:sldId id="301" r:id="rId43"/>
    <p:sldId id="389" r:id="rId44"/>
    <p:sldId id="300" r:id="rId45"/>
    <p:sldId id="302" r:id="rId46"/>
    <p:sldId id="391" r:id="rId47"/>
    <p:sldId id="392" r:id="rId48"/>
    <p:sldId id="394" r:id="rId49"/>
    <p:sldId id="395" r:id="rId50"/>
    <p:sldId id="393" r:id="rId51"/>
    <p:sldId id="399" r:id="rId52"/>
    <p:sldId id="400" r:id="rId53"/>
    <p:sldId id="401" r:id="rId54"/>
    <p:sldId id="402" r:id="rId55"/>
    <p:sldId id="403" r:id="rId56"/>
    <p:sldId id="404" r:id="rId57"/>
    <p:sldId id="406" r:id="rId5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FFCCFF"/>
    <a:srgbClr val="CCFFFF"/>
    <a:srgbClr val="FF99FF"/>
    <a:srgbClr val="FFCB25"/>
    <a:srgbClr val="CCCCFF"/>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5782" autoAdjust="0"/>
  </p:normalViewPr>
  <p:slideViewPr>
    <p:cSldViewPr>
      <p:cViewPr>
        <p:scale>
          <a:sx n="78" d="100"/>
          <a:sy n="78" d="100"/>
        </p:scale>
        <p:origin x="-1026" y="-12"/>
      </p:cViewPr>
      <p:guideLst>
        <p:guide orient="horz" pos="2160"/>
        <p:guide pos="2880"/>
      </p:guideLst>
    </p:cSldViewPr>
  </p:slideViewPr>
  <p:notesTextViewPr>
    <p:cViewPr>
      <p:scale>
        <a:sx n="100" d="100"/>
        <a:sy n="100" d="100"/>
      </p:scale>
      <p:origin x="0" y="0"/>
    </p:cViewPr>
  </p:notesTextViewPr>
  <p:sorterViewPr>
    <p:cViewPr>
      <p:scale>
        <a:sx n="178" d="100"/>
        <a:sy n="178" d="100"/>
      </p:scale>
      <p:origin x="0" y="-862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E1CB5-E745-4514-B19F-D218D1807090}" type="datetimeFigureOut">
              <a:rPr lang="tr-TR" smtClean="0"/>
              <a:t>16.05.2025</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B7C27A-B684-43E0-B86C-077379A7B1A2}" type="slidenum">
              <a:rPr lang="tr-TR" smtClean="0"/>
              <a:t>‹#›</a:t>
            </a:fld>
            <a:endParaRPr lang="tr-TR"/>
          </a:p>
        </p:txBody>
      </p:sp>
    </p:spTree>
    <p:extLst>
      <p:ext uri="{BB962C8B-B14F-4D97-AF65-F5344CB8AC3E}">
        <p14:creationId xmlns:p14="http://schemas.microsoft.com/office/powerpoint/2010/main" val="170051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EB7C27A-B684-43E0-B86C-077379A7B1A2}" type="slidenum">
              <a:rPr lang="tr-TR" smtClean="0"/>
              <a:t>13</a:t>
            </a:fld>
            <a:endParaRPr lang="tr-TR"/>
          </a:p>
        </p:txBody>
      </p:sp>
    </p:spTree>
    <p:extLst>
      <p:ext uri="{BB962C8B-B14F-4D97-AF65-F5344CB8AC3E}">
        <p14:creationId xmlns:p14="http://schemas.microsoft.com/office/powerpoint/2010/main" val="1896091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16.05.2025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93155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866442" y="685800"/>
            <a:ext cx="662096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A23720DD-5B6D-40BF-8493-A6B52D484E6B}" type="datetimeFigureOut">
              <a:rPr lang="tr-TR" smtClean="0"/>
              <a:pPr/>
              <a:t>16.05.2025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633122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23720DD-5B6D-40BF-8493-A6B52D484E6B}" type="datetimeFigureOut">
              <a:rPr lang="tr-TR" smtClean="0"/>
              <a:pPr/>
              <a:t>16.05.2025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4166194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8" y="1447800"/>
            <a:ext cx="6001049" cy="2323374"/>
          </a:xfrm>
        </p:spPr>
        <p:txBody>
          <a:bodyPr/>
          <a:lstStyle>
            <a:lvl1pPr>
              <a:defRPr sz="4800"/>
            </a:lvl1pPr>
          </a:lstStyle>
          <a:p>
            <a:r>
              <a:rPr lang="tr-TR" smtClean="0"/>
              <a:t>Asıl başlık stili için tıklatın</a:t>
            </a:r>
            <a:endParaRPr lang="en-US" dirty="0"/>
          </a:p>
        </p:txBody>
      </p:sp>
      <p:sp>
        <p:nvSpPr>
          <p:cNvPr id="14" name="Text Placeholder 3"/>
          <p:cNvSpPr>
            <a:spLocks noGrp="1"/>
          </p:cNvSpPr>
          <p:nvPr>
            <p:ph type="body" sz="half" idx="13"/>
          </p:nvPr>
        </p:nvSpPr>
        <p:spPr>
          <a:xfrm>
            <a:off x="1448177" y="3771174"/>
            <a:ext cx="546115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23720DD-5B6D-40BF-8493-A6B52D484E6B}" type="datetimeFigureOut">
              <a:rPr lang="tr-TR" smtClean="0"/>
              <a:pPr/>
              <a:t>16.05.2025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6999690" y="2613787"/>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1225157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23720DD-5B6D-40BF-8493-A6B52D484E6B}" type="datetimeFigureOut">
              <a:rPr lang="tr-TR" smtClean="0"/>
              <a:pPr/>
              <a:t>16.05.2025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974164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23720DD-5B6D-40BF-8493-A6B52D484E6B}" type="datetimeFigureOut">
              <a:rPr lang="tr-TR" smtClean="0"/>
              <a:pPr/>
              <a:t>16.05.2025</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543326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9" name="Picture Placeholder 2"/>
          <p:cNvSpPr>
            <a:spLocks noGrp="1" noChangeAspect="1"/>
          </p:cNvSpPr>
          <p:nvPr>
            <p:ph type="pic" idx="21"/>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30" name="Picture Placeholder 2"/>
          <p:cNvSpPr>
            <a:spLocks noGrp="1" noChangeAspect="1"/>
          </p:cNvSpPr>
          <p:nvPr>
            <p:ph type="pic" idx="22"/>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23720DD-5B6D-40BF-8493-A6B52D484E6B}" type="datetimeFigureOut">
              <a:rPr lang="tr-TR" smtClean="0"/>
              <a:pPr/>
              <a:t>16.05.2025</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445021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16.05.2025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646878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16.05.2025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385202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685800" y="609600"/>
            <a:ext cx="77724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85800" y="1981200"/>
            <a:ext cx="3810000" cy="4114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981200"/>
            <a:ext cx="3810000" cy="4114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tr-TR"/>
          </a:p>
        </p:txBody>
      </p:sp>
      <p:sp>
        <p:nvSpPr>
          <p:cNvPr id="7" name="Rectangle 6"/>
          <p:cNvSpPr>
            <a:spLocks noGrp="1" noChangeArrowheads="1"/>
          </p:cNvSpPr>
          <p:nvPr>
            <p:ph type="sldNum" sz="quarter" idx="12"/>
          </p:nvPr>
        </p:nvSpPr>
        <p:spPr>
          <a:ln/>
        </p:spPr>
        <p:txBody>
          <a:bodyPr/>
          <a:lstStyle>
            <a:lvl1pPr>
              <a:defRPr/>
            </a:lvl1pPr>
          </a:lstStyle>
          <a:p>
            <a:pPr>
              <a:defRPr/>
            </a:pPr>
            <a:fld id="{DE5DAE10-6877-4E98-970C-8E9A3B7623A0}" type="slidenum">
              <a:rPr lang="en-GB" altLang="tr-TR"/>
              <a:pPr>
                <a:defRPr/>
              </a:pPr>
              <a:t>‹#›</a:t>
            </a:fld>
            <a:endParaRPr lang="en-GB" altLang="tr-TR"/>
          </a:p>
        </p:txBody>
      </p:sp>
    </p:spTree>
    <p:extLst>
      <p:ext uri="{BB962C8B-B14F-4D97-AF65-F5344CB8AC3E}">
        <p14:creationId xmlns:p14="http://schemas.microsoft.com/office/powerpoint/2010/main" val="2539491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Unvan 1"/>
          <p:cNvSpPr>
            <a:spLocks noGrp="1"/>
          </p:cNvSpPr>
          <p:nvPr>
            <p:ph type="title"/>
          </p:nvPr>
        </p:nvSpPr>
        <p:spPr>
          <a:xfrm>
            <a:off x="685800" y="609600"/>
            <a:ext cx="77724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85800" y="1981200"/>
            <a:ext cx="3810000" cy="4114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981200"/>
            <a:ext cx="3810000" cy="1981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648200" y="4114800"/>
            <a:ext cx="3810000" cy="1981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pPr>
              <a:defRPr/>
            </a:pPr>
            <a:endParaRPr lang="it-IT" altLang="tr-TR"/>
          </a:p>
        </p:txBody>
      </p:sp>
      <p:sp>
        <p:nvSpPr>
          <p:cNvPr id="7" name="Rectangle 5"/>
          <p:cNvSpPr>
            <a:spLocks noGrp="1" noChangeArrowheads="1"/>
          </p:cNvSpPr>
          <p:nvPr>
            <p:ph type="ftr" sz="quarter" idx="11"/>
          </p:nvPr>
        </p:nvSpPr>
        <p:spPr>
          <a:ln/>
        </p:spPr>
        <p:txBody>
          <a:bodyPr/>
          <a:lstStyle>
            <a:lvl1pPr>
              <a:defRPr/>
            </a:lvl1pPr>
          </a:lstStyle>
          <a:p>
            <a:pPr>
              <a:defRPr/>
            </a:pPr>
            <a:endParaRPr lang="it-IT" altLang="tr-TR"/>
          </a:p>
        </p:txBody>
      </p:sp>
      <p:sp>
        <p:nvSpPr>
          <p:cNvPr id="8" name="Rectangle 6"/>
          <p:cNvSpPr>
            <a:spLocks noGrp="1" noChangeArrowheads="1"/>
          </p:cNvSpPr>
          <p:nvPr>
            <p:ph type="sldNum" sz="quarter" idx="12"/>
          </p:nvPr>
        </p:nvSpPr>
        <p:spPr>
          <a:ln/>
        </p:spPr>
        <p:txBody>
          <a:bodyPr/>
          <a:lstStyle>
            <a:lvl1pPr>
              <a:defRPr/>
            </a:lvl1pPr>
          </a:lstStyle>
          <a:p>
            <a:pPr>
              <a:defRPr/>
            </a:pPr>
            <a:fld id="{18751025-3A71-4DF4-B67F-884407DEF8E3}" type="slidenum">
              <a:rPr lang="it-IT" altLang="tr-TR"/>
              <a:pPr>
                <a:defRPr/>
              </a:pPr>
              <a:t>‹#›</a:t>
            </a:fld>
            <a:endParaRPr lang="it-IT" altLang="tr-TR"/>
          </a:p>
        </p:txBody>
      </p:sp>
    </p:spTree>
    <p:extLst>
      <p:ext uri="{BB962C8B-B14F-4D97-AF65-F5344CB8AC3E}">
        <p14:creationId xmlns:p14="http://schemas.microsoft.com/office/powerpoint/2010/main" val="1165363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16.05.2025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601218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23720DD-5B6D-40BF-8493-A6B52D484E6B}" type="datetimeFigureOut">
              <a:rPr lang="tr-TR" smtClean="0"/>
              <a:pPr/>
              <a:t>16.05.2025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107286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pPr/>
              <a:t>16.05.2025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054211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pPr/>
              <a:t>16.05.2025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985857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A23720DD-5B6D-40BF-8493-A6B52D484E6B}" type="datetimeFigureOut">
              <a:rPr lang="tr-TR" smtClean="0"/>
              <a:pPr/>
              <a:t>16.05.2025</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982712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23720DD-5B6D-40BF-8493-A6B52D484E6B}" type="datetimeFigureOut">
              <a:rPr lang="tr-TR" smtClean="0"/>
              <a:pPr/>
              <a:t>16.05.2025</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842871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66442" y="3129281"/>
            <a:ext cx="2551461"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7" name="Date Placeholder 4"/>
          <p:cNvSpPr>
            <a:spLocks noGrp="1"/>
          </p:cNvSpPr>
          <p:nvPr>
            <p:ph type="dt" sz="half" idx="10"/>
          </p:nvPr>
        </p:nvSpPr>
        <p:spPr/>
        <p:txBody>
          <a:bodyPr/>
          <a:lstStyle/>
          <a:p>
            <a:fld id="{A23720DD-5B6D-40BF-8493-A6B52D484E6B}" type="datetimeFigureOut">
              <a:rPr lang="tr-TR" smtClean="0"/>
              <a:pPr/>
              <a:t>16.05.2025</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315387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A23720DD-5B6D-40BF-8493-A6B52D484E6B}" type="datetimeFigureOut">
              <a:rPr lang="tr-TR" smtClean="0"/>
              <a:pPr/>
              <a:t>16.05.2025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284010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23720DD-5B6D-40BF-8493-A6B52D484E6B}" type="datetimeFigureOut">
              <a:rPr lang="tr-TR" smtClean="0"/>
              <a:pPr/>
              <a:t>16.05.2025</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val="788715766"/>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2" r:id="rId18"/>
    <p:sldLayoutId id="2147483823" r:id="rId19"/>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file:///A:\lilifer%201.jpg" TargetMode="External"/><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file:///A:\lilifer%202.jpg" TargetMode="External"/><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683568" y="3356992"/>
            <a:ext cx="7488832" cy="1511952"/>
          </a:xfrm>
          <a:prstGeom prst="rect">
            <a:avLst/>
          </a:prstGeom>
          <a:noFill/>
        </p:spPr>
        <p:txBody>
          <a:bodyPr wrap="square" rtlCol="0">
            <a:spAutoFit/>
          </a:bodyPr>
          <a:lstStyle/>
          <a:p>
            <a:pPr algn="r">
              <a:lnSpc>
                <a:spcPct val="150000"/>
              </a:lnSpc>
            </a:pPr>
            <a:r>
              <a:rPr lang="tr-TR" sz="2050" dirty="0" smtClean="0">
                <a:ln w="0"/>
                <a:solidFill>
                  <a:srgbClr val="FFFF00"/>
                </a:solidFill>
                <a:effectLst>
                  <a:outerShdw blurRad="38100" dist="25400" dir="5400000" algn="ctr" rotWithShape="0">
                    <a:srgbClr val="6E747A">
                      <a:alpha val="43000"/>
                    </a:srgbClr>
                  </a:outerShdw>
                </a:effectLst>
                <a:latin typeface="Arial Black" pitchFamily="34" charset="0"/>
              </a:rPr>
              <a:t>SERTİFİKASYON </a:t>
            </a:r>
            <a:r>
              <a:rPr lang="tr-TR" sz="2050" dirty="0" smtClean="0">
                <a:ln w="0"/>
                <a:solidFill>
                  <a:srgbClr val="FFFF00"/>
                </a:solidFill>
                <a:effectLst>
                  <a:outerShdw blurRad="38100" dist="25400" dir="5400000" algn="ctr" rotWithShape="0">
                    <a:srgbClr val="6E747A">
                      <a:alpha val="43000"/>
                    </a:srgbClr>
                  </a:outerShdw>
                </a:effectLst>
                <a:latin typeface="Arial Black" pitchFamily="34" charset="0"/>
              </a:rPr>
              <a:t>VE KARANTİNA ÇALIŞTAYI </a:t>
            </a:r>
          </a:p>
          <a:p>
            <a:pPr algn="ctr">
              <a:lnSpc>
                <a:spcPct val="150000"/>
              </a:lnSpc>
            </a:pPr>
            <a:r>
              <a:rPr lang="tr-TR" sz="2050" dirty="0" smtClean="0">
                <a:ln w="0"/>
                <a:effectLst>
                  <a:outerShdw blurRad="38100" dist="25400" dir="5400000" algn="ctr" rotWithShape="0">
                    <a:srgbClr val="6E747A">
                      <a:alpha val="43000"/>
                    </a:srgbClr>
                  </a:outerShdw>
                </a:effectLst>
                <a:latin typeface="Arial Black" pitchFamily="34" charset="0"/>
              </a:rPr>
              <a:t>           Prof. Dr. Behçet Kemal ÇAĞLAR</a:t>
            </a:r>
          </a:p>
          <a:p>
            <a:pPr algn="ctr">
              <a:lnSpc>
                <a:spcPct val="150000"/>
              </a:lnSpc>
            </a:pPr>
            <a:r>
              <a:rPr lang="tr-TR" sz="2050" dirty="0" smtClean="0">
                <a:ln w="0"/>
                <a:effectLst>
                  <a:outerShdw blurRad="38100" dist="25400" dir="5400000" algn="ctr" rotWithShape="0">
                    <a:srgbClr val="6E747A">
                      <a:alpha val="43000"/>
                    </a:srgbClr>
                  </a:outerShdw>
                </a:effectLst>
                <a:latin typeface="Arial Black" pitchFamily="34" charset="0"/>
              </a:rPr>
              <a:t>2025 </a:t>
            </a:r>
            <a:endParaRPr lang="tr-TR" sz="2050" dirty="0">
              <a:ln w="0"/>
              <a:effectLst>
                <a:outerShdw blurRad="38100" dist="25400" dir="5400000" algn="ctr" rotWithShape="0">
                  <a:srgbClr val="6E747A">
                    <a:alpha val="43000"/>
                  </a:srgbClr>
                </a:outerShdw>
              </a:effectLst>
              <a:latin typeface="Arial Black" pitchFamily="34" charset="0"/>
            </a:endParaRPr>
          </a:p>
        </p:txBody>
      </p:sp>
      <p:pic>
        <p:nvPicPr>
          <p:cNvPr id="3" name="Resim 2" descr="Logo - Çukurova Üniversites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404664"/>
            <a:ext cx="1512168" cy="1427972"/>
          </a:xfrm>
          <a:prstGeom prst="rect">
            <a:avLst/>
          </a:prstGeom>
          <a:noFill/>
          <a:ln>
            <a:noFill/>
          </a:ln>
        </p:spPr>
      </p:pic>
      <p:pic>
        <p:nvPicPr>
          <p:cNvPr id="5" name="Resim 4" descr="Profile for FÜAB Fidan Üreticileri Alt Birliği"/>
          <p:cNvPicPr/>
          <p:nvPr/>
        </p:nvPicPr>
        <p:blipFill rotWithShape="1">
          <a:blip r:embed="rId3">
            <a:extLst>
              <a:ext uri="{28A0092B-C50C-407E-A947-70E740481C1C}">
                <a14:useLocalDpi xmlns:a14="http://schemas.microsoft.com/office/drawing/2010/main" val="0"/>
              </a:ext>
            </a:extLst>
          </a:blip>
          <a:srcRect l="8368" t="17775" r="4814" b="18043"/>
          <a:stretch/>
        </p:blipFill>
        <p:spPr bwMode="auto">
          <a:xfrm>
            <a:off x="1220112" y="488860"/>
            <a:ext cx="1584176" cy="1427972"/>
          </a:xfrm>
          <a:prstGeom prst="rect">
            <a:avLst/>
          </a:prstGeom>
          <a:noFill/>
          <a:ln>
            <a:noFill/>
          </a:ln>
          <a:extLst>
            <a:ext uri="{53640926-AAD7-44D8-BBD7-CCE9431645EC}">
              <a14:shadowObscured xmlns:a14="http://schemas.microsoft.com/office/drawing/2010/main"/>
            </a:ext>
          </a:extLst>
        </p:spPr>
      </p:pic>
      <p:sp>
        <p:nvSpPr>
          <p:cNvPr id="2" name="Dikdörtgen 1"/>
          <p:cNvSpPr/>
          <p:nvPr/>
        </p:nvSpPr>
        <p:spPr>
          <a:xfrm>
            <a:off x="5004048" y="1916832"/>
            <a:ext cx="4572000" cy="600164"/>
          </a:xfrm>
          <a:prstGeom prst="rect">
            <a:avLst/>
          </a:prstGeom>
        </p:spPr>
        <p:txBody>
          <a:bodyPr>
            <a:spAutoFit/>
          </a:bodyPr>
          <a:lstStyle/>
          <a:p>
            <a:pPr algn="just"/>
            <a:r>
              <a:rPr lang="tr-TR" sz="1100" b="1" dirty="0" smtClean="0">
                <a:solidFill>
                  <a:srgbClr val="00B050"/>
                </a:solidFill>
              </a:rPr>
              <a:t>                         ÇUKUROVA </a:t>
            </a:r>
            <a:r>
              <a:rPr lang="tr-TR" sz="1100" b="1" dirty="0">
                <a:solidFill>
                  <a:srgbClr val="00B050"/>
                </a:solidFill>
              </a:rPr>
              <a:t>ÜNİVERSİTESİ</a:t>
            </a:r>
            <a:r>
              <a:rPr lang="tr-TR" sz="1100" dirty="0">
                <a:solidFill>
                  <a:srgbClr val="00B050"/>
                </a:solidFill>
              </a:rPr>
              <a:t>		</a:t>
            </a:r>
            <a:endParaRPr lang="tr-TR" sz="1100" dirty="0" smtClean="0">
              <a:solidFill>
                <a:srgbClr val="00B050"/>
              </a:solidFill>
            </a:endParaRPr>
          </a:p>
          <a:p>
            <a:pPr algn="just"/>
            <a:r>
              <a:rPr lang="tr-TR" sz="1100" b="1" dirty="0">
                <a:solidFill>
                  <a:srgbClr val="00B050"/>
                </a:solidFill>
              </a:rPr>
              <a:t> </a:t>
            </a:r>
            <a:r>
              <a:rPr lang="tr-TR" sz="1100" b="1" dirty="0" smtClean="0">
                <a:solidFill>
                  <a:srgbClr val="00B050"/>
                </a:solidFill>
              </a:rPr>
              <a:t>                    SUBTROPİK </a:t>
            </a:r>
            <a:r>
              <a:rPr lang="tr-TR" sz="1100" b="1" dirty="0">
                <a:solidFill>
                  <a:srgbClr val="00B050"/>
                </a:solidFill>
              </a:rPr>
              <a:t>MEYVELER ARAŞTIRMA </a:t>
            </a:r>
            <a:endParaRPr lang="tr-TR" sz="1100" dirty="0">
              <a:solidFill>
                <a:srgbClr val="00B050"/>
              </a:solidFill>
            </a:endParaRPr>
          </a:p>
          <a:p>
            <a:pPr algn="just"/>
            <a:r>
              <a:rPr lang="tr-TR" sz="1100" b="1" dirty="0">
                <a:solidFill>
                  <a:srgbClr val="00B050"/>
                </a:solidFill>
              </a:rPr>
              <a:t>      </a:t>
            </a:r>
            <a:r>
              <a:rPr lang="tr-TR" sz="1100" b="1" dirty="0" smtClean="0">
                <a:solidFill>
                  <a:srgbClr val="00B050"/>
                </a:solidFill>
              </a:rPr>
              <a:t>                    </a:t>
            </a:r>
            <a:r>
              <a:rPr lang="tr-TR" sz="1100" b="1" dirty="0">
                <a:solidFill>
                  <a:srgbClr val="00B050"/>
                </a:solidFill>
              </a:rPr>
              <a:t>VE UYGULAMA MERKEZİ</a:t>
            </a:r>
            <a:endParaRPr lang="tr-TR" sz="1100" dirty="0">
              <a:solidFill>
                <a:srgbClr val="00B050"/>
              </a:solidFill>
            </a:endParaRPr>
          </a:p>
        </p:txBody>
      </p:sp>
      <p:sp>
        <p:nvSpPr>
          <p:cNvPr id="6" name="Dikdörtgen 5"/>
          <p:cNvSpPr/>
          <p:nvPr/>
        </p:nvSpPr>
        <p:spPr>
          <a:xfrm>
            <a:off x="683568" y="2052000"/>
            <a:ext cx="2871299" cy="276999"/>
          </a:xfrm>
          <a:prstGeom prst="rect">
            <a:avLst/>
          </a:prstGeom>
        </p:spPr>
        <p:txBody>
          <a:bodyPr wrap="none">
            <a:spAutoFit/>
          </a:bodyPr>
          <a:lstStyle/>
          <a:p>
            <a:r>
              <a:rPr lang="tr-TR" sz="1200" b="1" dirty="0" smtClean="0">
                <a:solidFill>
                  <a:schemeClr val="accent3">
                    <a:lumMod val="75000"/>
                  </a:schemeClr>
                </a:solidFill>
              </a:rPr>
              <a:t>FİDAN </a:t>
            </a:r>
            <a:r>
              <a:rPr lang="tr-TR" sz="1200" b="1" dirty="0">
                <a:solidFill>
                  <a:schemeClr val="accent3">
                    <a:lumMod val="75000"/>
                  </a:schemeClr>
                </a:solidFill>
              </a:rPr>
              <a:t>ÜRETİCİLERİ ALT BİRLİĞİ (FÜAB)</a:t>
            </a:r>
            <a:endParaRPr lang="tr-TR" sz="1200" dirty="0">
              <a:solidFill>
                <a:schemeClr val="accent3">
                  <a:lumMod val="75000"/>
                </a:schemeClr>
              </a:solidFill>
            </a:endParaRPr>
          </a:p>
        </p:txBody>
      </p:sp>
    </p:spTree>
    <p:extLst>
      <p:ext uri="{BB962C8B-B14F-4D97-AF65-F5344CB8AC3E}">
        <p14:creationId xmlns:p14="http://schemas.microsoft.com/office/powerpoint/2010/main" val="22696709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67544" y="624745"/>
            <a:ext cx="8136904" cy="6001643"/>
          </a:xfrm>
          <a:prstGeom prst="rect">
            <a:avLst/>
          </a:prstGeom>
        </p:spPr>
        <p:txBody>
          <a:bodyPr wrap="square">
            <a:spAutoFit/>
          </a:bodyPr>
          <a:lstStyle/>
          <a:p>
            <a:pPr algn="ctr"/>
            <a:r>
              <a:rPr lang="tr-TR" sz="3200" dirty="0" smtClean="0">
                <a:solidFill>
                  <a:srgbClr val="FFFF00"/>
                </a:solidFill>
                <a:latin typeface="Arial Black" pitchFamily="34" charset="0"/>
              </a:rPr>
              <a:t>NEDEN </a:t>
            </a:r>
            <a:r>
              <a:rPr lang="tr-TR" sz="3200" dirty="0">
                <a:solidFill>
                  <a:srgbClr val="FFFF00"/>
                </a:solidFill>
                <a:latin typeface="Arial Black" pitchFamily="34" charset="0"/>
              </a:rPr>
              <a:t>SERTİFİKASYON</a:t>
            </a:r>
          </a:p>
          <a:p>
            <a:pPr algn="just"/>
            <a:endParaRPr lang="tr-TR" sz="2000" b="1" dirty="0" smtClean="0">
              <a:solidFill>
                <a:srgbClr val="FFFF00"/>
              </a:solidFill>
              <a:latin typeface="Arial" pitchFamily="34" charset="0"/>
              <a:cs typeface="Arial" pitchFamily="34" charset="0"/>
            </a:endParaRPr>
          </a:p>
          <a:p>
            <a:pPr algn="just"/>
            <a:r>
              <a:rPr lang="tr-TR" sz="2000" b="1" dirty="0" smtClean="0">
                <a:solidFill>
                  <a:srgbClr val="FFFF00"/>
                </a:solidFill>
                <a:latin typeface="Arial" pitchFamily="34" charset="0"/>
                <a:cs typeface="Arial" pitchFamily="34" charset="0"/>
              </a:rPr>
              <a:t>	</a:t>
            </a:r>
            <a:r>
              <a:rPr lang="tr-TR" sz="2000" b="1" dirty="0" smtClean="0">
                <a:latin typeface="Arial" pitchFamily="34" charset="0"/>
                <a:cs typeface="Arial" pitchFamily="34" charset="0"/>
              </a:rPr>
              <a:t>İsmine doğruluk yanında diğer en önemli konulardan biri de </a:t>
            </a:r>
            <a:r>
              <a:rPr lang="tr-TR" sz="2000" b="1" dirty="0" smtClean="0">
                <a:solidFill>
                  <a:srgbClr val="FFFF00"/>
                </a:solidFill>
                <a:latin typeface="Arial" pitchFamily="34" charset="0"/>
                <a:cs typeface="Arial" pitchFamily="34" charset="0"/>
              </a:rPr>
              <a:t>sağlıklı </a:t>
            </a:r>
            <a:r>
              <a:rPr lang="tr-TR" sz="2000" b="1" dirty="0">
                <a:solidFill>
                  <a:srgbClr val="FFFF00"/>
                </a:solidFill>
                <a:latin typeface="Arial" pitchFamily="34" charset="0"/>
                <a:cs typeface="Arial" pitchFamily="34" charset="0"/>
              </a:rPr>
              <a:t>fidan </a:t>
            </a:r>
            <a:r>
              <a:rPr lang="tr-TR" sz="2000" b="1" dirty="0" smtClean="0">
                <a:latin typeface="Arial" pitchFamily="34" charset="0"/>
                <a:cs typeface="Arial" pitchFamily="34" charset="0"/>
              </a:rPr>
              <a:t>konusudur	</a:t>
            </a:r>
          </a:p>
          <a:p>
            <a:pPr algn="ctr"/>
            <a:endParaRPr lang="tr-TR" sz="2000" b="1" dirty="0">
              <a:latin typeface="Arial" pitchFamily="34" charset="0"/>
              <a:cs typeface="Arial" pitchFamily="34" charset="0"/>
            </a:endParaRPr>
          </a:p>
          <a:p>
            <a:pPr algn="just"/>
            <a:r>
              <a:rPr lang="tr-TR" sz="2000" b="1" dirty="0" smtClean="0">
                <a:solidFill>
                  <a:srgbClr val="FFFF00"/>
                </a:solidFill>
                <a:latin typeface="Arial" pitchFamily="34" charset="0"/>
                <a:cs typeface="Arial" pitchFamily="34" charset="0"/>
              </a:rPr>
              <a:t>	Özellikle üretim materyalleri ile taşınan virüslerden ari ve bunun yanında diğer hastalık etmenleri ve nematod </a:t>
            </a:r>
            <a:r>
              <a:rPr lang="tr-TR" sz="2000" b="1" dirty="0">
                <a:solidFill>
                  <a:srgbClr val="FFFF00"/>
                </a:solidFill>
                <a:latin typeface="Arial" pitchFamily="34" charset="0"/>
                <a:cs typeface="Arial" pitchFamily="34" charset="0"/>
              </a:rPr>
              <a:t>kontrolünün yapıldığı </a:t>
            </a:r>
            <a:r>
              <a:rPr lang="tr-TR" sz="2000" b="1" dirty="0" smtClean="0">
                <a:solidFill>
                  <a:srgbClr val="FFFF00"/>
                </a:solidFill>
                <a:latin typeface="Arial" pitchFamily="34" charset="0"/>
                <a:cs typeface="Arial" pitchFamily="34" charset="0"/>
              </a:rPr>
              <a:t>fidanların üretimi son derece önemli hale gelmiştir</a:t>
            </a:r>
          </a:p>
          <a:p>
            <a:pPr algn="just"/>
            <a:r>
              <a:rPr lang="tr-TR" sz="2000" b="1" dirty="0" smtClean="0">
                <a:latin typeface="Arial" pitchFamily="34" charset="0"/>
                <a:cs typeface="Arial" pitchFamily="34" charset="0"/>
              </a:rPr>
              <a:t> </a:t>
            </a:r>
          </a:p>
          <a:p>
            <a:pPr algn="just"/>
            <a:r>
              <a:rPr lang="tr-TR" sz="2000" b="1" dirty="0" smtClean="0">
                <a:latin typeface="Arial" pitchFamily="34" charset="0"/>
                <a:cs typeface="Arial" pitchFamily="34" charset="0"/>
              </a:rPr>
              <a:t>	</a:t>
            </a:r>
            <a:r>
              <a:rPr lang="tr-TR" sz="2400" b="1" dirty="0" smtClean="0">
                <a:solidFill>
                  <a:srgbClr val="99FF66"/>
                </a:solidFill>
                <a:latin typeface="Arial" pitchFamily="34" charset="0"/>
                <a:cs typeface="Arial" pitchFamily="34" charset="0"/>
              </a:rPr>
              <a:t>Özellikle son </a:t>
            </a:r>
            <a:r>
              <a:rPr lang="tr-TR" sz="2400" b="1" dirty="0">
                <a:solidFill>
                  <a:srgbClr val="99FF66"/>
                </a:solidFill>
                <a:latin typeface="Arial" pitchFamily="34" charset="0"/>
                <a:cs typeface="Arial" pitchFamily="34" charset="0"/>
              </a:rPr>
              <a:t>yıllarda yeni çeşitlere olan talebin </a:t>
            </a:r>
            <a:r>
              <a:rPr lang="tr-TR" sz="2400" b="1" dirty="0" smtClean="0">
                <a:solidFill>
                  <a:srgbClr val="99FF66"/>
                </a:solidFill>
                <a:latin typeface="Arial" pitchFamily="34" charset="0"/>
                <a:cs typeface="Arial" pitchFamily="34" charset="0"/>
              </a:rPr>
              <a:t>artması ile beraber yurt </a:t>
            </a:r>
            <a:r>
              <a:rPr lang="tr-TR" sz="2400" b="1" dirty="0">
                <a:solidFill>
                  <a:srgbClr val="99FF66"/>
                </a:solidFill>
                <a:latin typeface="Arial" pitchFamily="34" charset="0"/>
                <a:cs typeface="Arial" pitchFamily="34" charset="0"/>
              </a:rPr>
              <a:t>dışından </a:t>
            </a:r>
            <a:r>
              <a:rPr lang="tr-TR" sz="2400" b="1" dirty="0" smtClean="0">
                <a:solidFill>
                  <a:srgbClr val="99FF66"/>
                </a:solidFill>
                <a:latin typeface="Arial" pitchFamily="34" charset="0"/>
                <a:cs typeface="Arial" pitchFamily="34" charset="0"/>
              </a:rPr>
              <a:t>değişik tür ve çeşitlerde fidan girişi artmıştır.</a:t>
            </a:r>
          </a:p>
          <a:p>
            <a:pPr algn="just"/>
            <a:endParaRPr lang="tr-TR" sz="2000" b="1" dirty="0" smtClean="0">
              <a:latin typeface="Arial" pitchFamily="34" charset="0"/>
              <a:cs typeface="Arial" pitchFamily="34" charset="0"/>
            </a:endParaRPr>
          </a:p>
          <a:p>
            <a:pPr algn="just"/>
            <a:r>
              <a:rPr lang="tr-TR" sz="2000" b="1" dirty="0" smtClean="0">
                <a:latin typeface="Arial" pitchFamily="34" charset="0"/>
                <a:cs typeface="Arial" pitchFamily="34" charset="0"/>
              </a:rPr>
              <a:t>	Bu durumda karantina önlemlerinin de önem kazanması ile beraber ‘</a:t>
            </a:r>
            <a:r>
              <a:rPr lang="tr-TR" sz="2000" b="1" dirty="0" smtClean="0">
                <a:solidFill>
                  <a:srgbClr val="FFFF00"/>
                </a:solidFill>
                <a:latin typeface="Arial" pitchFamily="34" charset="0"/>
                <a:cs typeface="Arial" pitchFamily="34" charset="0"/>
              </a:rPr>
              <a:t>’ismine doğru</a:t>
            </a:r>
            <a:r>
              <a:rPr lang="tr-TR" sz="2000" b="1" dirty="0" smtClean="0">
                <a:latin typeface="Arial" pitchFamily="34" charset="0"/>
                <a:cs typeface="Arial" pitchFamily="34" charset="0"/>
              </a:rPr>
              <a:t>’’ ve ‘</a:t>
            </a:r>
            <a:r>
              <a:rPr lang="tr-TR" sz="2000" b="1" dirty="0" smtClean="0">
                <a:solidFill>
                  <a:srgbClr val="FFFF00"/>
                </a:solidFill>
                <a:latin typeface="Arial" pitchFamily="34" charset="0"/>
                <a:cs typeface="Arial" pitchFamily="34" charset="0"/>
              </a:rPr>
              <a:t>’hastalıklardan ari</a:t>
            </a:r>
            <a:r>
              <a:rPr lang="tr-TR" sz="2000" b="1" dirty="0" smtClean="0">
                <a:latin typeface="Arial" pitchFamily="34" charset="0"/>
                <a:cs typeface="Arial" pitchFamily="34" charset="0"/>
              </a:rPr>
              <a:t>’’ yurt içi ve yurt dışı kaynaklardan fidan temini önemli hale gelmiş ve doğal olarak bakanlık konuya daha da fazla önem vermeye başlamış ve yasal önlemler alınması ağırlık kazanmıştır</a:t>
            </a:r>
            <a:endParaRPr lang="tr-TR" sz="2000" b="1" dirty="0">
              <a:latin typeface="Arial" pitchFamily="34" charset="0"/>
              <a:cs typeface="Arial" pitchFamily="34" charset="0"/>
            </a:endParaRPr>
          </a:p>
        </p:txBody>
      </p:sp>
    </p:spTree>
    <p:extLst>
      <p:ext uri="{BB962C8B-B14F-4D97-AF65-F5344CB8AC3E}">
        <p14:creationId xmlns:p14="http://schemas.microsoft.com/office/powerpoint/2010/main" val="3530426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60040" y="797798"/>
            <a:ext cx="8388424" cy="4278094"/>
          </a:xfrm>
          <a:prstGeom prst="rect">
            <a:avLst/>
          </a:prstGeom>
        </p:spPr>
        <p:txBody>
          <a:bodyPr wrap="square">
            <a:spAutoFit/>
          </a:bodyPr>
          <a:lstStyle/>
          <a:p>
            <a:pPr algn="ctr"/>
            <a:r>
              <a:rPr lang="tr-TR" sz="2800" b="1" dirty="0" smtClean="0">
                <a:solidFill>
                  <a:srgbClr val="FFFF00"/>
                </a:solidFill>
                <a:latin typeface="Arial Black" pitchFamily="34" charset="0"/>
                <a:cs typeface="Arial" pitchFamily="34" charset="0"/>
              </a:rPr>
              <a:t>SERTİFİKASYON PROGRAMI ?</a:t>
            </a:r>
          </a:p>
          <a:p>
            <a:pPr algn="ctr"/>
            <a:endParaRPr lang="tr-TR" sz="2800" b="1" dirty="0">
              <a:latin typeface="Arial Black" pitchFamily="34" charset="0"/>
              <a:cs typeface="Arial" pitchFamily="34" charset="0"/>
            </a:endParaRPr>
          </a:p>
          <a:p>
            <a:pPr algn="just"/>
            <a:r>
              <a:rPr lang="tr-TR" sz="2400" b="1" dirty="0" smtClean="0">
                <a:latin typeface="Arial" pitchFamily="34" charset="0"/>
                <a:cs typeface="Arial" pitchFamily="34" charset="0"/>
              </a:rPr>
              <a:t>	Bitkisel </a:t>
            </a:r>
            <a:r>
              <a:rPr lang="tr-TR" sz="2400" b="1" dirty="0">
                <a:latin typeface="Arial" pitchFamily="34" charset="0"/>
                <a:cs typeface="Arial" pitchFamily="34" charset="0"/>
              </a:rPr>
              <a:t>üretim materyallerinin kalitelerinin </a:t>
            </a:r>
            <a:r>
              <a:rPr lang="tr-TR" sz="2400" b="1" dirty="0" smtClean="0">
                <a:latin typeface="Arial" pitchFamily="34" charset="0"/>
                <a:cs typeface="Arial" pitchFamily="34" charset="0"/>
              </a:rPr>
              <a:t>iyileştirilerek, “</a:t>
            </a:r>
            <a:r>
              <a:rPr lang="tr-TR" sz="2400" b="1" dirty="0" smtClean="0">
                <a:solidFill>
                  <a:srgbClr val="FFFF00"/>
                </a:solidFill>
                <a:latin typeface="Arial" pitchFamily="34" charset="0"/>
                <a:cs typeface="Arial" pitchFamily="34" charset="0"/>
              </a:rPr>
              <a:t>hastalıklardan ari - sağlıklı</a:t>
            </a:r>
            <a:r>
              <a:rPr lang="tr-TR" sz="2400" b="1" dirty="0">
                <a:latin typeface="Arial" pitchFamily="34" charset="0"/>
                <a:cs typeface="Arial" pitchFamily="34" charset="0"/>
              </a:rPr>
              <a:t>” ve </a:t>
            </a:r>
            <a:r>
              <a:rPr lang="tr-TR" sz="2400" b="1" dirty="0" smtClean="0">
                <a:latin typeface="Arial" pitchFamily="34" charset="0"/>
                <a:cs typeface="Arial" pitchFamily="34" charset="0"/>
              </a:rPr>
              <a:t>“</a:t>
            </a:r>
            <a:r>
              <a:rPr lang="tr-TR" sz="2400" b="1" dirty="0" smtClean="0">
                <a:solidFill>
                  <a:srgbClr val="FFFF00"/>
                </a:solidFill>
                <a:latin typeface="Arial" pitchFamily="34" charset="0"/>
                <a:cs typeface="Arial" pitchFamily="34" charset="0"/>
              </a:rPr>
              <a:t>ismine doğru - gerçek </a:t>
            </a:r>
            <a:r>
              <a:rPr lang="tr-TR" sz="2400" b="1" dirty="0">
                <a:solidFill>
                  <a:srgbClr val="FFFF00"/>
                </a:solidFill>
                <a:latin typeface="Arial" pitchFamily="34" charset="0"/>
                <a:cs typeface="Arial" pitchFamily="34" charset="0"/>
              </a:rPr>
              <a:t>çeşit </a:t>
            </a:r>
            <a:r>
              <a:rPr lang="tr-TR" sz="2400" b="1" dirty="0" smtClean="0">
                <a:solidFill>
                  <a:srgbClr val="FFFF00"/>
                </a:solidFill>
                <a:latin typeface="Arial" pitchFamily="34" charset="0"/>
                <a:cs typeface="Arial" pitchFamily="34" charset="0"/>
              </a:rPr>
              <a:t>özelliklerini</a:t>
            </a:r>
            <a:r>
              <a:rPr lang="tr-TR" sz="2400" b="1" dirty="0" smtClean="0">
                <a:latin typeface="Arial" pitchFamily="34" charset="0"/>
                <a:cs typeface="Arial" pitchFamily="34" charset="0"/>
              </a:rPr>
              <a:t>” </a:t>
            </a:r>
            <a:r>
              <a:rPr lang="tr-TR" sz="2400" b="1" dirty="0">
                <a:latin typeface="Arial" pitchFamily="34" charset="0"/>
                <a:cs typeface="Arial" pitchFamily="34" charset="0"/>
              </a:rPr>
              <a:t>taşıyan bitkisel üretim materyallerinin çoğaltılarak dağıtımını hedef alan </a:t>
            </a:r>
            <a:r>
              <a:rPr lang="tr-TR" sz="2400" b="1" dirty="0" smtClean="0">
                <a:latin typeface="Arial" pitchFamily="34" charset="0"/>
                <a:cs typeface="Arial" pitchFamily="34" charset="0"/>
              </a:rPr>
              <a:t>ve düzenleyen programlardır.</a:t>
            </a:r>
          </a:p>
          <a:p>
            <a:pPr algn="just"/>
            <a:endParaRPr lang="tr-TR" sz="2400" b="1" dirty="0">
              <a:latin typeface="Arial" pitchFamily="34" charset="0"/>
              <a:cs typeface="Arial" pitchFamily="34" charset="0"/>
            </a:endParaRPr>
          </a:p>
          <a:p>
            <a:pPr algn="just"/>
            <a:r>
              <a:rPr lang="tr-TR" sz="2400" b="1" dirty="0" smtClean="0">
                <a:latin typeface="Arial" pitchFamily="34" charset="0"/>
                <a:cs typeface="Arial" pitchFamily="34" charset="0"/>
              </a:rPr>
              <a:t>	Temelde </a:t>
            </a:r>
            <a:r>
              <a:rPr lang="tr-TR" sz="2400" b="1" dirty="0">
                <a:latin typeface="Arial" pitchFamily="34" charset="0"/>
                <a:cs typeface="Arial" pitchFamily="34" charset="0"/>
              </a:rPr>
              <a:t>sertifikasyon programı bitkilerin hangi materyallerle üretildiklerine </a:t>
            </a:r>
            <a:r>
              <a:rPr lang="tr-TR" sz="2400" b="1" dirty="0" smtClean="0">
                <a:latin typeface="Arial" pitchFamily="34" charset="0"/>
                <a:cs typeface="Arial" pitchFamily="34" charset="0"/>
              </a:rPr>
              <a:t>bakılmaksızın kültürü </a:t>
            </a:r>
            <a:r>
              <a:rPr lang="tr-TR" sz="2400" b="1" dirty="0">
                <a:latin typeface="Arial" pitchFamily="34" charset="0"/>
                <a:cs typeface="Arial" pitchFamily="34" charset="0"/>
              </a:rPr>
              <a:t>yapılan </a:t>
            </a:r>
            <a:r>
              <a:rPr lang="tr-TR" sz="2400" b="1" dirty="0" smtClean="0">
                <a:latin typeface="Arial" pitchFamily="34" charset="0"/>
                <a:cs typeface="Arial" pitchFamily="34" charset="0"/>
              </a:rPr>
              <a:t>her </a:t>
            </a:r>
            <a:r>
              <a:rPr lang="tr-TR" sz="2400" b="1" dirty="0">
                <a:latin typeface="Arial" pitchFamily="34" charset="0"/>
                <a:cs typeface="Arial" pitchFamily="34" charset="0"/>
              </a:rPr>
              <a:t>türlü bitkiye </a:t>
            </a:r>
            <a:r>
              <a:rPr lang="tr-TR" sz="2400" b="1" dirty="0" smtClean="0">
                <a:latin typeface="Arial" pitchFamily="34" charset="0"/>
                <a:cs typeface="Arial" pitchFamily="34" charset="0"/>
              </a:rPr>
              <a:t>uygulanmaktadır</a:t>
            </a:r>
            <a:endParaRPr lang="tr-TR" sz="2400" b="1" dirty="0">
              <a:latin typeface="Arial" pitchFamily="34" charset="0"/>
              <a:cs typeface="Arial" pitchFamily="34" charset="0"/>
            </a:endParaRPr>
          </a:p>
        </p:txBody>
      </p:sp>
    </p:spTree>
    <p:extLst>
      <p:ext uri="{BB962C8B-B14F-4D97-AF65-F5344CB8AC3E}">
        <p14:creationId xmlns:p14="http://schemas.microsoft.com/office/powerpoint/2010/main" val="3713253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996" y="452718"/>
            <a:ext cx="6767348" cy="744034"/>
          </a:xfrm>
        </p:spPr>
        <p:txBody>
          <a:bodyPr>
            <a:normAutofit/>
          </a:bodyPr>
          <a:lstStyle/>
          <a:p>
            <a:r>
              <a:rPr lang="en-US" sz="3200" b="1" dirty="0" err="1" smtClean="0">
                <a:solidFill>
                  <a:srgbClr val="FFFF00"/>
                </a:solidFill>
              </a:rPr>
              <a:t>Bitki</a:t>
            </a:r>
            <a:r>
              <a:rPr lang="en-US" sz="3200" b="1" dirty="0" smtClean="0">
                <a:solidFill>
                  <a:srgbClr val="FFFF00"/>
                </a:solidFill>
              </a:rPr>
              <a:t> </a:t>
            </a:r>
            <a:r>
              <a:rPr lang="en-US" sz="3200" b="1" dirty="0" err="1" smtClean="0">
                <a:solidFill>
                  <a:srgbClr val="FFFF00"/>
                </a:solidFill>
              </a:rPr>
              <a:t>Sertifikasyonunun</a:t>
            </a:r>
            <a:r>
              <a:rPr lang="en-US" sz="3200" b="1" dirty="0" smtClean="0">
                <a:solidFill>
                  <a:srgbClr val="FFFF00"/>
                </a:solidFill>
              </a:rPr>
              <a:t> </a:t>
            </a:r>
            <a:r>
              <a:rPr lang="en-US" sz="3200" b="1" dirty="0" err="1" smtClean="0">
                <a:solidFill>
                  <a:srgbClr val="FFFF00"/>
                </a:solidFill>
              </a:rPr>
              <a:t>Prensipleri</a:t>
            </a:r>
            <a:endParaRPr lang="en-US" sz="3200" b="1" dirty="0">
              <a:solidFill>
                <a:srgbClr val="FFFF00"/>
              </a:solidFill>
            </a:endParaRPr>
          </a:p>
        </p:txBody>
      </p:sp>
      <p:sp>
        <p:nvSpPr>
          <p:cNvPr id="5" name="Text Box 2"/>
          <p:cNvSpPr txBox="1">
            <a:spLocks noGrp="1" noChangeArrowheads="1"/>
          </p:cNvSpPr>
          <p:nvPr>
            <p:ph idx="1"/>
          </p:nvPr>
        </p:nvSpPr>
        <p:spPr bwMode="auto">
          <a:xfrm>
            <a:off x="611560" y="1556792"/>
            <a:ext cx="7992888"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it-IT" altLang="it-IT" sz="3200" b="1" dirty="0">
                <a:effectLst>
                  <a:outerShdw blurRad="38100" dist="38100" dir="2700000" algn="tl">
                    <a:srgbClr val="000000"/>
                  </a:outerShdw>
                </a:effectLst>
                <a:latin typeface="Calibri" panose="020F0502020204030204" pitchFamily="34" charset="0"/>
                <a:cs typeface="Calibri" panose="020F0502020204030204" pitchFamily="34" charset="0"/>
              </a:rPr>
              <a:t>Teknik </a:t>
            </a:r>
            <a:r>
              <a:rPr lang="it-IT" altLang="it-IT" sz="3200" b="1" dirty="0" smtClean="0">
                <a:effectLst>
                  <a:outerShdw blurRad="38100" dist="38100" dir="2700000" algn="tl">
                    <a:srgbClr val="000000"/>
                  </a:outerShdw>
                </a:effectLst>
                <a:latin typeface="Calibri" panose="020F0502020204030204" pitchFamily="34" charset="0"/>
                <a:cs typeface="Calibri" panose="020F0502020204030204" pitchFamily="34" charset="0"/>
              </a:rPr>
              <a:t>olarak, Fidanlık</a:t>
            </a:r>
            <a:r>
              <a:rPr lang="tr-TR" altLang="it-IT" sz="3200" b="1" dirty="0" smtClean="0">
                <a:effectLst>
                  <a:outerShdw blurRad="38100" dist="38100" dir="2700000" algn="tl">
                    <a:srgbClr val="000000"/>
                  </a:outerShdw>
                </a:effectLst>
                <a:latin typeface="Calibri" panose="020F0502020204030204" pitchFamily="34" charset="0"/>
                <a:cs typeface="Calibri" panose="020F0502020204030204" pitchFamily="34" charset="0"/>
              </a:rPr>
              <a:t>ta</a:t>
            </a:r>
            <a:r>
              <a:rPr lang="it-IT" altLang="it-IT" sz="3200" b="1" dirty="0" smtClean="0">
                <a:effectLst>
                  <a:outerShdw blurRad="38100" dist="38100" dir="2700000" algn="tl">
                    <a:srgbClr val="000000"/>
                  </a:outerShdw>
                </a:effectLst>
                <a:latin typeface="Calibri" panose="020F0502020204030204" pitchFamily="34" charset="0"/>
                <a:cs typeface="Calibri" panose="020F0502020204030204" pitchFamily="34" charset="0"/>
              </a:rPr>
              <a:t> </a:t>
            </a:r>
            <a:r>
              <a:rPr lang="it-IT" altLang="it-IT" sz="3200" b="1" dirty="0">
                <a:effectLst>
                  <a:outerShdw blurRad="38100" dist="38100" dir="2700000" algn="tl">
                    <a:srgbClr val="000000"/>
                  </a:outerShdw>
                </a:effectLst>
                <a:latin typeface="Calibri" panose="020F0502020204030204" pitchFamily="34" charset="0"/>
                <a:cs typeface="Calibri" panose="020F0502020204030204" pitchFamily="34" charset="0"/>
              </a:rPr>
              <a:t>Bitkisi </a:t>
            </a:r>
            <a:r>
              <a:rPr lang="it-IT" altLang="it-IT" sz="3200" b="1" dirty="0" smtClean="0">
                <a:effectLst>
                  <a:outerShdw blurRad="38100" dist="38100" dir="2700000" algn="tl">
                    <a:srgbClr val="000000"/>
                  </a:outerShdw>
                </a:effectLst>
                <a:latin typeface="Calibri" panose="020F0502020204030204" pitchFamily="34" charset="0"/>
                <a:cs typeface="Calibri" panose="020F0502020204030204" pitchFamily="34" charset="0"/>
              </a:rPr>
              <a:t>Sertifikasyon</a:t>
            </a:r>
            <a:r>
              <a:rPr lang="tr-TR" altLang="it-IT" sz="3200" b="1" dirty="0" smtClean="0">
                <a:effectLst>
                  <a:outerShdw blurRad="38100" dist="38100" dir="2700000" algn="tl">
                    <a:srgbClr val="000000"/>
                  </a:outerShdw>
                </a:effectLst>
                <a:latin typeface="Calibri" panose="020F0502020204030204" pitchFamily="34" charset="0"/>
                <a:cs typeface="Calibri" panose="020F0502020204030204" pitchFamily="34" charset="0"/>
              </a:rPr>
              <a:t>u</a:t>
            </a:r>
            <a:r>
              <a:rPr lang="it-IT" altLang="it-IT" sz="3200" b="1" dirty="0" smtClean="0">
                <a:effectLst>
                  <a:outerShdw blurRad="38100" dist="38100" dir="2700000" algn="tl">
                    <a:srgbClr val="000000"/>
                  </a:outerShdw>
                </a:effectLst>
                <a:latin typeface="Calibri" panose="020F0502020204030204" pitchFamily="34" charset="0"/>
                <a:cs typeface="Calibri" panose="020F0502020204030204" pitchFamily="34" charset="0"/>
              </a:rPr>
              <a:t> </a:t>
            </a:r>
            <a:r>
              <a:rPr lang="it-IT" altLang="it-IT" sz="3200" b="1" dirty="0">
                <a:effectLst>
                  <a:outerShdw blurRad="38100" dist="38100" dir="2700000" algn="tl">
                    <a:srgbClr val="000000"/>
                  </a:outerShdw>
                </a:effectLst>
                <a:latin typeface="Calibri" panose="020F0502020204030204" pitchFamily="34" charset="0"/>
                <a:cs typeface="Calibri" panose="020F0502020204030204" pitchFamily="34" charset="0"/>
              </a:rPr>
              <a:t>planları şunları garanti eder</a:t>
            </a:r>
            <a:r>
              <a:rPr lang="it-IT" altLang="it-IT" sz="3200" b="1" dirty="0" smtClean="0">
                <a:effectLst>
                  <a:outerShdw blurRad="38100" dist="38100" dir="2700000" algn="tl">
                    <a:srgbClr val="000000"/>
                  </a:outerShdw>
                </a:effectLst>
                <a:latin typeface="Calibri" panose="020F0502020204030204" pitchFamily="34" charset="0"/>
                <a:cs typeface="Calibri" panose="020F0502020204030204" pitchFamily="34" charset="0"/>
              </a:rPr>
              <a:t>:</a:t>
            </a:r>
            <a:endParaRPr lang="it-IT" altLang="it-IT" sz="3200" b="1" dirty="0">
              <a:effectLst>
                <a:outerShdw blurRad="38100" dist="38100" dir="2700000" algn="tl">
                  <a:srgbClr val="000000"/>
                </a:outerShdw>
              </a:effectLst>
              <a:latin typeface="Calibri" panose="020F0502020204030204" pitchFamily="34" charset="0"/>
              <a:cs typeface="Calibri" panose="020F0502020204030204" pitchFamily="34" charset="0"/>
            </a:endParaRPr>
          </a:p>
          <a:p>
            <a:pPr marL="0" indent="0">
              <a:buNone/>
              <a:defRPr/>
            </a:pPr>
            <a:endParaRPr lang="it-IT" altLang="it-IT" sz="2400" b="1" dirty="0">
              <a:effectLst>
                <a:outerShdw blurRad="38100" dist="38100" dir="2700000" algn="tl">
                  <a:srgbClr val="000000"/>
                </a:outerShdw>
              </a:effectLst>
              <a:latin typeface="Calibri" panose="020F0502020204030204" pitchFamily="34" charset="0"/>
              <a:cs typeface="Calibri" panose="020F0502020204030204" pitchFamily="34" charset="0"/>
            </a:endParaRPr>
          </a:p>
          <a:p>
            <a:pPr lvl="1">
              <a:buFont typeface="Wingdings" panose="05000000000000000000" pitchFamily="2" charset="2"/>
              <a:buChar char="Ø"/>
              <a:defRPr/>
            </a:pPr>
            <a:r>
              <a:rPr lang="it-IT" altLang="it-IT" sz="2400" b="1" dirty="0">
                <a:solidFill>
                  <a:srgbClr val="FFFF00"/>
                </a:solidFill>
                <a:effectLst>
                  <a:outerShdw blurRad="38100" dist="38100" dir="2700000" algn="tl">
                    <a:srgbClr val="000000"/>
                  </a:outerShdw>
                </a:effectLst>
                <a:latin typeface="Calibri" panose="020F0502020204030204" pitchFamily="34" charset="0"/>
                <a:cs typeface="Calibri" panose="020F0502020204030204" pitchFamily="34" charset="0"/>
              </a:rPr>
              <a:t> </a:t>
            </a:r>
            <a:r>
              <a:rPr lang="it-IT" altLang="it-IT" sz="2400" b="1" dirty="0" smtClean="0">
                <a:solidFill>
                  <a:srgbClr val="FFFF00"/>
                </a:solidFill>
                <a:effectLst>
                  <a:outerShdw blurRad="38100" dist="38100" dir="2700000" algn="tl">
                    <a:srgbClr val="000000"/>
                  </a:outerShdw>
                </a:effectLst>
                <a:latin typeface="Calibri" panose="020F0502020204030204" pitchFamily="34" charset="0"/>
                <a:cs typeface="Calibri" panose="020F0502020204030204" pitchFamily="34" charset="0"/>
              </a:rPr>
              <a:t>  </a:t>
            </a:r>
            <a:r>
              <a:rPr lang="tr-TR" altLang="it-IT" sz="2400" b="1" dirty="0" smtClean="0">
                <a:solidFill>
                  <a:srgbClr val="FFFF00"/>
                </a:solidFill>
                <a:effectLst>
                  <a:outerShdw blurRad="38100" dist="38100" dir="2700000" algn="tl">
                    <a:srgbClr val="000000"/>
                  </a:outerShdw>
                </a:effectLst>
                <a:latin typeface="Calibri" panose="020F0502020204030204" pitchFamily="34" charset="0"/>
                <a:cs typeface="Calibri" panose="020F0502020204030204" pitchFamily="34" charset="0"/>
              </a:rPr>
              <a:t>İsmine doğru ve gerçek çeşit özelliklerini</a:t>
            </a:r>
            <a:endParaRPr lang="it-IT" altLang="it-IT" sz="2400" b="1" dirty="0" smtClean="0">
              <a:solidFill>
                <a:srgbClr val="FFFF00"/>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lvl="1">
              <a:buFont typeface="Wingdings" panose="05000000000000000000" pitchFamily="2" charset="2"/>
              <a:buChar char="Ø"/>
              <a:defRPr/>
            </a:pPr>
            <a:r>
              <a:rPr lang="it-IT" altLang="it-IT" sz="2400" b="1" dirty="0">
                <a:effectLst>
                  <a:outerShdw blurRad="38100" dist="38100" dir="2700000" algn="tl">
                    <a:srgbClr val="000000"/>
                  </a:outerShdw>
                </a:effectLst>
                <a:latin typeface="Calibri" panose="020F0502020204030204" pitchFamily="34" charset="0"/>
                <a:cs typeface="Calibri" panose="020F0502020204030204" pitchFamily="34" charset="0"/>
              </a:rPr>
              <a:t> </a:t>
            </a:r>
            <a:r>
              <a:rPr lang="it-IT" altLang="it-IT" sz="2400" b="1" dirty="0" smtClean="0">
                <a:effectLst>
                  <a:outerShdw blurRad="38100" dist="38100" dir="2700000" algn="tl">
                    <a:srgbClr val="000000"/>
                  </a:outerShdw>
                </a:effectLst>
                <a:latin typeface="Calibri" panose="020F0502020204030204" pitchFamily="34" charset="0"/>
                <a:cs typeface="Calibri" panose="020F0502020204030204" pitchFamily="34" charset="0"/>
              </a:rPr>
              <a:t>  </a:t>
            </a:r>
            <a:r>
              <a:rPr lang="tr-TR" altLang="it-IT" sz="2400" b="1" dirty="0" smtClean="0">
                <a:effectLst>
                  <a:outerShdw blurRad="38100" dist="38100" dir="2700000" algn="tl">
                    <a:srgbClr val="000000"/>
                  </a:outerShdw>
                </a:effectLst>
                <a:latin typeface="Calibri" panose="020F0502020204030204" pitchFamily="34" charset="0"/>
                <a:cs typeface="Calibri" panose="020F0502020204030204" pitchFamily="34" charset="0"/>
              </a:rPr>
              <a:t>Hastalıklardan ari ve sağlıklı olduğunu</a:t>
            </a:r>
            <a:endParaRPr lang="it-IT" altLang="it-IT" sz="2400" b="1" dirty="0" smtClean="0">
              <a:effectLst>
                <a:outerShdw blurRad="38100" dist="38100" dir="2700000" algn="tl">
                  <a:srgbClr val="000000"/>
                </a:outerShdw>
              </a:effectLst>
              <a:latin typeface="Calibri" panose="020F0502020204030204" pitchFamily="34" charset="0"/>
              <a:cs typeface="Calibri" panose="020F0502020204030204" pitchFamily="34" charset="0"/>
            </a:endParaRPr>
          </a:p>
          <a:p>
            <a:pPr lvl="1">
              <a:buFont typeface="Wingdings" panose="05000000000000000000" pitchFamily="2" charset="2"/>
              <a:buChar char="Ø"/>
              <a:defRPr/>
            </a:pPr>
            <a:r>
              <a:rPr lang="it-IT" altLang="it-IT" sz="2400" b="1" dirty="0">
                <a:solidFill>
                  <a:srgbClr val="FFFF00"/>
                </a:solidFill>
                <a:effectLst>
                  <a:outerShdw blurRad="38100" dist="38100" dir="2700000" algn="tl">
                    <a:srgbClr val="000000"/>
                  </a:outerShdw>
                </a:effectLst>
                <a:latin typeface="Calibri" panose="020F0502020204030204" pitchFamily="34" charset="0"/>
                <a:cs typeface="Calibri" panose="020F0502020204030204" pitchFamily="34" charset="0"/>
              </a:rPr>
              <a:t> </a:t>
            </a:r>
            <a:r>
              <a:rPr lang="it-IT" altLang="it-IT" sz="2400" b="1" dirty="0" smtClean="0">
                <a:solidFill>
                  <a:srgbClr val="FFFF00"/>
                </a:solidFill>
                <a:effectLst>
                  <a:outerShdw blurRad="38100" dist="38100" dir="2700000" algn="tl">
                    <a:srgbClr val="000000"/>
                  </a:outerShdw>
                </a:effectLst>
                <a:latin typeface="Calibri" panose="020F0502020204030204" pitchFamily="34" charset="0"/>
                <a:cs typeface="Calibri" panose="020F0502020204030204" pitchFamily="34" charset="0"/>
              </a:rPr>
              <a:t>  </a:t>
            </a:r>
            <a:r>
              <a:rPr lang="tr-TR" altLang="it-IT" sz="2400" b="1" dirty="0" smtClean="0">
                <a:solidFill>
                  <a:srgbClr val="FFFF00"/>
                </a:solidFill>
                <a:effectLst>
                  <a:outerShdw blurRad="38100" dist="38100" dir="2700000" algn="tl">
                    <a:srgbClr val="000000"/>
                  </a:outerShdw>
                </a:effectLst>
                <a:latin typeface="Calibri" panose="020F0502020204030204" pitchFamily="34" charset="0"/>
                <a:cs typeface="Calibri" panose="020F0502020204030204" pitchFamily="34" charset="0"/>
              </a:rPr>
              <a:t>Bitkinin kalite </a:t>
            </a:r>
            <a:r>
              <a:rPr lang="tr-TR" altLang="it-IT" sz="2400" b="1" dirty="0" err="1" smtClean="0">
                <a:solidFill>
                  <a:srgbClr val="FFFF00"/>
                </a:solidFill>
                <a:effectLst>
                  <a:outerShdw blurRad="38100" dist="38100" dir="2700000" algn="tl">
                    <a:srgbClr val="000000"/>
                  </a:outerShdw>
                </a:effectLst>
                <a:latin typeface="Calibri" panose="020F0502020204030204" pitchFamily="34" charset="0"/>
                <a:cs typeface="Calibri" panose="020F0502020204030204" pitchFamily="34" charset="0"/>
              </a:rPr>
              <a:t>satandartlarını</a:t>
            </a:r>
            <a:r>
              <a:rPr lang="tr-TR" altLang="it-IT" sz="2400" b="1" dirty="0" smtClean="0">
                <a:solidFill>
                  <a:srgbClr val="FFFF00"/>
                </a:solidFill>
                <a:effectLst>
                  <a:outerShdw blurRad="38100" dist="38100" dir="2700000" algn="tl">
                    <a:srgbClr val="000000"/>
                  </a:outerShdw>
                </a:effectLst>
                <a:latin typeface="Calibri" panose="020F0502020204030204" pitchFamily="34" charset="0"/>
                <a:cs typeface="Calibri" panose="020F0502020204030204" pitchFamily="34" charset="0"/>
              </a:rPr>
              <a:t> </a:t>
            </a:r>
            <a:r>
              <a:rPr lang="it-IT" altLang="it-IT" sz="2400" b="1" dirty="0" smtClean="0">
                <a:solidFill>
                  <a:srgbClr val="FFFF00"/>
                </a:solidFill>
                <a:effectLst>
                  <a:outerShdw blurRad="38100" dist="38100" dir="2700000" algn="tl">
                    <a:srgbClr val="000000"/>
                  </a:outerShdw>
                </a:effectLst>
                <a:latin typeface="Calibri" panose="020F0502020204030204" pitchFamily="34" charset="0"/>
                <a:cs typeface="Calibri" panose="020F0502020204030204" pitchFamily="34" charset="0"/>
              </a:rPr>
              <a:t>(</a:t>
            </a:r>
            <a:r>
              <a:rPr lang="tr-TR" altLang="it-IT" sz="2400" b="1" dirty="0" smtClean="0">
                <a:solidFill>
                  <a:srgbClr val="FFFF00"/>
                </a:solidFill>
                <a:effectLst>
                  <a:outerShdw blurRad="38100" dist="38100" dir="2700000" algn="tl">
                    <a:srgbClr val="000000"/>
                  </a:outerShdw>
                </a:effectLst>
                <a:latin typeface="Calibri" panose="020F0502020204030204" pitchFamily="34" charset="0"/>
                <a:cs typeface="Calibri" panose="020F0502020204030204" pitchFamily="34" charset="0"/>
              </a:rPr>
              <a:t>İyi boylu</a:t>
            </a:r>
            <a:r>
              <a:rPr lang="it-IT" altLang="it-IT" sz="2400" b="1" dirty="0" smtClean="0">
                <a:solidFill>
                  <a:srgbClr val="FFFF00"/>
                </a:solidFill>
                <a:effectLst>
                  <a:outerShdw blurRad="38100" dist="38100" dir="2700000" algn="tl">
                    <a:srgbClr val="000000"/>
                  </a:outerShdw>
                </a:effectLst>
                <a:latin typeface="Calibri" panose="020F0502020204030204" pitchFamily="34" charset="0"/>
                <a:cs typeface="Calibri" panose="020F0502020204030204" pitchFamily="34" charset="0"/>
              </a:rPr>
              <a:t>, </a:t>
            </a:r>
            <a:r>
              <a:rPr lang="tr-TR" altLang="it-IT" sz="2400" b="1" dirty="0" smtClean="0">
                <a:solidFill>
                  <a:srgbClr val="FFFF00"/>
                </a:solidFill>
                <a:effectLst>
                  <a:outerShdw blurRad="38100" dist="38100" dir="2700000" algn="tl">
                    <a:srgbClr val="000000"/>
                  </a:outerShdw>
                </a:effectLst>
                <a:latin typeface="Calibri" panose="020F0502020204030204" pitchFamily="34" charset="0"/>
                <a:cs typeface="Calibri" panose="020F0502020204030204" pitchFamily="34" charset="0"/>
              </a:rPr>
              <a:t>gelişmiş bir  </a:t>
            </a:r>
          </a:p>
          <a:p>
            <a:pPr marL="457200" lvl="1" indent="0">
              <a:buNone/>
              <a:defRPr/>
            </a:pPr>
            <a:r>
              <a:rPr lang="tr-TR" altLang="it-IT" sz="2400" b="1" dirty="0">
                <a:solidFill>
                  <a:srgbClr val="FFFF00"/>
                </a:solidFill>
                <a:effectLst>
                  <a:outerShdw blurRad="38100" dist="38100" dir="2700000" algn="tl">
                    <a:srgbClr val="000000"/>
                  </a:outerShdw>
                </a:effectLst>
                <a:latin typeface="Calibri" panose="020F0502020204030204" pitchFamily="34" charset="0"/>
                <a:cs typeface="Calibri" panose="020F0502020204030204" pitchFamily="34" charset="0"/>
              </a:rPr>
              <a:t> </a:t>
            </a:r>
            <a:r>
              <a:rPr lang="tr-TR" altLang="it-IT" sz="2400" b="1" dirty="0" smtClean="0">
                <a:solidFill>
                  <a:srgbClr val="FFFF00"/>
                </a:solidFill>
                <a:effectLst>
                  <a:outerShdw blurRad="38100" dist="38100" dir="2700000" algn="tl">
                    <a:srgbClr val="000000"/>
                  </a:outerShdw>
                </a:effectLst>
                <a:latin typeface="Calibri" panose="020F0502020204030204" pitchFamily="34" charset="0"/>
                <a:cs typeface="Calibri" panose="020F0502020204030204" pitchFamily="34" charset="0"/>
              </a:rPr>
              <a:t>       kök sistemini</a:t>
            </a:r>
            <a:r>
              <a:rPr lang="it-IT" altLang="it-IT" sz="2400" b="1" dirty="0" smtClean="0">
                <a:solidFill>
                  <a:srgbClr val="FFFF00"/>
                </a:solidFill>
                <a:effectLst>
                  <a:outerShdw blurRad="38100" dist="38100" dir="2700000" algn="tl">
                    <a:srgbClr val="000000"/>
                  </a:outerShdw>
                </a:effectLst>
                <a:latin typeface="Calibri" panose="020F0502020204030204" pitchFamily="34" charset="0"/>
                <a:cs typeface="Calibri" panose="020F0502020204030204" pitchFamily="34" charset="0"/>
              </a:rPr>
              <a:t>, </a:t>
            </a:r>
            <a:r>
              <a:rPr lang="tr-TR" altLang="it-IT" sz="2400" b="1" dirty="0" smtClean="0">
                <a:solidFill>
                  <a:srgbClr val="FFFF00"/>
                </a:solidFill>
                <a:effectLst>
                  <a:outerShdw blurRad="38100" dist="38100" dir="2700000" algn="tl">
                    <a:srgbClr val="000000"/>
                  </a:outerShdw>
                </a:effectLst>
                <a:latin typeface="Calibri" panose="020F0502020204030204" pitchFamily="34" charset="0"/>
                <a:cs typeface="Calibri" panose="020F0502020204030204" pitchFamily="34" charset="0"/>
              </a:rPr>
              <a:t>besin eksikliği göstermeyen bitkiyi</a:t>
            </a:r>
            <a:r>
              <a:rPr lang="it-IT" altLang="it-IT" sz="2400" b="1" dirty="0" smtClean="0">
                <a:solidFill>
                  <a:srgbClr val="FFFF00"/>
                </a:solidFill>
                <a:effectLst>
                  <a:outerShdw blurRad="38100" dist="38100" dir="2700000" algn="tl">
                    <a:srgbClr val="000000"/>
                  </a:outerShdw>
                </a:effectLst>
                <a:latin typeface="Calibri" panose="020F0502020204030204" pitchFamily="34" charset="0"/>
                <a:cs typeface="Calibri" panose="020F0502020204030204" pitchFamily="34" charset="0"/>
              </a:rPr>
              <a:t>)</a:t>
            </a:r>
          </a:p>
          <a:p>
            <a:pPr lvl="5">
              <a:buFont typeface="Wingdings" panose="05000000000000000000" pitchFamily="2" charset="2"/>
              <a:buChar char="Ø"/>
              <a:defRPr/>
            </a:pPr>
            <a:endParaRPr lang="it-IT" altLang="it-IT"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8565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Grp="1" noChangeArrowheads="1"/>
          </p:cNvSpPr>
          <p:nvPr>
            <p:ph idx="1"/>
          </p:nvPr>
        </p:nvSpPr>
        <p:spPr bwMode="auto">
          <a:xfrm>
            <a:off x="323528" y="1556792"/>
            <a:ext cx="8280920" cy="3929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tr-TR" altLang="it-IT" sz="3200" b="1" dirty="0" smtClean="0">
                <a:effectLst>
                  <a:outerShdw blurRad="38100" dist="38100" dir="2700000" algn="tl">
                    <a:srgbClr val="000000"/>
                  </a:outerShdw>
                </a:effectLst>
                <a:latin typeface="Calibri" panose="020F0502020204030204" pitchFamily="34" charset="0"/>
                <a:cs typeface="Calibri" panose="020F0502020204030204" pitchFamily="34" charset="0"/>
              </a:rPr>
              <a:t>Üretim materyalleri ile taşınan (Virüs ve virüs-benzeri) hastalık etmenlerinin kontrol altına alınması ve engellenmesi temelinde</a:t>
            </a:r>
            <a:r>
              <a:rPr lang="it-IT" altLang="it-IT" sz="3200" b="1" dirty="0" smtClean="0">
                <a:effectLst>
                  <a:outerShdw blurRad="38100" dist="38100" dir="2700000" algn="tl">
                    <a:srgbClr val="000000"/>
                  </a:outerShdw>
                </a:effectLst>
                <a:latin typeface="Calibri" panose="020F0502020204030204" pitchFamily="34" charset="0"/>
                <a:cs typeface="Calibri" panose="020F0502020204030204" pitchFamily="34" charset="0"/>
              </a:rPr>
              <a:t>; </a:t>
            </a:r>
            <a:endParaRPr lang="it-IT" altLang="it-IT" sz="3200" b="1" dirty="0">
              <a:effectLst>
                <a:outerShdw blurRad="38100" dist="38100" dir="2700000" algn="tl">
                  <a:srgbClr val="000000"/>
                </a:outerShdw>
              </a:effectLst>
              <a:latin typeface="Calibri" panose="020F0502020204030204" pitchFamily="34" charset="0"/>
              <a:cs typeface="Calibri" panose="020F0502020204030204" pitchFamily="34" charset="0"/>
            </a:endParaRPr>
          </a:p>
          <a:p>
            <a:pPr marL="342900" lvl="1" indent="0">
              <a:buNone/>
              <a:defRPr/>
            </a:pPr>
            <a:endParaRPr lang="tr-TR" altLang="it-IT" sz="2400" dirty="0" smtClean="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marL="342900" lvl="1" indent="0">
              <a:buNone/>
              <a:defRPr/>
            </a:pPr>
            <a:r>
              <a:rPr lang="tr-TR" altLang="it-IT" sz="2400" dirty="0" smtClean="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Şunlara dayanmaktadır</a:t>
            </a:r>
            <a:r>
              <a:rPr lang="it-IT" altLang="it-IT" sz="2400" dirty="0" smtClean="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 </a:t>
            </a:r>
            <a:endParaRPr lang="it-IT" altLang="it-IT" sz="2400"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lvl="1">
              <a:buFont typeface="Wingdings" panose="05000000000000000000" pitchFamily="2" charset="2"/>
              <a:buChar char="Ø"/>
              <a:defRPr/>
            </a:pPr>
            <a:r>
              <a:rPr lang="tr-TR" altLang="it-IT" sz="2400" dirty="0" smtClean="0">
                <a:solidFill>
                  <a:srgbClr val="FFFF00"/>
                </a:solidFill>
                <a:effectLst>
                  <a:outerShdw blurRad="38100" dist="38100" dir="2700000" algn="tl">
                    <a:srgbClr val="000000"/>
                  </a:outerShdw>
                </a:effectLst>
                <a:latin typeface="Calibri" panose="020F0502020204030204" pitchFamily="34" charset="0"/>
                <a:cs typeface="Calibri" panose="020F0502020204030204" pitchFamily="34" charset="0"/>
              </a:rPr>
              <a:t>Başlangıç üretim materyallerinin sağlıklı bireylerden seçilmesi ve sağlığının iyileştirilmesi</a:t>
            </a:r>
            <a:r>
              <a:rPr lang="it-IT" altLang="it-IT" sz="2400" dirty="0" smtClean="0">
                <a:solidFill>
                  <a:srgbClr val="FFFF00"/>
                </a:solidFill>
                <a:effectLst>
                  <a:outerShdw blurRad="38100" dist="38100" dir="2700000" algn="tl">
                    <a:srgbClr val="000000"/>
                  </a:outerShdw>
                </a:effectLst>
                <a:latin typeface="Calibri" panose="020F0502020204030204" pitchFamily="34" charset="0"/>
                <a:cs typeface="Calibri" panose="020F0502020204030204" pitchFamily="34" charset="0"/>
              </a:rPr>
              <a:t>,</a:t>
            </a:r>
            <a:endParaRPr lang="tr-TR" altLang="it-IT" sz="2400" dirty="0" smtClean="0">
              <a:solidFill>
                <a:srgbClr val="FFFF00"/>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lvl="1">
              <a:buFont typeface="Wingdings" panose="05000000000000000000" pitchFamily="2" charset="2"/>
              <a:buChar char="Ø"/>
              <a:defRPr/>
            </a:pPr>
            <a:r>
              <a:rPr lang="tr-TR" altLang="it-IT" sz="2400" dirty="0" smtClean="0">
                <a:effectLst>
                  <a:outerShdw blurRad="38100" dist="38100" dir="2700000" algn="tl">
                    <a:srgbClr val="000000"/>
                  </a:outerShdw>
                </a:effectLst>
                <a:latin typeface="Calibri" panose="020F0502020204030204" pitchFamily="34" charset="0"/>
                <a:cs typeface="Calibri" panose="020F0502020204030204" pitchFamily="34" charset="0"/>
              </a:rPr>
              <a:t>Fidanlık bitki sertifikasyonu</a:t>
            </a:r>
            <a:endParaRPr lang="it-IT" altLang="it-IT" sz="24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
        <p:nvSpPr>
          <p:cNvPr id="6" name="Title 1"/>
          <p:cNvSpPr>
            <a:spLocks noGrp="1"/>
          </p:cNvSpPr>
          <p:nvPr>
            <p:ph type="title"/>
          </p:nvPr>
        </p:nvSpPr>
        <p:spPr>
          <a:xfrm>
            <a:off x="900996" y="452718"/>
            <a:ext cx="6767348" cy="744034"/>
          </a:xfrm>
        </p:spPr>
        <p:txBody>
          <a:bodyPr>
            <a:normAutofit/>
          </a:bodyPr>
          <a:lstStyle/>
          <a:p>
            <a:r>
              <a:rPr lang="en-US" sz="3200" b="1" dirty="0" err="1" smtClean="0">
                <a:solidFill>
                  <a:srgbClr val="FFFF00"/>
                </a:solidFill>
              </a:rPr>
              <a:t>Bitki</a:t>
            </a:r>
            <a:r>
              <a:rPr lang="en-US" sz="3200" b="1" dirty="0" smtClean="0">
                <a:solidFill>
                  <a:srgbClr val="FFFF00"/>
                </a:solidFill>
              </a:rPr>
              <a:t> </a:t>
            </a:r>
            <a:r>
              <a:rPr lang="en-US" sz="3200" b="1" dirty="0" err="1" smtClean="0">
                <a:solidFill>
                  <a:srgbClr val="FFFF00"/>
                </a:solidFill>
              </a:rPr>
              <a:t>Sertifikasyonunun</a:t>
            </a:r>
            <a:r>
              <a:rPr lang="en-US" sz="3200" b="1" dirty="0" smtClean="0">
                <a:solidFill>
                  <a:srgbClr val="FFFF00"/>
                </a:solidFill>
              </a:rPr>
              <a:t> </a:t>
            </a:r>
            <a:r>
              <a:rPr lang="en-US" sz="3200" b="1" dirty="0" err="1" smtClean="0">
                <a:solidFill>
                  <a:srgbClr val="FFFF00"/>
                </a:solidFill>
              </a:rPr>
              <a:t>Prensipleri</a:t>
            </a:r>
            <a:endParaRPr lang="en-US" sz="3200" b="1" dirty="0">
              <a:solidFill>
                <a:srgbClr val="FFFF00"/>
              </a:solidFill>
            </a:endParaRPr>
          </a:p>
        </p:txBody>
      </p:sp>
    </p:spTree>
    <p:extLst>
      <p:ext uri="{BB962C8B-B14F-4D97-AF65-F5344CB8AC3E}">
        <p14:creationId xmlns:p14="http://schemas.microsoft.com/office/powerpoint/2010/main" val="41700559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556792"/>
            <a:ext cx="8384703" cy="3960440"/>
          </a:xfrm>
        </p:spPr>
        <p:txBody>
          <a:bodyPr>
            <a:normAutofit/>
          </a:bodyPr>
          <a:lstStyle/>
          <a:p>
            <a:pPr>
              <a:buFont typeface="Wingdings" panose="05000000000000000000" pitchFamily="2" charset="2"/>
              <a:buChar char="Ø"/>
            </a:pPr>
            <a:r>
              <a:rPr lang="en-US" b="1" dirty="0" err="1" smtClean="0">
                <a:solidFill>
                  <a:srgbClr val="FFC000"/>
                </a:solidFill>
              </a:rPr>
              <a:t>Zorunlu</a:t>
            </a:r>
            <a:r>
              <a:rPr lang="en-US" b="1" dirty="0" smtClean="0">
                <a:solidFill>
                  <a:srgbClr val="FFC000"/>
                </a:solidFill>
              </a:rPr>
              <a:t> </a:t>
            </a:r>
            <a:r>
              <a:rPr lang="en-US" b="1" dirty="0" err="1">
                <a:solidFill>
                  <a:srgbClr val="FFC000"/>
                </a:solidFill>
              </a:rPr>
              <a:t>Sertifikasyon</a:t>
            </a:r>
            <a:endParaRPr lang="en-US" b="1" dirty="0">
              <a:solidFill>
                <a:srgbClr val="FFC000"/>
              </a:solidFill>
            </a:endParaRPr>
          </a:p>
          <a:p>
            <a:pPr marL="0" indent="0" algn="just">
              <a:lnSpc>
                <a:spcPct val="150000"/>
              </a:lnSpc>
              <a:buNone/>
            </a:pPr>
            <a:r>
              <a:rPr lang="tr-TR" b="1" dirty="0" smtClean="0"/>
              <a:t>	</a:t>
            </a:r>
            <a:r>
              <a:rPr lang="en-US" sz="1800" b="1" dirty="0" err="1" smtClean="0"/>
              <a:t>Sertifika</a:t>
            </a:r>
            <a:r>
              <a:rPr lang="en-US" sz="1800" b="1" dirty="0" smtClean="0"/>
              <a:t> </a:t>
            </a:r>
            <a:r>
              <a:rPr lang="en-US" sz="1800" b="1" dirty="0" err="1"/>
              <a:t>veren</a:t>
            </a:r>
            <a:r>
              <a:rPr lang="en-US" sz="1800" b="1" dirty="0"/>
              <a:t> </a:t>
            </a:r>
            <a:r>
              <a:rPr lang="en-US" sz="1800" b="1" dirty="0" err="1"/>
              <a:t>bir</a:t>
            </a:r>
            <a:r>
              <a:rPr lang="en-US" sz="1800" b="1" dirty="0"/>
              <a:t> </a:t>
            </a:r>
            <a:r>
              <a:rPr lang="en-US" sz="1800" b="1" dirty="0" err="1"/>
              <a:t>otorite</a:t>
            </a:r>
            <a:r>
              <a:rPr lang="en-US" sz="1800" b="1" dirty="0"/>
              <a:t> </a:t>
            </a:r>
            <a:r>
              <a:rPr lang="en-US" sz="1800" b="1" dirty="0" err="1"/>
              <a:t>tarafından</a:t>
            </a:r>
            <a:r>
              <a:rPr lang="en-US" sz="1800" b="1" dirty="0"/>
              <a:t> </a:t>
            </a:r>
            <a:r>
              <a:rPr lang="en-US" sz="1800" b="1" dirty="0" err="1"/>
              <a:t>zorunlu</a:t>
            </a:r>
            <a:r>
              <a:rPr lang="en-US" sz="1800" b="1" dirty="0"/>
              <a:t> </a:t>
            </a:r>
            <a:r>
              <a:rPr lang="en-US" sz="1800" b="1" dirty="0" err="1"/>
              <a:t>kontrol</a:t>
            </a:r>
            <a:r>
              <a:rPr lang="en-US" sz="1800" b="1" dirty="0"/>
              <a:t> </a:t>
            </a:r>
            <a:r>
              <a:rPr lang="tr-TR" sz="1800" b="1" dirty="0" smtClean="0"/>
              <a:t>	</a:t>
            </a:r>
            <a:r>
              <a:rPr lang="en-US" sz="1800" b="1" dirty="0" err="1" smtClean="0"/>
              <a:t>uygulanarak</a:t>
            </a:r>
            <a:r>
              <a:rPr lang="en-US" sz="1800" b="1" dirty="0" smtClean="0"/>
              <a:t> </a:t>
            </a:r>
            <a:r>
              <a:rPr lang="en-US" sz="1800" b="1" dirty="0" err="1" smtClean="0"/>
              <a:t>uygulanır</a:t>
            </a:r>
            <a:r>
              <a:rPr lang="en-US" sz="1800" b="1" dirty="0" smtClean="0"/>
              <a:t>;</a:t>
            </a:r>
            <a:r>
              <a:rPr lang="tr-TR" sz="1800" b="1" dirty="0" smtClean="0"/>
              <a:t> </a:t>
            </a:r>
            <a:r>
              <a:rPr lang="en-US" sz="1800" b="1" dirty="0" smtClean="0"/>
              <a:t>Son </a:t>
            </a:r>
            <a:r>
              <a:rPr lang="en-US" sz="1800" b="1" dirty="0" err="1"/>
              <a:t>ürün</a:t>
            </a:r>
            <a:r>
              <a:rPr lang="en-US" sz="1800" b="1" dirty="0"/>
              <a:t> </a:t>
            </a:r>
            <a:r>
              <a:rPr lang="en-US" sz="1800" b="1" dirty="0" err="1"/>
              <a:t>sertifikalı</a:t>
            </a:r>
            <a:r>
              <a:rPr lang="en-US" sz="1800" b="1" dirty="0"/>
              <a:t> </a:t>
            </a:r>
            <a:r>
              <a:rPr lang="en-US" sz="1800" b="1" dirty="0" err="1"/>
              <a:t>bir</a:t>
            </a:r>
            <a:r>
              <a:rPr lang="en-US" sz="1800" b="1" dirty="0"/>
              <a:t> </a:t>
            </a:r>
            <a:r>
              <a:rPr lang="en-US" sz="1800" b="1" dirty="0" err="1"/>
              <a:t>fidanlık</a:t>
            </a:r>
            <a:r>
              <a:rPr lang="en-US" sz="1800" b="1" dirty="0"/>
              <a:t> </a:t>
            </a:r>
            <a:r>
              <a:rPr lang="en-US" sz="1800" b="1" dirty="0" err="1" smtClean="0"/>
              <a:t>bitkisidir</a:t>
            </a:r>
            <a:r>
              <a:rPr lang="en-US" sz="1800" b="1" dirty="0" smtClean="0"/>
              <a:t>.</a:t>
            </a:r>
            <a:endParaRPr lang="tr-TR" sz="1800" b="1" dirty="0" smtClean="0"/>
          </a:p>
          <a:p>
            <a:pPr marL="0" indent="0">
              <a:buNone/>
            </a:pPr>
            <a:endParaRPr lang="en-US" sz="1200" b="1" dirty="0"/>
          </a:p>
          <a:p>
            <a:pPr>
              <a:buFont typeface="Wingdings" panose="05000000000000000000" pitchFamily="2" charset="2"/>
              <a:buChar char="Ø"/>
            </a:pPr>
            <a:r>
              <a:rPr lang="en-US" b="1" dirty="0" err="1">
                <a:solidFill>
                  <a:srgbClr val="FFC000"/>
                </a:solidFill>
              </a:rPr>
              <a:t>Gönüllü</a:t>
            </a:r>
            <a:r>
              <a:rPr lang="en-US" b="1" dirty="0">
                <a:solidFill>
                  <a:srgbClr val="FFC000"/>
                </a:solidFill>
              </a:rPr>
              <a:t> </a:t>
            </a:r>
            <a:r>
              <a:rPr lang="en-US" b="1" dirty="0" err="1" smtClean="0">
                <a:solidFill>
                  <a:srgbClr val="FFC000"/>
                </a:solidFill>
              </a:rPr>
              <a:t>Sertifikasyon</a:t>
            </a:r>
            <a:endParaRPr lang="tr-TR" b="1" dirty="0" smtClean="0">
              <a:solidFill>
                <a:srgbClr val="FFC000"/>
              </a:solidFill>
            </a:endParaRPr>
          </a:p>
          <a:p>
            <a:pPr marL="0" indent="0" algn="just">
              <a:lnSpc>
                <a:spcPct val="150000"/>
              </a:lnSpc>
              <a:buNone/>
            </a:pPr>
            <a:r>
              <a:rPr lang="tr-TR" b="1" dirty="0"/>
              <a:t>	</a:t>
            </a:r>
            <a:r>
              <a:rPr lang="en-US" sz="1800" b="1" dirty="0" err="1" smtClean="0"/>
              <a:t>Resmi</a:t>
            </a:r>
            <a:r>
              <a:rPr lang="en-US" sz="1800" b="1" dirty="0" smtClean="0"/>
              <a:t> </a:t>
            </a:r>
            <a:r>
              <a:rPr lang="en-US" sz="1800" b="1" dirty="0" err="1"/>
              <a:t>otoriteler</a:t>
            </a:r>
            <a:r>
              <a:rPr lang="en-US" sz="1800" b="1" dirty="0"/>
              <a:t> </a:t>
            </a:r>
            <a:r>
              <a:rPr lang="en-US" sz="1800" b="1" dirty="0" err="1"/>
              <a:t>tarafından</a:t>
            </a:r>
            <a:r>
              <a:rPr lang="en-US" sz="1800" b="1" dirty="0"/>
              <a:t> </a:t>
            </a:r>
            <a:r>
              <a:rPr lang="en-US" sz="1800" b="1" dirty="0" err="1"/>
              <a:t>çıkarılan</a:t>
            </a:r>
            <a:r>
              <a:rPr lang="en-US" sz="1800" b="1" dirty="0"/>
              <a:t> </a:t>
            </a:r>
            <a:r>
              <a:rPr lang="en-US" sz="1800" b="1" dirty="0" err="1"/>
              <a:t>yönetmeliklere</a:t>
            </a:r>
            <a:r>
              <a:rPr lang="en-US" sz="1800" b="1" dirty="0"/>
              <a:t> </a:t>
            </a:r>
            <a:r>
              <a:rPr lang="en-US" sz="1800" b="1" dirty="0" err="1"/>
              <a:t>uygun</a:t>
            </a:r>
            <a:r>
              <a:rPr lang="en-US" sz="1800" b="1" dirty="0"/>
              <a:t> </a:t>
            </a:r>
            <a:r>
              <a:rPr lang="en-US" sz="1800" b="1" dirty="0" err="1"/>
              <a:t>olarak</a:t>
            </a:r>
            <a:r>
              <a:rPr lang="en-US" sz="1800" b="1" dirty="0"/>
              <a:t> </a:t>
            </a:r>
            <a:r>
              <a:rPr lang="en-US" sz="1800" b="1" dirty="0" err="1"/>
              <a:t>resmi</a:t>
            </a:r>
            <a:r>
              <a:rPr lang="en-US" sz="1800" b="1" dirty="0"/>
              <a:t> </a:t>
            </a:r>
            <a:r>
              <a:rPr lang="en-US" sz="1800" b="1" dirty="0" err="1"/>
              <a:t>bir</a:t>
            </a:r>
            <a:r>
              <a:rPr lang="en-US" sz="1800" b="1" dirty="0"/>
              <a:t> </a:t>
            </a:r>
            <a:r>
              <a:rPr lang="en-US" sz="1800" b="1" dirty="0" err="1"/>
              <a:t>yaptırım</a:t>
            </a:r>
            <a:r>
              <a:rPr lang="en-US" sz="1800" b="1" dirty="0"/>
              <a:t> </a:t>
            </a:r>
            <a:r>
              <a:rPr lang="en-US" sz="1800" b="1" dirty="0" err="1"/>
              <a:t>olmaksızın</a:t>
            </a:r>
            <a:r>
              <a:rPr lang="en-US" sz="1800" b="1" dirty="0"/>
              <a:t> </a:t>
            </a:r>
            <a:r>
              <a:rPr lang="en-US" sz="1800" b="1" dirty="0" err="1"/>
              <a:t>fidanlıklar</a:t>
            </a:r>
            <a:r>
              <a:rPr lang="en-US" sz="1800" b="1" dirty="0"/>
              <a:t> </a:t>
            </a:r>
            <a:r>
              <a:rPr lang="en-US" sz="1800" b="1" dirty="0" err="1"/>
              <a:t>tarafından</a:t>
            </a:r>
            <a:r>
              <a:rPr lang="en-US" sz="1800" b="1" dirty="0"/>
              <a:t> </a:t>
            </a:r>
            <a:r>
              <a:rPr lang="en-US" sz="1800" b="1" dirty="0" err="1"/>
              <a:t>uygulanır</a:t>
            </a:r>
            <a:r>
              <a:rPr lang="en-US" sz="1800" b="1" dirty="0"/>
              <a:t>. </a:t>
            </a:r>
            <a:r>
              <a:rPr lang="en-US" sz="1800" b="1" dirty="0" err="1"/>
              <a:t>Virüssüz</a:t>
            </a:r>
            <a:r>
              <a:rPr lang="en-US" sz="1800" b="1" dirty="0"/>
              <a:t> </a:t>
            </a:r>
            <a:r>
              <a:rPr lang="en-US" sz="1800" b="1" dirty="0" smtClean="0"/>
              <a:t>(</a:t>
            </a:r>
            <a:r>
              <a:rPr lang="tr-TR" sz="1800" b="1" dirty="0" err="1" smtClean="0"/>
              <a:t>B</a:t>
            </a:r>
            <a:r>
              <a:rPr lang="en-US" sz="1800" b="1" dirty="0" err="1" smtClean="0"/>
              <a:t>itki</a:t>
            </a:r>
            <a:r>
              <a:rPr lang="en-US" sz="1800" b="1" dirty="0" smtClean="0"/>
              <a:t> </a:t>
            </a:r>
            <a:r>
              <a:rPr lang="en-US" sz="1800" b="1" dirty="0" err="1"/>
              <a:t>türlerini</a:t>
            </a:r>
            <a:r>
              <a:rPr lang="en-US" sz="1800" b="1" dirty="0"/>
              <a:t> </a:t>
            </a:r>
            <a:r>
              <a:rPr lang="en-US" sz="1800" b="1" dirty="0" err="1"/>
              <a:t>enfekte</a:t>
            </a:r>
            <a:r>
              <a:rPr lang="en-US" sz="1800" b="1" dirty="0"/>
              <a:t> </a:t>
            </a:r>
            <a:r>
              <a:rPr lang="en-US" sz="1800" b="1" dirty="0" err="1"/>
              <a:t>ettiği</a:t>
            </a:r>
            <a:r>
              <a:rPr lang="en-US" sz="1800" b="1" dirty="0"/>
              <a:t> </a:t>
            </a:r>
            <a:r>
              <a:rPr lang="en-US" sz="1800" b="1" dirty="0" err="1"/>
              <a:t>bilinen</a:t>
            </a:r>
            <a:r>
              <a:rPr lang="en-US" sz="1800" b="1" dirty="0"/>
              <a:t> </a:t>
            </a:r>
            <a:r>
              <a:rPr lang="en-US" sz="1800" b="1" dirty="0" err="1"/>
              <a:t>herhangi</a:t>
            </a:r>
            <a:r>
              <a:rPr lang="en-US" sz="1800" b="1" dirty="0"/>
              <a:t> </a:t>
            </a:r>
            <a:r>
              <a:rPr lang="en-US" sz="1800" b="1" dirty="0" err="1"/>
              <a:t>bir</a:t>
            </a:r>
            <a:r>
              <a:rPr lang="en-US" sz="1800" b="1" dirty="0"/>
              <a:t> </a:t>
            </a:r>
            <a:r>
              <a:rPr lang="en-US" sz="1800" b="1" dirty="0" err="1"/>
              <a:t>virüsün</a:t>
            </a:r>
            <a:r>
              <a:rPr lang="en-US" sz="1800" b="1" dirty="0"/>
              <a:t> </a:t>
            </a:r>
            <a:r>
              <a:rPr lang="en-US" sz="1800" b="1" dirty="0" err="1"/>
              <a:t>olmaması</a:t>
            </a:r>
            <a:r>
              <a:rPr lang="en-US" sz="1800" b="1" dirty="0"/>
              <a:t>) </a:t>
            </a:r>
            <a:r>
              <a:rPr lang="en-US" sz="1800" b="1" dirty="0" err="1"/>
              <a:t>ve</a:t>
            </a:r>
            <a:r>
              <a:rPr lang="en-US" sz="1800" b="1" dirty="0"/>
              <a:t> </a:t>
            </a:r>
            <a:r>
              <a:rPr lang="en-US" sz="1800" b="1" dirty="0" err="1"/>
              <a:t>virüs</a:t>
            </a:r>
            <a:r>
              <a:rPr lang="en-US" sz="1800" b="1" dirty="0"/>
              <a:t> </a:t>
            </a:r>
            <a:r>
              <a:rPr lang="en-US" sz="1800" b="1" dirty="0" err="1"/>
              <a:t>testli</a:t>
            </a:r>
            <a:r>
              <a:rPr lang="en-US" sz="1800" b="1" dirty="0"/>
              <a:t> (</a:t>
            </a:r>
            <a:r>
              <a:rPr lang="en-US" sz="1800" b="1" dirty="0" err="1"/>
              <a:t>belirtilen</a:t>
            </a:r>
            <a:r>
              <a:rPr lang="en-US" sz="1800" b="1" dirty="0"/>
              <a:t> </a:t>
            </a:r>
            <a:r>
              <a:rPr lang="en-US" sz="1800" b="1" dirty="0" err="1"/>
              <a:t>belirli</a:t>
            </a:r>
            <a:r>
              <a:rPr lang="en-US" sz="1800" b="1" dirty="0"/>
              <a:t> </a:t>
            </a:r>
            <a:r>
              <a:rPr lang="en-US" sz="1800" b="1" dirty="0" err="1"/>
              <a:t>virüslerin</a:t>
            </a:r>
            <a:r>
              <a:rPr lang="en-US" sz="1800" b="1" dirty="0"/>
              <a:t> </a:t>
            </a:r>
            <a:r>
              <a:rPr lang="en-US" sz="1800" b="1" dirty="0" err="1"/>
              <a:t>olmaması</a:t>
            </a:r>
            <a:r>
              <a:rPr lang="en-US" sz="1800" b="1" dirty="0"/>
              <a:t>) </a:t>
            </a:r>
            <a:r>
              <a:rPr lang="en-US" sz="1800" b="1" dirty="0" err="1"/>
              <a:t>üretir</a:t>
            </a:r>
            <a:r>
              <a:rPr lang="en-US" sz="1800" b="1" dirty="0"/>
              <a:t>.</a:t>
            </a:r>
          </a:p>
        </p:txBody>
      </p:sp>
      <p:sp>
        <p:nvSpPr>
          <p:cNvPr id="5" name="Title 1"/>
          <p:cNvSpPr>
            <a:spLocks noGrp="1"/>
          </p:cNvSpPr>
          <p:nvPr>
            <p:ph type="title"/>
          </p:nvPr>
        </p:nvSpPr>
        <p:spPr>
          <a:xfrm>
            <a:off x="1477060" y="596734"/>
            <a:ext cx="5039156" cy="744034"/>
          </a:xfrm>
        </p:spPr>
        <p:txBody>
          <a:bodyPr>
            <a:normAutofit/>
          </a:bodyPr>
          <a:lstStyle/>
          <a:p>
            <a:r>
              <a:rPr lang="en-US" sz="3200" b="1" dirty="0" err="1" smtClean="0">
                <a:solidFill>
                  <a:srgbClr val="FFFF00"/>
                </a:solidFill>
              </a:rPr>
              <a:t>Sertifikasyonunun</a:t>
            </a:r>
            <a:r>
              <a:rPr lang="en-US" sz="3200" b="1" dirty="0" smtClean="0">
                <a:solidFill>
                  <a:srgbClr val="FFFF00"/>
                </a:solidFill>
              </a:rPr>
              <a:t> </a:t>
            </a:r>
            <a:r>
              <a:rPr lang="tr-TR" sz="3200" b="1" dirty="0" smtClean="0">
                <a:solidFill>
                  <a:srgbClr val="FFFF00"/>
                </a:solidFill>
              </a:rPr>
              <a:t>Tipleri </a:t>
            </a:r>
            <a:endParaRPr lang="en-US" sz="3200" b="1" dirty="0">
              <a:solidFill>
                <a:srgbClr val="FFFF00"/>
              </a:solidFill>
            </a:endParaRPr>
          </a:p>
        </p:txBody>
      </p:sp>
    </p:spTree>
    <p:extLst>
      <p:ext uri="{BB962C8B-B14F-4D97-AF65-F5344CB8AC3E}">
        <p14:creationId xmlns:p14="http://schemas.microsoft.com/office/powerpoint/2010/main" val="2487450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99592" y="956774"/>
            <a:ext cx="7272808" cy="4416442"/>
          </a:xfrm>
        </p:spPr>
        <p:txBody>
          <a:bodyPr>
            <a:normAutofit/>
          </a:bodyPr>
          <a:lstStyle/>
          <a:p>
            <a:pPr algn="ctr">
              <a:lnSpc>
                <a:spcPct val="200000"/>
              </a:lnSpc>
            </a:pPr>
            <a:r>
              <a:rPr lang="tr-TR" b="1" dirty="0">
                <a:solidFill>
                  <a:srgbClr val="FFFF00"/>
                </a:solidFill>
              </a:rPr>
              <a:t>Sertifikasyon İçin </a:t>
            </a:r>
            <a:r>
              <a:rPr lang="tr-TR" b="1" dirty="0" smtClean="0">
                <a:solidFill>
                  <a:srgbClr val="FFFF00"/>
                </a:solidFill>
              </a:rPr>
              <a:t/>
            </a:r>
            <a:br>
              <a:rPr lang="tr-TR" b="1" dirty="0" smtClean="0">
                <a:solidFill>
                  <a:srgbClr val="FFFF00"/>
                </a:solidFill>
              </a:rPr>
            </a:br>
            <a:r>
              <a:rPr lang="tr-TR" b="1" dirty="0" smtClean="0">
                <a:solidFill>
                  <a:srgbClr val="FFFF00"/>
                </a:solidFill>
              </a:rPr>
              <a:t>Aday </a:t>
            </a:r>
            <a:r>
              <a:rPr lang="tr-TR" b="1" dirty="0">
                <a:solidFill>
                  <a:srgbClr val="FFFF00"/>
                </a:solidFill>
              </a:rPr>
              <a:t>Bitkilerin </a:t>
            </a:r>
            <a:r>
              <a:rPr lang="tr-TR" b="1" dirty="0" smtClean="0">
                <a:solidFill>
                  <a:srgbClr val="FFFF00"/>
                </a:solidFill>
              </a:rPr>
              <a:t/>
            </a:r>
            <a:br>
              <a:rPr lang="tr-TR" b="1" dirty="0" smtClean="0">
                <a:solidFill>
                  <a:srgbClr val="FFFF00"/>
                </a:solidFill>
              </a:rPr>
            </a:br>
            <a:r>
              <a:rPr lang="tr-TR" b="1" dirty="0" smtClean="0">
                <a:solidFill>
                  <a:srgbClr val="FFFF00"/>
                </a:solidFill>
              </a:rPr>
              <a:t>Elde </a:t>
            </a:r>
            <a:r>
              <a:rPr lang="tr-TR" b="1" dirty="0">
                <a:solidFill>
                  <a:srgbClr val="FFFF00"/>
                </a:solidFill>
              </a:rPr>
              <a:t>Edilmesi ve Tescili</a:t>
            </a:r>
            <a:endParaRPr lang="en-US" sz="3200" b="1" dirty="0">
              <a:solidFill>
                <a:srgbClr val="FFFF00"/>
              </a:solidFill>
            </a:endParaRPr>
          </a:p>
        </p:txBody>
      </p:sp>
    </p:spTree>
    <p:extLst>
      <p:ext uri="{BB962C8B-B14F-4D97-AF65-F5344CB8AC3E}">
        <p14:creationId xmlns:p14="http://schemas.microsoft.com/office/powerpoint/2010/main" val="35186034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5536" y="332656"/>
            <a:ext cx="7614002" cy="5047536"/>
          </a:xfrm>
          <a:prstGeom prst="rect">
            <a:avLst/>
          </a:prstGeom>
        </p:spPr>
        <p:txBody>
          <a:bodyPr wrap="square">
            <a:spAutoFit/>
          </a:bodyPr>
          <a:lstStyle/>
          <a:p>
            <a:pPr algn="ctr"/>
            <a:r>
              <a:rPr lang="tr-TR" sz="2400" b="1" dirty="0" smtClean="0">
                <a:solidFill>
                  <a:srgbClr val="92D050"/>
                </a:solidFill>
                <a:latin typeface="Arial Black" pitchFamily="34" charset="0"/>
                <a:cs typeface="Arial" pitchFamily="34" charset="0"/>
              </a:rPr>
              <a:t>    </a:t>
            </a:r>
            <a:r>
              <a:rPr lang="tr-TR" sz="2400" b="1" dirty="0" err="1" smtClean="0">
                <a:solidFill>
                  <a:srgbClr val="FFFF00"/>
                </a:solidFill>
                <a:latin typeface="Arial Black" pitchFamily="34" charset="0"/>
                <a:cs typeface="Arial" pitchFamily="34" charset="0"/>
              </a:rPr>
              <a:t>Klonal</a:t>
            </a:r>
            <a:r>
              <a:rPr lang="tr-TR" sz="2400" b="1" dirty="0" smtClean="0">
                <a:solidFill>
                  <a:srgbClr val="FFFF00"/>
                </a:solidFill>
                <a:latin typeface="Arial Black" pitchFamily="34" charset="0"/>
                <a:cs typeface="Arial" pitchFamily="34" charset="0"/>
              </a:rPr>
              <a:t> </a:t>
            </a:r>
            <a:r>
              <a:rPr lang="tr-TR" sz="2400" b="1" dirty="0">
                <a:solidFill>
                  <a:srgbClr val="FFFF00"/>
                </a:solidFill>
                <a:latin typeface="Arial Black" pitchFamily="34" charset="0"/>
                <a:cs typeface="Arial" pitchFamily="34" charset="0"/>
              </a:rPr>
              <a:t>ve </a:t>
            </a:r>
            <a:r>
              <a:rPr lang="tr-TR" sz="2400" b="1" dirty="0" err="1">
                <a:solidFill>
                  <a:srgbClr val="FFFF00"/>
                </a:solidFill>
                <a:latin typeface="Arial Black" pitchFamily="34" charset="0"/>
                <a:cs typeface="Arial" pitchFamily="34" charset="0"/>
              </a:rPr>
              <a:t>Sağlıksal</a:t>
            </a:r>
            <a:r>
              <a:rPr lang="tr-TR" sz="2400" b="1" dirty="0">
                <a:solidFill>
                  <a:srgbClr val="FFFF00"/>
                </a:solidFill>
                <a:latin typeface="Arial Black" pitchFamily="34" charset="0"/>
                <a:cs typeface="Arial" pitchFamily="34" charset="0"/>
              </a:rPr>
              <a:t> Seleksiyon</a:t>
            </a:r>
          </a:p>
          <a:p>
            <a:pPr algn="ctr"/>
            <a:endParaRPr lang="tr-TR" sz="1000" b="1" dirty="0" smtClean="0">
              <a:latin typeface="Arial" pitchFamily="34" charset="0"/>
              <a:cs typeface="Arial" pitchFamily="34" charset="0"/>
            </a:endParaRPr>
          </a:p>
          <a:p>
            <a:pPr algn="ctr"/>
            <a:endParaRPr lang="tr-TR" sz="2400" b="1" dirty="0">
              <a:latin typeface="Arial" pitchFamily="34" charset="0"/>
              <a:cs typeface="Arial" pitchFamily="34" charset="0"/>
            </a:endParaRPr>
          </a:p>
          <a:p>
            <a:pPr algn="ctr"/>
            <a:r>
              <a:rPr lang="tr-TR" sz="2400" b="1" dirty="0">
                <a:latin typeface="Arial" pitchFamily="34" charset="0"/>
                <a:cs typeface="Arial" pitchFamily="34" charset="0"/>
              </a:rPr>
              <a:t>Meyve Bahçelerinin Belirlenmesi</a:t>
            </a:r>
          </a:p>
          <a:p>
            <a:pPr algn="ctr"/>
            <a:endParaRPr lang="tr-TR" sz="2400" b="1" dirty="0" smtClean="0">
              <a:latin typeface="Arial" pitchFamily="34" charset="0"/>
              <a:cs typeface="Arial" pitchFamily="34" charset="0"/>
            </a:endParaRPr>
          </a:p>
          <a:p>
            <a:pPr algn="ctr"/>
            <a:r>
              <a:rPr lang="tr-TR" sz="2400" b="1" dirty="0" smtClean="0">
                <a:solidFill>
                  <a:srgbClr val="99FF66"/>
                </a:solidFill>
                <a:latin typeface="Arial" pitchFamily="34" charset="0"/>
                <a:cs typeface="Arial" pitchFamily="34" charset="0"/>
              </a:rPr>
              <a:t>1</a:t>
            </a:r>
            <a:r>
              <a:rPr lang="tr-TR" sz="2400" b="1" dirty="0">
                <a:solidFill>
                  <a:srgbClr val="99FF66"/>
                </a:solidFill>
                <a:latin typeface="Arial" pitchFamily="34" charset="0"/>
                <a:cs typeface="Arial" pitchFamily="34" charset="0"/>
              </a:rPr>
              <a:t>. Seçim</a:t>
            </a:r>
          </a:p>
          <a:p>
            <a:pPr algn="ctr"/>
            <a:r>
              <a:rPr lang="tr-TR" sz="2400" b="1" dirty="0">
                <a:solidFill>
                  <a:srgbClr val="99FF66"/>
                </a:solidFill>
                <a:latin typeface="Arial" pitchFamily="34" charset="0"/>
                <a:cs typeface="Arial" pitchFamily="34" charset="0"/>
              </a:rPr>
              <a:t>(1 </a:t>
            </a:r>
            <a:r>
              <a:rPr lang="tr-TR" sz="2400" b="1" dirty="0" smtClean="0">
                <a:solidFill>
                  <a:srgbClr val="99FF66"/>
                </a:solidFill>
                <a:latin typeface="Arial" pitchFamily="34" charset="0"/>
                <a:cs typeface="Arial" pitchFamily="34" charset="0"/>
              </a:rPr>
              <a:t>ha </a:t>
            </a:r>
            <a:r>
              <a:rPr lang="tr-TR" sz="2400" b="1" dirty="0">
                <a:solidFill>
                  <a:srgbClr val="99FF66"/>
                </a:solidFill>
                <a:latin typeface="Arial" pitchFamily="34" charset="0"/>
                <a:cs typeface="Arial" pitchFamily="34" charset="0"/>
              </a:rPr>
              <a:t>alanda yaklaşık 20-25 bitki belirlenir)</a:t>
            </a:r>
          </a:p>
          <a:p>
            <a:pPr algn="ctr"/>
            <a:r>
              <a:rPr lang="tr-TR" sz="2400" b="1" dirty="0" err="1" smtClean="0">
                <a:latin typeface="Arial" pitchFamily="34" charset="0"/>
                <a:cs typeface="Arial" pitchFamily="34" charset="0"/>
              </a:rPr>
              <a:t>Peryodik</a:t>
            </a:r>
            <a:r>
              <a:rPr lang="tr-TR" sz="2400" b="1" dirty="0" smtClean="0">
                <a:latin typeface="Arial" pitchFamily="34" charset="0"/>
                <a:cs typeface="Arial" pitchFamily="34" charset="0"/>
              </a:rPr>
              <a:t> verim ve sağlık kontrolü yapılır </a:t>
            </a:r>
            <a:r>
              <a:rPr lang="tr-TR" sz="2400" b="1" dirty="0" smtClean="0">
                <a:solidFill>
                  <a:srgbClr val="FFFF00"/>
                </a:solidFill>
                <a:latin typeface="Arial" pitchFamily="34" charset="0"/>
                <a:cs typeface="Arial" pitchFamily="34" charset="0"/>
              </a:rPr>
              <a:t>(2 </a:t>
            </a:r>
            <a:r>
              <a:rPr lang="tr-TR" sz="2400" b="1" dirty="0">
                <a:solidFill>
                  <a:srgbClr val="FFFF00"/>
                </a:solidFill>
                <a:latin typeface="Arial" pitchFamily="34" charset="0"/>
                <a:cs typeface="Arial" pitchFamily="34" charset="0"/>
              </a:rPr>
              <a:t>yıl)</a:t>
            </a:r>
          </a:p>
          <a:p>
            <a:pPr algn="ctr"/>
            <a:endParaRPr lang="tr-TR" sz="2400" b="1" dirty="0">
              <a:latin typeface="Arial" pitchFamily="34" charset="0"/>
              <a:cs typeface="Arial" pitchFamily="34" charset="0"/>
            </a:endParaRPr>
          </a:p>
          <a:p>
            <a:pPr algn="ctr"/>
            <a:r>
              <a:rPr lang="tr-TR" sz="2400" b="1" dirty="0" smtClean="0">
                <a:solidFill>
                  <a:srgbClr val="99FF66"/>
                </a:solidFill>
                <a:latin typeface="Arial" pitchFamily="34" charset="0"/>
                <a:cs typeface="Arial" pitchFamily="34" charset="0"/>
              </a:rPr>
              <a:t>2. Seçim (5 </a:t>
            </a:r>
            <a:r>
              <a:rPr lang="tr-TR" sz="2400" b="1" dirty="0">
                <a:solidFill>
                  <a:srgbClr val="99FF66"/>
                </a:solidFill>
                <a:latin typeface="Arial" pitchFamily="34" charset="0"/>
                <a:cs typeface="Arial" pitchFamily="34" charset="0"/>
              </a:rPr>
              <a:t>bitki</a:t>
            </a:r>
            <a:r>
              <a:rPr lang="tr-TR" sz="2400" b="1" dirty="0" smtClean="0">
                <a:solidFill>
                  <a:srgbClr val="99FF66"/>
                </a:solidFill>
                <a:latin typeface="Arial" pitchFamily="34" charset="0"/>
                <a:cs typeface="Arial" pitchFamily="34" charset="0"/>
              </a:rPr>
              <a:t>)</a:t>
            </a:r>
          </a:p>
          <a:p>
            <a:pPr algn="ctr"/>
            <a:r>
              <a:rPr lang="tr-TR" sz="2400" b="1" dirty="0" err="1">
                <a:latin typeface="Arial" pitchFamily="34" charset="0"/>
                <a:cs typeface="Arial" pitchFamily="34" charset="0"/>
              </a:rPr>
              <a:t>Peryodik</a:t>
            </a:r>
            <a:r>
              <a:rPr lang="tr-TR" sz="2400" b="1" dirty="0">
                <a:latin typeface="Arial" pitchFamily="34" charset="0"/>
                <a:cs typeface="Arial" pitchFamily="34" charset="0"/>
              </a:rPr>
              <a:t> </a:t>
            </a:r>
            <a:r>
              <a:rPr lang="tr-TR" sz="2400" b="1" dirty="0" smtClean="0">
                <a:latin typeface="Arial" pitchFamily="34" charset="0"/>
                <a:cs typeface="Arial" pitchFamily="34" charset="0"/>
              </a:rPr>
              <a:t>kontroller </a:t>
            </a:r>
            <a:r>
              <a:rPr lang="tr-TR" sz="2400" b="1" dirty="0">
                <a:latin typeface="Arial" pitchFamily="34" charset="0"/>
                <a:cs typeface="Arial" pitchFamily="34" charset="0"/>
              </a:rPr>
              <a:t>yapılır </a:t>
            </a:r>
            <a:r>
              <a:rPr lang="tr-TR" sz="2400" b="1" dirty="0" smtClean="0">
                <a:solidFill>
                  <a:srgbClr val="FFFF00"/>
                </a:solidFill>
                <a:latin typeface="Arial" pitchFamily="34" charset="0"/>
                <a:cs typeface="Arial" pitchFamily="34" charset="0"/>
              </a:rPr>
              <a:t>(1-2 </a:t>
            </a:r>
            <a:r>
              <a:rPr lang="tr-TR" sz="2400" b="1" dirty="0">
                <a:solidFill>
                  <a:srgbClr val="FFFF00"/>
                </a:solidFill>
                <a:latin typeface="Arial" pitchFamily="34" charset="0"/>
                <a:cs typeface="Arial" pitchFamily="34" charset="0"/>
              </a:rPr>
              <a:t>yıl)</a:t>
            </a:r>
          </a:p>
          <a:p>
            <a:pPr algn="ctr"/>
            <a:endParaRPr lang="tr-TR" sz="2400" b="1" dirty="0">
              <a:solidFill>
                <a:srgbClr val="99FF66"/>
              </a:solidFill>
              <a:latin typeface="Arial" pitchFamily="34" charset="0"/>
              <a:cs typeface="Arial" pitchFamily="34" charset="0"/>
            </a:endParaRPr>
          </a:p>
          <a:p>
            <a:pPr algn="ctr"/>
            <a:r>
              <a:rPr lang="tr-TR" sz="2400" b="1" dirty="0" smtClean="0">
                <a:latin typeface="Arial" pitchFamily="34" charset="0"/>
                <a:cs typeface="Arial" pitchFamily="34" charset="0"/>
              </a:rPr>
              <a:t>Seçilen </a:t>
            </a:r>
            <a:r>
              <a:rPr lang="tr-TR" sz="2400" b="1" dirty="0">
                <a:latin typeface="Arial" pitchFamily="34" charset="0"/>
                <a:cs typeface="Arial" pitchFamily="34" charset="0"/>
              </a:rPr>
              <a:t>Bitkiler Aşılanmadan Korumaya Alınır</a:t>
            </a:r>
          </a:p>
          <a:p>
            <a:pPr algn="ctr"/>
            <a:r>
              <a:rPr lang="tr-TR" sz="2400" b="1" dirty="0" smtClean="0">
                <a:latin typeface="Arial" pitchFamily="34" charset="0"/>
                <a:cs typeface="Arial" pitchFamily="34" charset="0"/>
              </a:rPr>
              <a:t>(Alınan </a:t>
            </a:r>
            <a:r>
              <a:rPr lang="tr-TR" sz="2400" b="1" dirty="0">
                <a:latin typeface="Arial" pitchFamily="34" charset="0"/>
                <a:cs typeface="Arial" pitchFamily="34" charset="0"/>
              </a:rPr>
              <a:t>çelikler köklendirilir</a:t>
            </a:r>
            <a:r>
              <a:rPr lang="tr-TR" sz="2400" b="1" dirty="0" smtClean="0">
                <a:latin typeface="Arial" pitchFamily="34" charset="0"/>
                <a:cs typeface="Arial" pitchFamily="34" charset="0"/>
              </a:rPr>
              <a:t>)</a:t>
            </a:r>
            <a:endParaRPr lang="tr-TR" sz="2400" b="1" dirty="0">
              <a:latin typeface="Arial" pitchFamily="34" charset="0"/>
              <a:cs typeface="Arial" pitchFamily="34" charset="0"/>
            </a:endParaRPr>
          </a:p>
        </p:txBody>
      </p:sp>
      <p:cxnSp>
        <p:nvCxnSpPr>
          <p:cNvPr id="7" name="Düz Ok Bağlayıcısı 6"/>
          <p:cNvCxnSpPr/>
          <p:nvPr/>
        </p:nvCxnSpPr>
        <p:spPr>
          <a:xfrm>
            <a:off x="4211960" y="1628800"/>
            <a:ext cx="0" cy="36004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Düz Ok Bağlayıcısı 9"/>
          <p:cNvCxnSpPr/>
          <p:nvPr/>
        </p:nvCxnSpPr>
        <p:spPr>
          <a:xfrm>
            <a:off x="4211960" y="3140968"/>
            <a:ext cx="0" cy="36004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4" name="Düz Ok Bağlayıcısı 13"/>
          <p:cNvCxnSpPr/>
          <p:nvPr/>
        </p:nvCxnSpPr>
        <p:spPr>
          <a:xfrm>
            <a:off x="4211960" y="4221088"/>
            <a:ext cx="0" cy="36004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64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00734" y="154369"/>
            <a:ext cx="7915682" cy="5816977"/>
          </a:xfrm>
          <a:prstGeom prst="rect">
            <a:avLst/>
          </a:prstGeom>
        </p:spPr>
        <p:txBody>
          <a:bodyPr wrap="square">
            <a:spAutoFit/>
          </a:bodyPr>
          <a:lstStyle/>
          <a:p>
            <a:endParaRPr lang="tr-TR" sz="2400" b="1" dirty="0" smtClean="0">
              <a:latin typeface="Arial" pitchFamily="34" charset="0"/>
              <a:cs typeface="Arial" pitchFamily="34" charset="0"/>
            </a:endParaRPr>
          </a:p>
          <a:p>
            <a:pPr algn="ctr"/>
            <a:endParaRPr lang="tr-TR" sz="2400" b="1" dirty="0" smtClean="0">
              <a:latin typeface="Arial" pitchFamily="34" charset="0"/>
              <a:cs typeface="Arial" pitchFamily="34" charset="0"/>
            </a:endParaRPr>
          </a:p>
          <a:p>
            <a:pPr algn="ctr"/>
            <a:r>
              <a:rPr lang="tr-TR" sz="2400" b="1" dirty="0" smtClean="0">
                <a:latin typeface="Arial" pitchFamily="34" charset="0"/>
                <a:cs typeface="Arial" pitchFamily="34" charset="0"/>
              </a:rPr>
              <a:t>Bitkiler </a:t>
            </a:r>
            <a:r>
              <a:rPr lang="tr-TR" sz="2400" b="1" dirty="0">
                <a:latin typeface="Arial" pitchFamily="34" charset="0"/>
                <a:cs typeface="Arial" pitchFamily="34" charset="0"/>
              </a:rPr>
              <a:t>Aşılanmadan Korumaya Alınır</a:t>
            </a:r>
          </a:p>
          <a:p>
            <a:pPr algn="ctr"/>
            <a:r>
              <a:rPr lang="tr-TR" sz="2400" b="1" dirty="0">
                <a:latin typeface="Arial" pitchFamily="34" charset="0"/>
                <a:cs typeface="Arial" pitchFamily="34" charset="0"/>
              </a:rPr>
              <a:t>(alınan çelikler köklendirilir)</a:t>
            </a:r>
          </a:p>
          <a:p>
            <a:pPr algn="ctr"/>
            <a:endParaRPr lang="tr-TR" sz="2400" b="1" dirty="0" smtClean="0">
              <a:latin typeface="Arial" pitchFamily="34" charset="0"/>
              <a:cs typeface="Arial" pitchFamily="34" charset="0"/>
            </a:endParaRPr>
          </a:p>
          <a:p>
            <a:pPr algn="ctr"/>
            <a:r>
              <a:rPr lang="tr-TR" sz="2400" b="1" dirty="0" err="1" smtClean="0">
                <a:latin typeface="Arial" pitchFamily="34" charset="0"/>
                <a:cs typeface="Arial" pitchFamily="34" charset="0"/>
              </a:rPr>
              <a:t>Serolojik</a:t>
            </a:r>
            <a:r>
              <a:rPr lang="tr-TR" sz="2400" b="1" dirty="0">
                <a:latin typeface="Arial" pitchFamily="34" charset="0"/>
                <a:cs typeface="Arial" pitchFamily="34" charset="0"/>
              </a:rPr>
              <a:t>,</a:t>
            </a:r>
            <a:r>
              <a:rPr lang="tr-TR" sz="2400" b="1" dirty="0" smtClean="0">
                <a:latin typeface="Arial" pitchFamily="34" charset="0"/>
                <a:cs typeface="Arial" pitchFamily="34" charset="0"/>
              </a:rPr>
              <a:t> Biyolojik ve Moleküler  Testler Yapılır</a:t>
            </a:r>
          </a:p>
          <a:p>
            <a:pPr algn="ctr"/>
            <a:endParaRPr lang="tr-TR" sz="2400" b="1" dirty="0">
              <a:latin typeface="Arial" pitchFamily="34" charset="0"/>
              <a:cs typeface="Arial" pitchFamily="34" charset="0"/>
            </a:endParaRPr>
          </a:p>
          <a:p>
            <a:pPr algn="ctr"/>
            <a:endParaRPr lang="tr-TR" sz="2400" b="1" dirty="0" smtClean="0">
              <a:solidFill>
                <a:srgbClr val="92D050"/>
              </a:solidFill>
              <a:latin typeface="Arial" pitchFamily="34" charset="0"/>
              <a:cs typeface="Arial" pitchFamily="34" charset="0"/>
            </a:endParaRPr>
          </a:p>
          <a:p>
            <a:pPr algn="ctr"/>
            <a:r>
              <a:rPr lang="tr-TR" sz="2400" b="1" dirty="0" smtClean="0">
                <a:solidFill>
                  <a:srgbClr val="92D050"/>
                </a:solidFill>
                <a:latin typeface="Arial" pitchFamily="34" charset="0"/>
                <a:cs typeface="Arial" pitchFamily="34" charset="0"/>
              </a:rPr>
              <a:t>Sağlıklı </a:t>
            </a:r>
            <a:r>
              <a:rPr lang="tr-TR" sz="2400" b="1" dirty="0">
                <a:solidFill>
                  <a:srgbClr val="92D050"/>
                </a:solidFill>
                <a:latin typeface="Arial" pitchFamily="34" charset="0"/>
                <a:cs typeface="Arial" pitchFamily="34" charset="0"/>
              </a:rPr>
              <a:t>Olanlar</a:t>
            </a:r>
            <a:r>
              <a:rPr lang="tr-TR" sz="2400" b="1" dirty="0">
                <a:latin typeface="Arial" pitchFamily="34" charset="0"/>
                <a:cs typeface="Arial" pitchFamily="34" charset="0"/>
              </a:rPr>
              <a:t>	</a:t>
            </a:r>
            <a:r>
              <a:rPr lang="tr-TR" sz="2400" b="1" dirty="0">
                <a:solidFill>
                  <a:srgbClr val="FFC000"/>
                </a:solidFill>
                <a:latin typeface="Arial" pitchFamily="34" charset="0"/>
                <a:cs typeface="Arial" pitchFamily="34" charset="0"/>
              </a:rPr>
              <a:t>Atılacaklar	Hastalıklı Olanlar</a:t>
            </a:r>
          </a:p>
          <a:p>
            <a:pPr algn="ctr"/>
            <a:r>
              <a:rPr lang="tr-TR" sz="2400" b="1" dirty="0">
                <a:latin typeface="Arial" pitchFamily="34" charset="0"/>
                <a:cs typeface="Arial" pitchFamily="34" charset="0"/>
              </a:rPr>
              <a:t>				</a:t>
            </a:r>
            <a:endParaRPr lang="tr-TR" sz="2400" b="1" dirty="0" smtClean="0">
              <a:latin typeface="Arial" pitchFamily="34" charset="0"/>
              <a:cs typeface="Arial" pitchFamily="34" charset="0"/>
            </a:endParaRPr>
          </a:p>
          <a:p>
            <a:pPr algn="ctr"/>
            <a:endParaRPr lang="tr-TR" sz="1200" b="1" dirty="0">
              <a:latin typeface="Arial" pitchFamily="34" charset="0"/>
              <a:cs typeface="Arial" pitchFamily="34" charset="0"/>
            </a:endParaRPr>
          </a:p>
          <a:p>
            <a:r>
              <a:rPr lang="tr-TR" sz="2400" b="1" dirty="0">
                <a:latin typeface="Arial" pitchFamily="34" charset="0"/>
                <a:cs typeface="Arial" pitchFamily="34" charset="0"/>
              </a:rPr>
              <a:t> </a:t>
            </a:r>
            <a:r>
              <a:rPr lang="tr-TR" sz="2400" b="1" dirty="0" smtClean="0">
                <a:latin typeface="Arial" pitchFamily="34" charset="0"/>
                <a:cs typeface="Arial" pitchFamily="34" charset="0"/>
              </a:rPr>
              <a:t> </a:t>
            </a:r>
            <a:r>
              <a:rPr lang="tr-TR" sz="2400" b="1" dirty="0" err="1" smtClean="0">
                <a:latin typeface="Arial" pitchFamily="34" charset="0"/>
                <a:cs typeface="Arial" pitchFamily="34" charset="0"/>
              </a:rPr>
              <a:t>Pomolojik</a:t>
            </a:r>
            <a:r>
              <a:rPr lang="tr-TR" sz="2400" b="1" dirty="0" smtClean="0">
                <a:latin typeface="Arial" pitchFamily="34" charset="0"/>
                <a:cs typeface="Arial" pitchFamily="34" charset="0"/>
              </a:rPr>
              <a:t> </a:t>
            </a:r>
            <a:r>
              <a:rPr lang="tr-TR" sz="2400" b="1" dirty="0">
                <a:latin typeface="Arial" pitchFamily="34" charset="0"/>
                <a:cs typeface="Arial" pitchFamily="34" charset="0"/>
              </a:rPr>
              <a:t>Analizler Yapılır</a:t>
            </a:r>
          </a:p>
          <a:p>
            <a:r>
              <a:rPr lang="tr-TR" sz="2400" b="1" dirty="0">
                <a:latin typeface="Arial" pitchFamily="34" charset="0"/>
                <a:cs typeface="Arial" pitchFamily="34" charset="0"/>
              </a:rPr>
              <a:t>				</a:t>
            </a:r>
          </a:p>
          <a:p>
            <a:r>
              <a:rPr lang="tr-TR" sz="2400" b="1" dirty="0">
                <a:latin typeface="Arial" pitchFamily="34" charset="0"/>
                <a:cs typeface="Arial" pitchFamily="34" charset="0"/>
              </a:rPr>
              <a:t> </a:t>
            </a:r>
            <a:r>
              <a:rPr lang="tr-TR" sz="2400" b="1" dirty="0" smtClean="0">
                <a:latin typeface="Arial" pitchFamily="34" charset="0"/>
                <a:cs typeface="Arial" pitchFamily="34" charset="0"/>
              </a:rPr>
              <a:t>    Resmi </a:t>
            </a:r>
            <a:r>
              <a:rPr lang="tr-TR" sz="2400" b="1" dirty="0">
                <a:latin typeface="Arial" pitchFamily="34" charset="0"/>
                <a:cs typeface="Arial" pitchFamily="34" charset="0"/>
              </a:rPr>
              <a:t>Olarak </a:t>
            </a:r>
            <a:r>
              <a:rPr lang="tr-TR" sz="2400" b="1" dirty="0" smtClean="0">
                <a:latin typeface="Arial" pitchFamily="34" charset="0"/>
                <a:cs typeface="Arial" pitchFamily="34" charset="0"/>
              </a:rPr>
              <a:t>Tanınır (</a:t>
            </a:r>
            <a:r>
              <a:rPr lang="tr-TR" sz="2400" b="1" dirty="0" smtClean="0">
                <a:solidFill>
                  <a:srgbClr val="FFCB25"/>
                </a:solidFill>
                <a:latin typeface="Arial" pitchFamily="34" charset="0"/>
                <a:cs typeface="Arial" pitchFamily="34" charset="0"/>
              </a:rPr>
              <a:t>Kayıt</a:t>
            </a:r>
            <a:r>
              <a:rPr lang="tr-TR" sz="2400" b="1" dirty="0" smtClean="0">
                <a:latin typeface="Arial" pitchFamily="34" charset="0"/>
                <a:cs typeface="Arial" pitchFamily="34" charset="0"/>
              </a:rPr>
              <a:t>)</a:t>
            </a:r>
            <a:endParaRPr lang="tr-TR" sz="2400" b="1" dirty="0">
              <a:latin typeface="Arial" pitchFamily="34" charset="0"/>
              <a:cs typeface="Arial" pitchFamily="34" charset="0"/>
            </a:endParaRPr>
          </a:p>
          <a:p>
            <a:r>
              <a:rPr lang="tr-TR" sz="2400" b="1" dirty="0">
                <a:latin typeface="Arial" pitchFamily="34" charset="0"/>
                <a:cs typeface="Arial" pitchFamily="34" charset="0"/>
              </a:rPr>
              <a:t>				</a:t>
            </a:r>
            <a:endParaRPr lang="tr-TR" sz="2400" b="1" dirty="0" smtClean="0">
              <a:latin typeface="Arial" pitchFamily="34" charset="0"/>
              <a:cs typeface="Arial" pitchFamily="34" charset="0"/>
            </a:endParaRPr>
          </a:p>
          <a:p>
            <a:r>
              <a:rPr lang="tr-TR" sz="2400" b="1" dirty="0">
                <a:latin typeface="Arial" pitchFamily="34" charset="0"/>
                <a:cs typeface="Arial" pitchFamily="34" charset="0"/>
              </a:rPr>
              <a:t>	</a:t>
            </a:r>
            <a:r>
              <a:rPr lang="tr-TR" sz="2400" b="1" dirty="0" smtClean="0">
                <a:solidFill>
                  <a:srgbClr val="92D050"/>
                </a:solidFill>
                <a:latin typeface="Arial Black" pitchFamily="34" charset="0"/>
                <a:cs typeface="Arial" pitchFamily="34" charset="0"/>
              </a:rPr>
              <a:t> </a:t>
            </a:r>
            <a:r>
              <a:rPr lang="tr-TR" sz="2400" b="1" dirty="0" smtClean="0">
                <a:solidFill>
                  <a:srgbClr val="99FF66"/>
                </a:solidFill>
                <a:latin typeface="Arial Black" pitchFamily="34" charset="0"/>
                <a:cs typeface="Arial" pitchFamily="34" charset="0"/>
              </a:rPr>
              <a:t>Klon (</a:t>
            </a:r>
            <a:r>
              <a:rPr lang="tr-TR" sz="2400" b="1" dirty="0" smtClean="0">
                <a:solidFill>
                  <a:srgbClr val="FFFF00"/>
                </a:solidFill>
                <a:latin typeface="Arial Black" pitchFamily="34" charset="0"/>
                <a:cs typeface="Arial" pitchFamily="34" charset="0"/>
              </a:rPr>
              <a:t>Aday bitki</a:t>
            </a:r>
            <a:r>
              <a:rPr lang="tr-TR" sz="2400" b="1" dirty="0" smtClean="0">
                <a:solidFill>
                  <a:srgbClr val="99FF66"/>
                </a:solidFill>
                <a:latin typeface="Arial Black" pitchFamily="34" charset="0"/>
                <a:cs typeface="Arial" pitchFamily="34" charset="0"/>
              </a:rPr>
              <a:t>)</a:t>
            </a:r>
            <a:endParaRPr lang="tr-TR" sz="2400" b="1" dirty="0">
              <a:solidFill>
                <a:srgbClr val="99FF66"/>
              </a:solidFill>
              <a:latin typeface="Arial Black" pitchFamily="34" charset="0"/>
              <a:cs typeface="Arial" pitchFamily="34" charset="0"/>
            </a:endParaRPr>
          </a:p>
        </p:txBody>
      </p:sp>
      <p:cxnSp>
        <p:nvCxnSpPr>
          <p:cNvPr id="12" name="Düz Ok Bağlayıcısı 11"/>
          <p:cNvCxnSpPr/>
          <p:nvPr/>
        </p:nvCxnSpPr>
        <p:spPr>
          <a:xfrm>
            <a:off x="4355976" y="404664"/>
            <a:ext cx="0" cy="36004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Düz Ok Bağlayıcısı 12"/>
          <p:cNvCxnSpPr/>
          <p:nvPr/>
        </p:nvCxnSpPr>
        <p:spPr>
          <a:xfrm>
            <a:off x="4427984" y="1700808"/>
            <a:ext cx="0" cy="36004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4" name="Düz Ok Bağlayıcısı 13"/>
          <p:cNvCxnSpPr/>
          <p:nvPr/>
        </p:nvCxnSpPr>
        <p:spPr>
          <a:xfrm>
            <a:off x="4427984" y="2564904"/>
            <a:ext cx="0" cy="36004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 name="Düz Ok Bağlayıcısı 14"/>
          <p:cNvCxnSpPr/>
          <p:nvPr/>
        </p:nvCxnSpPr>
        <p:spPr>
          <a:xfrm>
            <a:off x="2267744" y="2564904"/>
            <a:ext cx="0" cy="36004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6" name="Düz Ok Bağlayıcısı 15"/>
          <p:cNvCxnSpPr/>
          <p:nvPr/>
        </p:nvCxnSpPr>
        <p:spPr>
          <a:xfrm>
            <a:off x="6516216" y="2564904"/>
            <a:ext cx="0" cy="36004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7" name="Düz Ok Bağlayıcısı 16"/>
          <p:cNvCxnSpPr/>
          <p:nvPr/>
        </p:nvCxnSpPr>
        <p:spPr>
          <a:xfrm>
            <a:off x="2267744" y="3573016"/>
            <a:ext cx="0" cy="36004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8" name="Düz Ok Bağlayıcısı 17"/>
          <p:cNvCxnSpPr/>
          <p:nvPr/>
        </p:nvCxnSpPr>
        <p:spPr>
          <a:xfrm>
            <a:off x="2267744" y="4437112"/>
            <a:ext cx="0" cy="36004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Düz Ok Bağlayıcısı 18"/>
          <p:cNvCxnSpPr/>
          <p:nvPr/>
        </p:nvCxnSpPr>
        <p:spPr>
          <a:xfrm>
            <a:off x="2267744" y="5085184"/>
            <a:ext cx="0" cy="36004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237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8519" y="116632"/>
            <a:ext cx="9252520" cy="6432530"/>
          </a:xfrm>
          <a:prstGeom prst="rect">
            <a:avLst/>
          </a:prstGeom>
        </p:spPr>
        <p:txBody>
          <a:bodyPr wrap="square">
            <a:spAutoFit/>
          </a:bodyPr>
          <a:lstStyle/>
          <a:p>
            <a:pPr algn="ctr"/>
            <a:r>
              <a:rPr lang="tr-TR" sz="2400" b="1" dirty="0" err="1">
                <a:solidFill>
                  <a:srgbClr val="FFFF00"/>
                </a:solidFill>
                <a:latin typeface="Arial Black" pitchFamily="34" charset="0"/>
                <a:cs typeface="Arial" pitchFamily="34" charset="0"/>
              </a:rPr>
              <a:t>Klonal</a:t>
            </a:r>
            <a:r>
              <a:rPr lang="tr-TR" sz="2400" b="1" dirty="0">
                <a:solidFill>
                  <a:srgbClr val="FFFF00"/>
                </a:solidFill>
                <a:latin typeface="Arial Black" pitchFamily="34" charset="0"/>
                <a:cs typeface="Arial" pitchFamily="34" charset="0"/>
              </a:rPr>
              <a:t> ve </a:t>
            </a:r>
            <a:r>
              <a:rPr lang="tr-TR" sz="2400" b="1" dirty="0" err="1">
                <a:solidFill>
                  <a:srgbClr val="FFFF00"/>
                </a:solidFill>
                <a:latin typeface="Arial Black" pitchFamily="34" charset="0"/>
                <a:cs typeface="Arial" pitchFamily="34" charset="0"/>
              </a:rPr>
              <a:t>Sağlıksal</a:t>
            </a:r>
            <a:r>
              <a:rPr lang="tr-TR" sz="2400" b="1" dirty="0">
                <a:solidFill>
                  <a:srgbClr val="FFFF00"/>
                </a:solidFill>
                <a:latin typeface="Arial Black" pitchFamily="34" charset="0"/>
                <a:cs typeface="Arial" pitchFamily="34" charset="0"/>
              </a:rPr>
              <a:t> Seçim</a:t>
            </a:r>
          </a:p>
          <a:p>
            <a:pPr algn="ctr"/>
            <a:r>
              <a:rPr lang="tr-TR" sz="2000" b="1" dirty="0">
                <a:latin typeface="Arial" pitchFamily="34" charset="0"/>
                <a:cs typeface="Arial" pitchFamily="34" charset="0"/>
              </a:rPr>
              <a:t>				</a:t>
            </a:r>
            <a:endParaRPr lang="tr-TR" sz="2000" b="1" dirty="0" smtClean="0">
              <a:latin typeface="Arial" pitchFamily="34" charset="0"/>
              <a:cs typeface="Arial" pitchFamily="34" charset="0"/>
            </a:endParaRPr>
          </a:p>
          <a:p>
            <a:pPr algn="ctr"/>
            <a:r>
              <a:rPr lang="tr-TR" sz="2000" b="1" dirty="0">
                <a:latin typeface="Arial" pitchFamily="34" charset="0"/>
                <a:cs typeface="Arial" pitchFamily="34" charset="0"/>
              </a:rPr>
              <a:t>	</a:t>
            </a:r>
          </a:p>
          <a:p>
            <a:pPr algn="ctr"/>
            <a:r>
              <a:rPr lang="tr-TR" sz="2000" b="1" dirty="0">
                <a:latin typeface="Arial" pitchFamily="34" charset="0"/>
                <a:cs typeface="Arial" pitchFamily="34" charset="0"/>
              </a:rPr>
              <a:t>Biyolojik İndeksleme</a:t>
            </a:r>
          </a:p>
          <a:p>
            <a:pPr algn="ctr"/>
            <a:r>
              <a:rPr lang="tr-TR" sz="2000" b="1" dirty="0">
                <a:latin typeface="Arial" pitchFamily="34" charset="0"/>
                <a:cs typeface="Arial" pitchFamily="34" charset="0"/>
              </a:rPr>
              <a:t>									</a:t>
            </a:r>
            <a:endParaRPr lang="tr-TR" sz="2000" b="1" dirty="0" smtClean="0">
              <a:latin typeface="Arial" pitchFamily="34" charset="0"/>
              <a:cs typeface="Arial" pitchFamily="34" charset="0"/>
            </a:endParaRPr>
          </a:p>
          <a:p>
            <a:pPr algn="ctr"/>
            <a:endParaRPr lang="tr-TR" sz="2000" b="1" dirty="0">
              <a:latin typeface="Arial" pitchFamily="34" charset="0"/>
              <a:cs typeface="Arial" pitchFamily="34" charset="0"/>
            </a:endParaRPr>
          </a:p>
          <a:p>
            <a:pPr algn="ctr"/>
            <a:r>
              <a:rPr lang="tr-TR" sz="2000" b="1" dirty="0" smtClean="0">
                <a:latin typeface="Arial" pitchFamily="34" charset="0"/>
                <a:cs typeface="Arial" pitchFamily="34" charset="0"/>
              </a:rPr>
              <a:t>	Sağlıklı </a:t>
            </a:r>
            <a:r>
              <a:rPr lang="tr-TR" sz="2000" b="1" dirty="0">
                <a:latin typeface="Arial" pitchFamily="34" charset="0"/>
                <a:cs typeface="Arial" pitchFamily="34" charset="0"/>
              </a:rPr>
              <a:t>Olanlar</a:t>
            </a:r>
            <a:r>
              <a:rPr lang="tr-TR" sz="2000" b="1" dirty="0" smtClean="0">
                <a:latin typeface="Arial" pitchFamily="34" charset="0"/>
                <a:cs typeface="Arial" pitchFamily="34" charset="0"/>
              </a:rPr>
              <a:t>			</a:t>
            </a:r>
            <a:r>
              <a:rPr lang="tr-TR" sz="2000" b="1" dirty="0" err="1" smtClean="0">
                <a:latin typeface="Arial" pitchFamily="34" charset="0"/>
                <a:cs typeface="Arial" pitchFamily="34" charset="0"/>
              </a:rPr>
              <a:t>İnfekteli</a:t>
            </a:r>
            <a:r>
              <a:rPr lang="tr-TR" sz="2000" b="1" dirty="0" smtClean="0">
                <a:latin typeface="Arial" pitchFamily="34" charset="0"/>
                <a:cs typeface="Arial" pitchFamily="34" charset="0"/>
              </a:rPr>
              <a:t> Bitkiler</a:t>
            </a:r>
          </a:p>
          <a:p>
            <a:pPr algn="ctr"/>
            <a:r>
              <a:rPr lang="tr-TR" sz="2000" b="1" dirty="0">
                <a:latin typeface="Arial" pitchFamily="34" charset="0"/>
                <a:cs typeface="Arial" pitchFamily="34" charset="0"/>
              </a:rPr>
              <a:t>				</a:t>
            </a:r>
          </a:p>
          <a:p>
            <a:pPr algn="ctr"/>
            <a:r>
              <a:rPr lang="tr-TR" sz="2000" b="1" dirty="0">
                <a:latin typeface="Arial" pitchFamily="34" charset="0"/>
                <a:cs typeface="Arial" pitchFamily="34" charset="0"/>
              </a:rPr>
              <a:t>								</a:t>
            </a:r>
            <a:endParaRPr lang="tr-TR" sz="2000" b="1" dirty="0" smtClean="0">
              <a:latin typeface="Arial" pitchFamily="34" charset="0"/>
              <a:cs typeface="Arial" pitchFamily="34" charset="0"/>
            </a:endParaRPr>
          </a:p>
          <a:p>
            <a:pPr algn="ctr"/>
            <a:r>
              <a:rPr lang="tr-TR" sz="2000" b="1" dirty="0" smtClean="0">
                <a:latin typeface="Arial" pitchFamily="34" charset="0"/>
                <a:cs typeface="Arial" pitchFamily="34" charset="0"/>
              </a:rPr>
              <a:t>				                Sağlıklı </a:t>
            </a:r>
            <a:r>
              <a:rPr lang="tr-TR" sz="2000" b="1" dirty="0">
                <a:latin typeface="Arial" pitchFamily="34" charset="0"/>
                <a:cs typeface="Arial" pitchFamily="34" charset="0"/>
              </a:rPr>
              <a:t>Bitkilerin Elde Edilmesi</a:t>
            </a:r>
          </a:p>
          <a:p>
            <a:pPr algn="ctr"/>
            <a:r>
              <a:rPr lang="tr-TR" sz="2000" b="1" dirty="0">
                <a:latin typeface="Arial" pitchFamily="34" charset="0"/>
                <a:cs typeface="Arial" pitchFamily="34" charset="0"/>
              </a:rPr>
              <a:t>	</a:t>
            </a:r>
            <a:r>
              <a:rPr lang="tr-TR" sz="2000" b="1" dirty="0" smtClean="0">
                <a:latin typeface="Arial" pitchFamily="34" charset="0"/>
                <a:cs typeface="Arial" pitchFamily="34" charset="0"/>
              </a:rPr>
              <a:t>Resmi </a:t>
            </a:r>
            <a:r>
              <a:rPr lang="tr-TR" sz="2000" b="1" dirty="0">
                <a:latin typeface="Arial" pitchFamily="34" charset="0"/>
                <a:cs typeface="Arial" pitchFamily="34" charset="0"/>
              </a:rPr>
              <a:t>Olarak Tanınma 	</a:t>
            </a:r>
            <a:r>
              <a:rPr lang="tr-TR" b="1" dirty="0" smtClean="0">
                <a:latin typeface="Arial" pitchFamily="34" charset="0"/>
                <a:cs typeface="Arial" pitchFamily="34" charset="0"/>
              </a:rPr>
              <a:t>    (</a:t>
            </a:r>
            <a:r>
              <a:rPr lang="tr-TR" sz="1200" b="1" dirty="0">
                <a:latin typeface="Arial" pitchFamily="34" charset="0"/>
                <a:cs typeface="Arial" pitchFamily="34" charset="0"/>
              </a:rPr>
              <a:t>Termoterapi, SUA, </a:t>
            </a:r>
            <a:r>
              <a:rPr lang="tr-TR" sz="1200" b="1" dirty="0" smtClean="0">
                <a:latin typeface="Arial" pitchFamily="34" charset="0"/>
                <a:cs typeface="Arial" pitchFamily="34" charset="0"/>
              </a:rPr>
              <a:t>Meristem kültürü, Kemoterapi</a:t>
            </a:r>
            <a:r>
              <a:rPr lang="tr-TR" sz="1600" b="1" dirty="0" smtClean="0">
                <a:latin typeface="Arial" pitchFamily="34" charset="0"/>
                <a:cs typeface="Arial" pitchFamily="34" charset="0"/>
              </a:rPr>
              <a:t>)</a:t>
            </a:r>
          </a:p>
          <a:p>
            <a:pPr algn="ctr"/>
            <a:endParaRPr lang="tr-TR" sz="800" b="1" dirty="0">
              <a:latin typeface="Arial" pitchFamily="34" charset="0"/>
              <a:cs typeface="Arial" pitchFamily="34" charset="0"/>
            </a:endParaRPr>
          </a:p>
          <a:p>
            <a:r>
              <a:rPr lang="tr-TR" sz="2000" b="1" dirty="0" smtClean="0">
                <a:latin typeface="Arial" pitchFamily="34" charset="0"/>
                <a:cs typeface="Arial" pitchFamily="34" charset="0"/>
              </a:rPr>
              <a:t>                	</a:t>
            </a:r>
            <a:r>
              <a:rPr lang="tr-TR" sz="2000" b="1" dirty="0">
                <a:latin typeface="Arial" pitchFamily="34" charset="0"/>
                <a:cs typeface="Arial" pitchFamily="34" charset="0"/>
              </a:rPr>
              <a:t>								</a:t>
            </a:r>
            <a:r>
              <a:rPr lang="tr-TR" sz="2000" b="1" dirty="0" smtClean="0">
                <a:latin typeface="Arial" pitchFamily="34" charset="0"/>
                <a:cs typeface="Arial" pitchFamily="34" charset="0"/>
              </a:rPr>
              <a:t>					</a:t>
            </a:r>
            <a:r>
              <a:rPr lang="tr-TR" sz="2000" b="1" dirty="0" err="1" smtClean="0">
                <a:latin typeface="Arial" pitchFamily="34" charset="0"/>
                <a:cs typeface="Arial" pitchFamily="34" charset="0"/>
              </a:rPr>
              <a:t>Serolojik</a:t>
            </a:r>
            <a:r>
              <a:rPr lang="tr-TR" sz="2000" b="1" dirty="0">
                <a:latin typeface="Arial" pitchFamily="34" charset="0"/>
                <a:cs typeface="Arial" pitchFamily="34" charset="0"/>
              </a:rPr>
              <a:t>,  Biyolojik </a:t>
            </a:r>
            <a:r>
              <a:rPr lang="tr-TR" sz="2000" b="1" dirty="0" smtClean="0">
                <a:latin typeface="Arial" pitchFamily="34" charset="0"/>
                <a:cs typeface="Arial" pitchFamily="34" charset="0"/>
              </a:rPr>
              <a:t>ve</a:t>
            </a:r>
          </a:p>
          <a:p>
            <a:r>
              <a:rPr lang="tr-TR" sz="2000" b="1" dirty="0">
                <a:latin typeface="Arial" pitchFamily="34" charset="0"/>
                <a:cs typeface="Arial" pitchFamily="34" charset="0"/>
              </a:rPr>
              <a:t>	</a:t>
            </a:r>
            <a:r>
              <a:rPr lang="tr-TR" sz="2000" b="1" dirty="0" smtClean="0">
                <a:latin typeface="Arial" pitchFamily="34" charset="0"/>
                <a:cs typeface="Arial" pitchFamily="34" charset="0"/>
              </a:rPr>
              <a:t>   </a:t>
            </a:r>
            <a:r>
              <a:rPr lang="tr-TR" sz="2000" b="1" dirty="0" smtClean="0">
                <a:solidFill>
                  <a:srgbClr val="99FF66"/>
                </a:solidFill>
                <a:latin typeface="Arial" pitchFamily="34" charset="0"/>
                <a:cs typeface="Arial" pitchFamily="34" charset="0"/>
              </a:rPr>
              <a:t>KLON (</a:t>
            </a:r>
            <a:r>
              <a:rPr lang="tr-TR" sz="2000" b="1" dirty="0" err="1" smtClean="0">
                <a:solidFill>
                  <a:srgbClr val="99FF66"/>
                </a:solidFill>
                <a:latin typeface="Arial" pitchFamily="34" charset="0"/>
                <a:cs typeface="Arial" pitchFamily="34" charset="0"/>
              </a:rPr>
              <a:t>Nuclear</a:t>
            </a:r>
            <a:r>
              <a:rPr lang="tr-TR" sz="2000" b="1" dirty="0" smtClean="0">
                <a:solidFill>
                  <a:srgbClr val="99FF66"/>
                </a:solidFill>
                <a:latin typeface="Arial" pitchFamily="34" charset="0"/>
                <a:cs typeface="Arial" pitchFamily="34" charset="0"/>
              </a:rPr>
              <a:t> Stok)     </a:t>
            </a:r>
            <a:r>
              <a:rPr lang="tr-TR" sz="2000" b="1" dirty="0" smtClean="0">
                <a:latin typeface="Arial" pitchFamily="34" charset="0"/>
                <a:cs typeface="Arial" pitchFamily="34" charset="0"/>
              </a:rPr>
              <a:t>		   Moleküler </a:t>
            </a:r>
            <a:r>
              <a:rPr lang="tr-TR" sz="2000" b="1" dirty="0">
                <a:latin typeface="Arial" pitchFamily="34" charset="0"/>
                <a:cs typeface="Arial" pitchFamily="34" charset="0"/>
              </a:rPr>
              <a:t>Testler     </a:t>
            </a:r>
            <a:r>
              <a:rPr lang="tr-TR" sz="2000" b="1" dirty="0" smtClean="0">
                <a:latin typeface="Arial" pitchFamily="34" charset="0"/>
                <a:cs typeface="Arial" pitchFamily="34" charset="0"/>
              </a:rPr>
              <a:t>	  	     </a:t>
            </a:r>
            <a:r>
              <a:rPr lang="tr-TR" sz="2000" b="1" dirty="0" err="1" smtClean="0">
                <a:solidFill>
                  <a:srgbClr val="FFC000"/>
                </a:solidFill>
                <a:latin typeface="Arial" panose="020B0604020202020204" pitchFamily="34" charset="0"/>
                <a:cs typeface="Arial" panose="020B0604020202020204" pitchFamily="34" charset="0"/>
              </a:rPr>
              <a:t>Primer</a:t>
            </a:r>
            <a:r>
              <a:rPr lang="tr-TR" sz="2000" b="1" dirty="0" smtClean="0">
                <a:solidFill>
                  <a:srgbClr val="FFC000"/>
                </a:solidFill>
                <a:latin typeface="Arial" panose="020B0604020202020204" pitchFamily="34" charset="0"/>
                <a:cs typeface="Arial" panose="020B0604020202020204" pitchFamily="34" charset="0"/>
              </a:rPr>
              <a:t> </a:t>
            </a:r>
            <a:r>
              <a:rPr lang="tr-TR" sz="2000" b="1" dirty="0">
                <a:solidFill>
                  <a:srgbClr val="FFC000"/>
                </a:solidFill>
                <a:latin typeface="Arial" panose="020B0604020202020204" pitchFamily="34" charset="0"/>
                <a:cs typeface="Arial" panose="020B0604020202020204" pitchFamily="34" charset="0"/>
              </a:rPr>
              <a:t>Kaynak</a:t>
            </a:r>
            <a:r>
              <a:rPr lang="tr-TR" sz="2000" b="1" dirty="0">
                <a:latin typeface="Arial" pitchFamily="34" charset="0"/>
                <a:cs typeface="Arial" pitchFamily="34" charset="0"/>
              </a:rPr>
              <a:t>	</a:t>
            </a:r>
            <a:r>
              <a:rPr lang="tr-TR" sz="2000" b="1" dirty="0" smtClean="0">
                <a:latin typeface="Arial" pitchFamily="34" charset="0"/>
                <a:cs typeface="Arial" pitchFamily="34" charset="0"/>
              </a:rPr>
              <a:t>		</a:t>
            </a:r>
          </a:p>
          <a:p>
            <a:r>
              <a:rPr lang="tr-TR" sz="2000" b="1" dirty="0" smtClean="0">
                <a:latin typeface="Arial" pitchFamily="34" charset="0"/>
                <a:cs typeface="Arial" pitchFamily="34" charset="0"/>
              </a:rPr>
              <a:t>	</a:t>
            </a:r>
            <a:r>
              <a:rPr lang="tr-TR" sz="2000" b="1" dirty="0" smtClean="0">
                <a:solidFill>
                  <a:srgbClr val="FFFF00"/>
                </a:solidFill>
                <a:latin typeface="Arial" pitchFamily="34" charset="0"/>
                <a:cs typeface="Arial" pitchFamily="34" charset="0"/>
              </a:rPr>
              <a:t>         (Aday bitki)</a:t>
            </a:r>
            <a:endParaRPr lang="tr-TR" sz="2000" b="1" dirty="0">
              <a:solidFill>
                <a:srgbClr val="FFFF00"/>
              </a:solidFill>
              <a:latin typeface="Arial" pitchFamily="34" charset="0"/>
              <a:cs typeface="Arial" pitchFamily="34" charset="0"/>
            </a:endParaRPr>
          </a:p>
          <a:p>
            <a:r>
              <a:rPr lang="tr-TR" sz="2000" b="1" dirty="0" smtClean="0">
                <a:latin typeface="Arial" pitchFamily="34" charset="0"/>
                <a:cs typeface="Arial" pitchFamily="34" charset="0"/>
              </a:rPr>
              <a:t>              </a:t>
            </a:r>
            <a:r>
              <a:rPr lang="tr-TR" sz="1400" b="1" dirty="0" smtClean="0">
                <a:latin typeface="Arial" pitchFamily="34" charset="0"/>
                <a:cs typeface="Arial" pitchFamily="34" charset="0"/>
              </a:rPr>
              <a:t>Virüs Testli yada Virüsten ari</a:t>
            </a:r>
            <a:r>
              <a:rPr lang="tr-TR" sz="2000" b="1" dirty="0" smtClean="0">
                <a:latin typeface="Arial" pitchFamily="34" charset="0"/>
                <a:cs typeface="Arial" pitchFamily="34" charset="0"/>
              </a:rPr>
              <a:t>     </a:t>
            </a:r>
            <a:r>
              <a:rPr lang="tr-TR" b="1" dirty="0" smtClean="0">
                <a:latin typeface="Arial" pitchFamily="34" charset="0"/>
                <a:cs typeface="Arial" pitchFamily="34" charset="0"/>
              </a:rPr>
              <a:t>		       </a:t>
            </a:r>
            <a:r>
              <a:rPr lang="tr-TR" sz="2000" b="1" dirty="0" smtClean="0">
                <a:solidFill>
                  <a:srgbClr val="FFC000"/>
                </a:solidFill>
                <a:latin typeface="Arial" panose="020B0604020202020204" pitchFamily="34" charset="0"/>
                <a:cs typeface="Arial" panose="020B0604020202020204" pitchFamily="34" charset="0"/>
              </a:rPr>
              <a:t>Bulaşık Olanlar</a:t>
            </a:r>
          </a:p>
          <a:p>
            <a:endParaRPr lang="tr-TR" sz="2000" b="1" dirty="0">
              <a:solidFill>
                <a:srgbClr val="FFC000"/>
              </a:solidFill>
              <a:latin typeface="Arial" panose="020B0604020202020204" pitchFamily="34" charset="0"/>
              <a:cs typeface="Arial" panose="020B0604020202020204" pitchFamily="34" charset="0"/>
            </a:endParaRPr>
          </a:p>
          <a:p>
            <a:r>
              <a:rPr lang="tr-TR" sz="2000" b="1" dirty="0" smtClean="0">
                <a:solidFill>
                  <a:srgbClr val="FFC000"/>
                </a:solidFill>
                <a:latin typeface="Arial" panose="020B0604020202020204" pitchFamily="34" charset="0"/>
                <a:cs typeface="Arial" panose="020B0604020202020204" pitchFamily="34" charset="0"/>
              </a:rPr>
              <a:t>						      Atılır    Yeniden 								      Arındırılır</a:t>
            </a:r>
            <a:endParaRPr lang="tr-TR" sz="2000" b="1" dirty="0">
              <a:solidFill>
                <a:srgbClr val="FFC000"/>
              </a:solidFill>
              <a:latin typeface="Arial" panose="020B0604020202020204" pitchFamily="34" charset="0"/>
              <a:cs typeface="Arial" panose="020B0604020202020204" pitchFamily="34" charset="0"/>
            </a:endParaRPr>
          </a:p>
        </p:txBody>
      </p:sp>
      <p:cxnSp>
        <p:nvCxnSpPr>
          <p:cNvPr id="5" name="Düz Ok Bağlayıcısı 4"/>
          <p:cNvCxnSpPr/>
          <p:nvPr/>
        </p:nvCxnSpPr>
        <p:spPr>
          <a:xfrm>
            <a:off x="4283968" y="620688"/>
            <a:ext cx="0" cy="504056"/>
          </a:xfrm>
          <a:prstGeom prst="straightConnector1">
            <a:avLst/>
          </a:prstGeom>
          <a:ln w="412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 name="Düz Ok Bağlayıcısı 5"/>
          <p:cNvCxnSpPr/>
          <p:nvPr/>
        </p:nvCxnSpPr>
        <p:spPr>
          <a:xfrm>
            <a:off x="2339752" y="1340768"/>
            <a:ext cx="0" cy="635761"/>
          </a:xfrm>
          <a:prstGeom prst="straightConnector1">
            <a:avLst/>
          </a:prstGeom>
          <a:ln w="412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 name="Düz Ok Bağlayıcısı 6"/>
          <p:cNvCxnSpPr/>
          <p:nvPr/>
        </p:nvCxnSpPr>
        <p:spPr>
          <a:xfrm>
            <a:off x="7164288" y="1340768"/>
            <a:ext cx="0" cy="635761"/>
          </a:xfrm>
          <a:prstGeom prst="straightConnector1">
            <a:avLst/>
          </a:prstGeom>
          <a:ln w="412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 name="Düz Ok Bağlayıcısı 7"/>
          <p:cNvCxnSpPr/>
          <p:nvPr/>
        </p:nvCxnSpPr>
        <p:spPr>
          <a:xfrm>
            <a:off x="2339752" y="2486584"/>
            <a:ext cx="0" cy="654384"/>
          </a:xfrm>
          <a:prstGeom prst="straightConnector1">
            <a:avLst/>
          </a:prstGeom>
          <a:ln w="412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Düz Ok Bağlayıcısı 8"/>
          <p:cNvCxnSpPr/>
          <p:nvPr/>
        </p:nvCxnSpPr>
        <p:spPr>
          <a:xfrm>
            <a:off x="2339752" y="3717032"/>
            <a:ext cx="0" cy="504056"/>
          </a:xfrm>
          <a:prstGeom prst="straightConnector1">
            <a:avLst/>
          </a:prstGeom>
          <a:ln w="412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Düz Ok Bağlayıcısı 9"/>
          <p:cNvCxnSpPr/>
          <p:nvPr/>
        </p:nvCxnSpPr>
        <p:spPr>
          <a:xfrm>
            <a:off x="7164288" y="3573016"/>
            <a:ext cx="15136" cy="432048"/>
          </a:xfrm>
          <a:prstGeom prst="straightConnector1">
            <a:avLst/>
          </a:prstGeom>
          <a:ln w="412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Düz Ok Bağlayıcısı 10"/>
          <p:cNvCxnSpPr/>
          <p:nvPr/>
        </p:nvCxnSpPr>
        <p:spPr>
          <a:xfrm>
            <a:off x="7164288" y="2420888"/>
            <a:ext cx="0" cy="411550"/>
          </a:xfrm>
          <a:prstGeom prst="straightConnector1">
            <a:avLst/>
          </a:prstGeom>
          <a:ln w="412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a:off x="5928926" y="1340768"/>
            <a:ext cx="1235362" cy="0"/>
          </a:xfrm>
          <a:prstGeom prst="line">
            <a:avLst/>
          </a:prstGeom>
          <a:ln w="412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Düz Ok Bağlayıcısı 16"/>
          <p:cNvCxnSpPr/>
          <p:nvPr/>
        </p:nvCxnSpPr>
        <p:spPr>
          <a:xfrm>
            <a:off x="7179424" y="4653136"/>
            <a:ext cx="12861" cy="432048"/>
          </a:xfrm>
          <a:prstGeom prst="straightConnector1">
            <a:avLst/>
          </a:prstGeom>
          <a:ln w="412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2" name="Düz Bağlayıcı 21"/>
          <p:cNvCxnSpPr/>
          <p:nvPr/>
        </p:nvCxnSpPr>
        <p:spPr>
          <a:xfrm>
            <a:off x="4850126" y="4797152"/>
            <a:ext cx="9906"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4" name="Düz Bağlayıcı 23"/>
          <p:cNvCxnSpPr/>
          <p:nvPr/>
        </p:nvCxnSpPr>
        <p:spPr>
          <a:xfrm flipV="1">
            <a:off x="4860032" y="2976456"/>
            <a:ext cx="0" cy="1820696"/>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6" name="Düz Ok Bağlayıcısı 25"/>
          <p:cNvCxnSpPr/>
          <p:nvPr/>
        </p:nvCxnSpPr>
        <p:spPr>
          <a:xfrm>
            <a:off x="2825317" y="2976454"/>
            <a:ext cx="18491" cy="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0" name="Düz Bağlayıcı 19"/>
          <p:cNvCxnSpPr/>
          <p:nvPr/>
        </p:nvCxnSpPr>
        <p:spPr>
          <a:xfrm>
            <a:off x="2331827" y="1340768"/>
            <a:ext cx="872021" cy="0"/>
          </a:xfrm>
          <a:prstGeom prst="line">
            <a:avLst/>
          </a:prstGeom>
          <a:ln w="412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Düz Ok Bağlayıcısı 20"/>
          <p:cNvCxnSpPr/>
          <p:nvPr/>
        </p:nvCxnSpPr>
        <p:spPr>
          <a:xfrm flipH="1">
            <a:off x="6507622" y="5589240"/>
            <a:ext cx="152610" cy="288032"/>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3" name="Düz Ok Bağlayıcısı 22"/>
          <p:cNvCxnSpPr/>
          <p:nvPr/>
        </p:nvCxnSpPr>
        <p:spPr>
          <a:xfrm>
            <a:off x="7380312" y="5589240"/>
            <a:ext cx="216024" cy="288032"/>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84849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51520" y="609600"/>
            <a:ext cx="8206680" cy="1143000"/>
          </a:xfrm>
        </p:spPr>
        <p:txBody>
          <a:bodyPr/>
          <a:lstStyle/>
          <a:p>
            <a:pPr algn="ctr"/>
            <a:r>
              <a:rPr lang="tr-TR" altLang="tr-TR" sz="2800" b="1" dirty="0" smtClean="0">
                <a:solidFill>
                  <a:srgbClr val="FFFF00"/>
                </a:solidFill>
                <a:cs typeface="Times New Roman" panose="02020603050405020304" pitchFamily="18" charset="0"/>
              </a:rPr>
              <a:t>Sağlıklı</a:t>
            </a:r>
            <a:r>
              <a:rPr lang="it-IT" altLang="tr-TR" sz="2800" b="1" dirty="0" smtClean="0">
                <a:solidFill>
                  <a:srgbClr val="FFFF00"/>
                </a:solidFill>
                <a:cs typeface="Times New Roman" panose="02020603050405020304" pitchFamily="18" charset="0"/>
              </a:rPr>
              <a:t> Olarak Geliştirilmiş Çoğaltım Materyali Şu Şekilde Elde Edilebilir:</a:t>
            </a:r>
            <a:r>
              <a:rPr lang="en-GB" altLang="tr-TR" sz="3200" b="1" dirty="0" smtClean="0">
                <a:solidFill>
                  <a:srgbClr val="006600"/>
                </a:solidFill>
                <a:cs typeface="Times New Roman" panose="02020603050405020304" pitchFamily="18" charset="0"/>
              </a:rPr>
              <a:t/>
            </a:r>
            <a:br>
              <a:rPr lang="en-GB" altLang="tr-TR" sz="3200" b="1" dirty="0" smtClean="0">
                <a:solidFill>
                  <a:srgbClr val="006600"/>
                </a:solidFill>
                <a:cs typeface="Times New Roman" panose="02020603050405020304" pitchFamily="18" charset="0"/>
              </a:rPr>
            </a:br>
            <a:endParaRPr lang="en-GB" altLang="tr-TR" sz="3200" b="1" dirty="0" smtClean="0">
              <a:solidFill>
                <a:srgbClr val="006600"/>
              </a:solidFill>
              <a:cs typeface="Times New Roman" panose="02020603050405020304" pitchFamily="18" charset="0"/>
            </a:endParaRPr>
          </a:p>
        </p:txBody>
      </p:sp>
      <p:sp>
        <p:nvSpPr>
          <p:cNvPr id="29699" name="Rectangle 3"/>
          <p:cNvSpPr>
            <a:spLocks noGrp="1" noChangeArrowheads="1"/>
          </p:cNvSpPr>
          <p:nvPr>
            <p:ph type="body" sz="half" idx="1"/>
          </p:nvPr>
        </p:nvSpPr>
        <p:spPr>
          <a:xfrm>
            <a:off x="323528" y="1981200"/>
            <a:ext cx="8280920" cy="4114800"/>
          </a:xfrm>
        </p:spPr>
        <p:txBody>
          <a:bodyPr/>
          <a:lstStyle/>
          <a:p>
            <a:pPr marL="0" indent="0" algn="just">
              <a:buNone/>
            </a:pPr>
            <a:r>
              <a:rPr lang="tr-TR" altLang="tr-TR" sz="2400" b="1" dirty="0" smtClean="0">
                <a:solidFill>
                  <a:srgbClr val="FFCB25"/>
                </a:solidFill>
                <a:cs typeface="Times New Roman" panose="02020603050405020304" pitchFamily="18" charset="0"/>
              </a:rPr>
              <a:t>1. </a:t>
            </a:r>
            <a:r>
              <a:rPr lang="en-GB" altLang="tr-TR" sz="2400" b="1" dirty="0" smtClean="0">
                <a:solidFill>
                  <a:srgbClr val="FFCB25"/>
                </a:solidFill>
                <a:cs typeface="Times New Roman" panose="02020603050405020304" pitchFamily="18" charset="0"/>
              </a:rPr>
              <a:t>Yurt </a:t>
            </a:r>
            <a:r>
              <a:rPr lang="en-GB" altLang="tr-TR" sz="2400" b="1" dirty="0" err="1" smtClean="0">
                <a:solidFill>
                  <a:srgbClr val="FFCB25"/>
                </a:solidFill>
                <a:cs typeface="Times New Roman" panose="02020603050405020304" pitchFamily="18" charset="0"/>
              </a:rPr>
              <a:t>Dışından</a:t>
            </a:r>
            <a:r>
              <a:rPr lang="en-GB" altLang="tr-TR" sz="2400" b="1" dirty="0" smtClean="0">
                <a:solidFill>
                  <a:srgbClr val="FFCB25"/>
                </a:solidFill>
                <a:cs typeface="Times New Roman" panose="02020603050405020304" pitchFamily="18" charset="0"/>
              </a:rPr>
              <a:t> </a:t>
            </a:r>
            <a:r>
              <a:rPr lang="en-GB" altLang="tr-TR" sz="2400" b="1" dirty="0" err="1" smtClean="0">
                <a:solidFill>
                  <a:srgbClr val="FFCB25"/>
                </a:solidFill>
                <a:cs typeface="Times New Roman" panose="02020603050405020304" pitchFamily="18" charset="0"/>
              </a:rPr>
              <a:t>Sertifikalı</a:t>
            </a:r>
            <a:r>
              <a:rPr lang="en-GB" altLang="tr-TR" sz="2400" b="1" dirty="0" smtClean="0">
                <a:solidFill>
                  <a:srgbClr val="FFCB25"/>
                </a:solidFill>
                <a:cs typeface="Times New Roman" panose="02020603050405020304" pitchFamily="18" charset="0"/>
              </a:rPr>
              <a:t> </a:t>
            </a:r>
            <a:r>
              <a:rPr lang="tr-TR" altLang="tr-TR" sz="2400" b="1" dirty="0" smtClean="0">
                <a:solidFill>
                  <a:srgbClr val="FFCB25"/>
                </a:solidFill>
                <a:cs typeface="Times New Roman" panose="02020603050405020304" pitchFamily="18" charset="0"/>
              </a:rPr>
              <a:t>Stoklardan </a:t>
            </a:r>
            <a:r>
              <a:rPr lang="tr-TR" altLang="tr-TR" sz="2400" b="1" dirty="0">
                <a:solidFill>
                  <a:srgbClr val="FFCB25"/>
                </a:solidFill>
                <a:cs typeface="Times New Roman" panose="02020603050405020304" pitchFamily="18" charset="0"/>
              </a:rPr>
              <a:t>İ</a:t>
            </a:r>
            <a:r>
              <a:rPr lang="en-GB" altLang="tr-TR" sz="2400" b="1" dirty="0" err="1" smtClean="0">
                <a:solidFill>
                  <a:srgbClr val="FFCB25"/>
                </a:solidFill>
                <a:cs typeface="Times New Roman" panose="02020603050405020304" pitchFamily="18" charset="0"/>
              </a:rPr>
              <a:t>thalat</a:t>
            </a:r>
            <a:r>
              <a:rPr lang="tr-TR" altLang="tr-TR" sz="2400" b="1" dirty="0" smtClean="0">
                <a:solidFill>
                  <a:srgbClr val="FFCB25"/>
                </a:solidFill>
                <a:cs typeface="Times New Roman" panose="02020603050405020304" pitchFamily="18" charset="0"/>
              </a:rPr>
              <a:t> Yoluyla</a:t>
            </a:r>
          </a:p>
          <a:p>
            <a:pPr marL="0" indent="0" algn="just">
              <a:buNone/>
            </a:pPr>
            <a:r>
              <a:rPr lang="tr-TR" altLang="tr-TR" sz="2400" dirty="0" smtClean="0">
                <a:cs typeface="Times New Roman" panose="02020603050405020304" pitchFamily="18" charset="0"/>
              </a:rPr>
              <a:t>	Yeni </a:t>
            </a:r>
            <a:r>
              <a:rPr lang="tr-TR" altLang="tr-TR" sz="2400" dirty="0">
                <a:cs typeface="Times New Roman" panose="02020603050405020304" pitchFamily="18" charset="0"/>
              </a:rPr>
              <a:t>geliştirilen ve/veya yaygınlaşan uluslararası </a:t>
            </a:r>
            <a:r>
              <a:rPr lang="tr-TR" altLang="tr-TR" sz="2400" dirty="0" smtClean="0">
                <a:cs typeface="Times New Roman" panose="02020603050405020304" pitchFamily="18" charset="0"/>
              </a:rPr>
              <a:t>çeşitler</a:t>
            </a:r>
            <a:endParaRPr lang="it-IT" altLang="tr-TR" dirty="0" smtClean="0">
              <a:cs typeface="Times New Roman" panose="02020603050405020304" pitchFamily="18" charset="0"/>
            </a:endParaRPr>
          </a:p>
          <a:p>
            <a:pPr marL="0" indent="0" algn="just">
              <a:buNone/>
            </a:pPr>
            <a:endParaRPr lang="tr-TR" altLang="tr-TR" dirty="0">
              <a:cs typeface="Times New Roman" panose="02020603050405020304" pitchFamily="18" charset="0"/>
            </a:endParaRPr>
          </a:p>
          <a:p>
            <a:pPr marL="0" indent="0" algn="just">
              <a:buNone/>
            </a:pPr>
            <a:r>
              <a:rPr lang="tr-TR" altLang="tr-TR" sz="2400" b="1" dirty="0" smtClean="0">
                <a:solidFill>
                  <a:srgbClr val="FFCB25"/>
                </a:solidFill>
                <a:cs typeface="Times New Roman" panose="02020603050405020304" pitchFamily="18" charset="0"/>
              </a:rPr>
              <a:t>2. Ülke İçinde Verimli, Kaliteli </a:t>
            </a:r>
            <a:r>
              <a:rPr lang="tr-TR" altLang="tr-TR" sz="2400" b="1" dirty="0">
                <a:solidFill>
                  <a:srgbClr val="FFCB25"/>
                </a:solidFill>
                <a:cs typeface="Times New Roman" panose="02020603050405020304" pitchFamily="18" charset="0"/>
              </a:rPr>
              <a:t>v</a:t>
            </a:r>
            <a:r>
              <a:rPr lang="tr-TR" altLang="tr-TR" sz="2400" b="1" dirty="0" smtClean="0">
                <a:solidFill>
                  <a:srgbClr val="FFCB25"/>
                </a:solidFill>
                <a:cs typeface="Times New Roman" panose="02020603050405020304" pitchFamily="18" charset="0"/>
              </a:rPr>
              <a:t>e Sağlıklı Bitki Seçimi, Islah</a:t>
            </a:r>
            <a:endParaRPr lang="en-GB" altLang="tr-TR" sz="2400" dirty="0" smtClean="0">
              <a:solidFill>
                <a:srgbClr val="FFCB25"/>
              </a:solidFill>
              <a:cs typeface="Times New Roman" panose="02020603050405020304" pitchFamily="18" charset="0"/>
            </a:endParaRPr>
          </a:p>
          <a:p>
            <a:pPr marL="0" indent="0" algn="just">
              <a:buNone/>
            </a:pPr>
            <a:r>
              <a:rPr lang="tr-TR" altLang="tr-TR" sz="2400" dirty="0" smtClean="0">
                <a:cs typeface="Times New Roman" panose="02020603050405020304" pitchFamily="18" charset="0"/>
              </a:rPr>
              <a:t>	Yerli </a:t>
            </a:r>
            <a:r>
              <a:rPr lang="tr-TR" altLang="tr-TR" sz="2400" dirty="0">
                <a:cs typeface="Times New Roman" panose="02020603050405020304" pitchFamily="18" charset="0"/>
              </a:rPr>
              <a:t>değerli çeşitler veya </a:t>
            </a:r>
            <a:r>
              <a:rPr lang="tr-TR" altLang="tr-TR" sz="2400" dirty="0" smtClean="0">
                <a:cs typeface="Times New Roman" panose="02020603050405020304" pitchFamily="18" charset="0"/>
              </a:rPr>
              <a:t>daha önceden ülkeye girmiş yabancı çeşitler</a:t>
            </a:r>
            <a:endParaRPr lang="en-GB" altLang="tr-TR" sz="2400" dirty="0" smtClean="0">
              <a:cs typeface="Times New Roman" panose="02020603050405020304" pitchFamily="18" charset="0"/>
            </a:endParaRPr>
          </a:p>
        </p:txBody>
      </p:sp>
    </p:spTree>
    <p:extLst>
      <p:ext uri="{BB962C8B-B14F-4D97-AF65-F5344CB8AC3E}">
        <p14:creationId xmlns:p14="http://schemas.microsoft.com/office/powerpoint/2010/main" val="3950538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322485"/>
            <a:ext cx="8352928" cy="5924699"/>
          </a:xfrm>
          <a:prstGeom prst="rect">
            <a:avLst/>
          </a:prstGeom>
        </p:spPr>
        <p:txBody>
          <a:bodyPr wrap="square">
            <a:spAutoFit/>
          </a:bodyPr>
          <a:lstStyle/>
          <a:p>
            <a:pPr algn="ctr"/>
            <a:r>
              <a:rPr lang="tr-TR" sz="4000" dirty="0" smtClean="0">
                <a:solidFill>
                  <a:srgbClr val="FFFF00"/>
                </a:solidFill>
                <a:latin typeface="Arial Black" pitchFamily="34" charset="0"/>
              </a:rPr>
              <a:t>SERTİFİKASYON</a:t>
            </a:r>
          </a:p>
          <a:p>
            <a:pPr algn="ctr"/>
            <a:endParaRPr lang="tr-TR" sz="900" b="1" dirty="0">
              <a:latin typeface="Arial" pitchFamily="34" charset="0"/>
              <a:cs typeface="Arial" pitchFamily="34" charset="0"/>
            </a:endParaRPr>
          </a:p>
          <a:p>
            <a:pPr algn="just">
              <a:lnSpc>
                <a:spcPct val="150000"/>
              </a:lnSpc>
            </a:pPr>
            <a:r>
              <a:rPr lang="tr-TR" sz="2000" dirty="0" smtClean="0"/>
              <a:t>	</a:t>
            </a:r>
            <a:r>
              <a:rPr lang="tr-TR" sz="2000" dirty="0" smtClean="0">
                <a:latin typeface="Arial" panose="020B0604020202020204" pitchFamily="34" charset="0"/>
                <a:cs typeface="Arial" panose="020B0604020202020204" pitchFamily="34" charset="0"/>
              </a:rPr>
              <a:t>1890 </a:t>
            </a:r>
            <a:r>
              <a:rPr lang="tr-TR" sz="2000" dirty="0" err="1">
                <a:latin typeface="Arial" panose="020B0604020202020204" pitchFamily="34" charset="0"/>
                <a:cs typeface="Arial" panose="020B0604020202020204" pitchFamily="34" charset="0"/>
              </a:rPr>
              <a:t>lı</a:t>
            </a:r>
            <a:r>
              <a:rPr lang="tr-TR" sz="2000" dirty="0">
                <a:latin typeface="Arial" panose="020B0604020202020204" pitchFamily="34" charset="0"/>
                <a:cs typeface="Arial" panose="020B0604020202020204" pitchFamily="34" charset="0"/>
              </a:rPr>
              <a:t> yıllarda </a:t>
            </a:r>
            <a:r>
              <a:rPr lang="tr-TR" sz="2000" dirty="0" err="1">
                <a:solidFill>
                  <a:srgbClr val="FFC000"/>
                </a:solidFill>
                <a:latin typeface="Arial" panose="020B0604020202020204" pitchFamily="34" charset="0"/>
                <a:cs typeface="Arial" panose="020B0604020202020204" pitchFamily="34" charset="0"/>
              </a:rPr>
              <a:t>Phytophthora</a:t>
            </a:r>
            <a:r>
              <a:rPr lang="tr-TR" sz="2000" dirty="0">
                <a:solidFill>
                  <a:srgbClr val="FFC000"/>
                </a:solidFill>
                <a:latin typeface="Arial" panose="020B0604020202020204" pitchFamily="34" charset="0"/>
                <a:cs typeface="Arial" panose="020B0604020202020204" pitchFamily="34" charset="0"/>
              </a:rPr>
              <a:t> </a:t>
            </a:r>
            <a:r>
              <a:rPr lang="tr-TR" sz="2000" dirty="0" err="1">
                <a:solidFill>
                  <a:srgbClr val="FFC000"/>
                </a:solidFill>
                <a:latin typeface="Arial" panose="020B0604020202020204" pitchFamily="34" charset="0"/>
                <a:cs typeface="Arial" panose="020B0604020202020204" pitchFamily="34" charset="0"/>
              </a:rPr>
              <a:t>spp</a:t>
            </a:r>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fungal</a:t>
            </a:r>
            <a:r>
              <a:rPr lang="tr-TR" sz="2000" dirty="0">
                <a:latin typeface="Arial" panose="020B0604020202020204" pitchFamily="34" charset="0"/>
                <a:cs typeface="Arial" panose="020B0604020202020204" pitchFamily="34" charset="0"/>
              </a:rPr>
              <a:t> hastalık etmeninin neden olduğu “</a:t>
            </a:r>
            <a:r>
              <a:rPr lang="tr-TR" sz="2000" dirty="0">
                <a:solidFill>
                  <a:srgbClr val="FFC000"/>
                </a:solidFill>
                <a:latin typeface="Arial" panose="020B0604020202020204" pitchFamily="34" charset="0"/>
                <a:cs typeface="Arial" panose="020B0604020202020204" pitchFamily="34" charset="0"/>
              </a:rPr>
              <a:t>gövde </a:t>
            </a:r>
            <a:r>
              <a:rPr lang="tr-TR" sz="2000" dirty="0" err="1">
                <a:solidFill>
                  <a:srgbClr val="FFC000"/>
                </a:solidFill>
                <a:latin typeface="Arial" panose="020B0604020202020204" pitchFamily="34" charset="0"/>
                <a:cs typeface="Arial" panose="020B0604020202020204" pitchFamily="34" charset="0"/>
              </a:rPr>
              <a:t>zamklanması</a:t>
            </a:r>
            <a:r>
              <a:rPr lang="tr-TR" sz="2000" dirty="0">
                <a:latin typeface="Arial" panose="020B0604020202020204" pitchFamily="34" charset="0"/>
                <a:cs typeface="Arial" panose="020B0604020202020204" pitchFamily="34" charset="0"/>
              </a:rPr>
              <a:t> hastalığı” nedeni ile Güney Afrika’da önlem olarak turunçgillerde yetiştiriciliğin </a:t>
            </a:r>
            <a:r>
              <a:rPr lang="tr-TR" sz="2000" dirty="0" err="1">
                <a:solidFill>
                  <a:srgbClr val="FFFF00"/>
                </a:solidFill>
                <a:latin typeface="Arial" panose="020B0604020202020204" pitchFamily="34" charset="0"/>
                <a:cs typeface="Arial" panose="020B0604020202020204" pitchFamily="34" charset="0"/>
              </a:rPr>
              <a:t>Trunç</a:t>
            </a:r>
            <a:r>
              <a:rPr lang="tr-TR" sz="2000" dirty="0">
                <a:solidFill>
                  <a:srgbClr val="FFFF00"/>
                </a:solidFill>
                <a:latin typeface="Arial" panose="020B0604020202020204" pitchFamily="34" charset="0"/>
                <a:cs typeface="Arial" panose="020B0604020202020204" pitchFamily="34" charset="0"/>
              </a:rPr>
              <a:t> anacı </a:t>
            </a:r>
            <a:r>
              <a:rPr lang="tr-TR" sz="2000" dirty="0">
                <a:latin typeface="Arial" panose="020B0604020202020204" pitchFamily="34" charset="0"/>
                <a:cs typeface="Arial" panose="020B0604020202020204" pitchFamily="34" charset="0"/>
              </a:rPr>
              <a:t>üzerinde başlaması ile beraber vektör ve aşı yoluyla taşınan </a:t>
            </a:r>
            <a:r>
              <a:rPr lang="tr-TR" sz="2000" dirty="0" err="1">
                <a:solidFill>
                  <a:srgbClr val="FFFF00"/>
                </a:solidFill>
                <a:latin typeface="Arial" panose="020B0604020202020204" pitchFamily="34" charset="0"/>
                <a:cs typeface="Arial" panose="020B0604020202020204" pitchFamily="34" charset="0"/>
              </a:rPr>
              <a:t>Turunçgil</a:t>
            </a:r>
            <a:r>
              <a:rPr lang="tr-TR" sz="2000" dirty="0">
                <a:solidFill>
                  <a:srgbClr val="FFFF00"/>
                </a:solidFill>
                <a:latin typeface="Arial" panose="020B0604020202020204" pitchFamily="34" charset="0"/>
                <a:cs typeface="Arial" panose="020B0604020202020204" pitchFamily="34" charset="0"/>
              </a:rPr>
              <a:t> </a:t>
            </a:r>
            <a:r>
              <a:rPr lang="tr-TR" sz="2000" dirty="0" err="1">
                <a:solidFill>
                  <a:srgbClr val="FFFF00"/>
                </a:solidFill>
                <a:latin typeface="Arial" panose="020B0604020202020204" pitchFamily="34" charset="0"/>
                <a:cs typeface="Arial" panose="020B0604020202020204" pitchFamily="34" charset="0"/>
              </a:rPr>
              <a:t>Tristeza</a:t>
            </a:r>
            <a:r>
              <a:rPr lang="tr-TR" sz="2000" dirty="0">
                <a:solidFill>
                  <a:srgbClr val="FFFF00"/>
                </a:solidFill>
                <a:latin typeface="Arial" panose="020B0604020202020204" pitchFamily="34" charset="0"/>
                <a:cs typeface="Arial" panose="020B0604020202020204" pitchFamily="34" charset="0"/>
              </a:rPr>
              <a:t> </a:t>
            </a:r>
            <a:r>
              <a:rPr lang="tr-TR" sz="2000" dirty="0" err="1">
                <a:solidFill>
                  <a:srgbClr val="FFFF00"/>
                </a:solidFill>
                <a:latin typeface="Arial" panose="020B0604020202020204" pitchFamily="34" charset="0"/>
                <a:cs typeface="Arial" panose="020B0604020202020204" pitchFamily="34" charset="0"/>
              </a:rPr>
              <a:t>Virüs’ü</a:t>
            </a:r>
            <a:r>
              <a:rPr lang="tr-TR" sz="2000" dirty="0">
                <a:latin typeface="Arial" panose="020B0604020202020204" pitchFamily="34" charset="0"/>
                <a:cs typeface="Arial" panose="020B0604020202020204" pitchFamily="34" charset="0"/>
              </a:rPr>
              <a:t> turunçgillerin baş edilemeyen problemleri haline gelmeye başlamıştır</a:t>
            </a:r>
            <a:r>
              <a:rPr lang="tr-TR" sz="2000" dirty="0" smtClean="0">
                <a:latin typeface="Arial" panose="020B0604020202020204" pitchFamily="34" charset="0"/>
                <a:cs typeface="Arial" panose="020B0604020202020204" pitchFamily="34" charset="0"/>
              </a:rPr>
              <a:t>.</a:t>
            </a:r>
          </a:p>
          <a:p>
            <a:pPr algn="just">
              <a:lnSpc>
                <a:spcPct val="150000"/>
              </a:lnSpc>
            </a:pPr>
            <a:r>
              <a:rPr lang="tr-TR" sz="2000" dirty="0">
                <a:latin typeface="Arial" panose="020B0604020202020204" pitchFamily="34" charset="0"/>
                <a:cs typeface="Arial" panose="020B0604020202020204" pitchFamily="34" charset="0"/>
              </a:rPr>
              <a:t>	Güney ve Kuzey Amerika’da  (Özellikle Brezilya ve ABD) yetiştirilen turunçgillerde ciddi kayıplara neden olan </a:t>
            </a:r>
            <a:r>
              <a:rPr lang="tr-TR" sz="2000" dirty="0" err="1">
                <a:latin typeface="Arial" panose="020B0604020202020204" pitchFamily="34" charset="0"/>
                <a:cs typeface="Arial" panose="020B0604020202020204" pitchFamily="34" charset="0"/>
              </a:rPr>
              <a:t>Tristeza</a:t>
            </a:r>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Virüs’ü</a:t>
            </a:r>
            <a:r>
              <a:rPr lang="tr-TR" sz="2000" dirty="0">
                <a:latin typeface="Arial" panose="020B0604020202020204" pitchFamily="34" charset="0"/>
                <a:cs typeface="Arial" panose="020B0604020202020204" pitchFamily="34" charset="0"/>
              </a:rPr>
              <a:t> daha sonra </a:t>
            </a:r>
            <a:r>
              <a:rPr lang="tr-TR" sz="2000" dirty="0">
                <a:solidFill>
                  <a:srgbClr val="FFFF00"/>
                </a:solidFill>
                <a:latin typeface="Arial" panose="020B0604020202020204" pitchFamily="34" charset="0"/>
                <a:cs typeface="Arial" panose="020B0604020202020204" pitchFamily="34" charset="0"/>
              </a:rPr>
              <a:t>İspanya</a:t>
            </a:r>
            <a:r>
              <a:rPr lang="tr-TR" sz="2000" dirty="0">
                <a:latin typeface="Arial" panose="020B0604020202020204" pitchFamily="34" charset="0"/>
                <a:cs typeface="Arial" panose="020B0604020202020204" pitchFamily="34" charset="0"/>
              </a:rPr>
              <a:t> ve </a:t>
            </a:r>
            <a:r>
              <a:rPr lang="tr-TR" sz="2000" dirty="0">
                <a:solidFill>
                  <a:srgbClr val="FFFF00"/>
                </a:solidFill>
                <a:latin typeface="Arial" panose="020B0604020202020204" pitchFamily="34" charset="0"/>
                <a:cs typeface="Arial" panose="020B0604020202020204" pitchFamily="34" charset="0"/>
              </a:rPr>
              <a:t>İsrail’de</a:t>
            </a:r>
            <a:r>
              <a:rPr lang="tr-TR" sz="2000" dirty="0">
                <a:latin typeface="Arial" panose="020B0604020202020204" pitchFamily="34" charset="0"/>
                <a:cs typeface="Arial" panose="020B0604020202020204" pitchFamily="34" charset="0"/>
              </a:rPr>
              <a:t> problemler yaratmış ve </a:t>
            </a:r>
            <a:r>
              <a:rPr lang="tr-TR" sz="2000" dirty="0" err="1">
                <a:latin typeface="Arial" panose="020B0604020202020204" pitchFamily="34" charset="0"/>
                <a:cs typeface="Arial" panose="020B0604020202020204" pitchFamily="34" charset="0"/>
              </a:rPr>
              <a:t>Turunçgil</a:t>
            </a:r>
            <a:r>
              <a:rPr lang="tr-TR" sz="2000" dirty="0">
                <a:latin typeface="Arial" panose="020B0604020202020204" pitchFamily="34" charset="0"/>
                <a:cs typeface="Arial" panose="020B0604020202020204" pitchFamily="34" charset="0"/>
              </a:rPr>
              <a:t> yetiştirilen birçok ülkeye yayılarak </a:t>
            </a:r>
            <a:r>
              <a:rPr lang="tr-TR" sz="2000" dirty="0" err="1">
                <a:latin typeface="Arial" panose="020B0604020202020204" pitchFamily="34" charset="0"/>
                <a:cs typeface="Arial" panose="020B0604020202020204" pitchFamily="34" charset="0"/>
              </a:rPr>
              <a:t>Turunçgil</a:t>
            </a:r>
            <a:r>
              <a:rPr lang="tr-TR" sz="2000" dirty="0">
                <a:latin typeface="Arial" panose="020B0604020202020204" pitchFamily="34" charset="0"/>
                <a:cs typeface="Arial" panose="020B0604020202020204" pitchFamily="34" charset="0"/>
              </a:rPr>
              <a:t> yetiştiriciliğinin korkulu rüyası haline gelmiştir. </a:t>
            </a:r>
            <a:endParaRPr lang="tr-TR"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37657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548681"/>
            <a:ext cx="8064896" cy="5447645"/>
          </a:xfrm>
          <a:prstGeom prst="rect">
            <a:avLst/>
          </a:prstGeom>
        </p:spPr>
        <p:txBody>
          <a:bodyPr wrap="square">
            <a:spAutoFit/>
          </a:bodyPr>
          <a:lstStyle/>
          <a:p>
            <a:pPr algn="ctr"/>
            <a:r>
              <a:rPr lang="tr-TR" sz="2400" b="1" dirty="0" smtClean="0">
                <a:solidFill>
                  <a:srgbClr val="FFFF00"/>
                </a:solidFill>
                <a:latin typeface="Arial Black" pitchFamily="34" charset="0"/>
                <a:cs typeface="Arial" pitchFamily="34" charset="0"/>
              </a:rPr>
              <a:t>Seçilen </a:t>
            </a:r>
            <a:r>
              <a:rPr lang="tr-TR" sz="2400" b="1" dirty="0">
                <a:solidFill>
                  <a:srgbClr val="FFFF00"/>
                </a:solidFill>
                <a:latin typeface="Arial Black" pitchFamily="34" charset="0"/>
                <a:cs typeface="Arial" pitchFamily="34" charset="0"/>
              </a:rPr>
              <a:t>çeşitlerin Resmi Olarak </a:t>
            </a:r>
            <a:r>
              <a:rPr lang="tr-TR" sz="2400" b="1" dirty="0" smtClean="0">
                <a:solidFill>
                  <a:srgbClr val="FFFF00"/>
                </a:solidFill>
                <a:latin typeface="Arial Black" pitchFamily="34" charset="0"/>
                <a:cs typeface="Arial" pitchFamily="34" charset="0"/>
              </a:rPr>
              <a:t>Tanınması</a:t>
            </a:r>
            <a:endParaRPr lang="tr-TR" sz="2400" b="1" dirty="0">
              <a:solidFill>
                <a:srgbClr val="FFFF00"/>
              </a:solidFill>
              <a:latin typeface="Arial Black" pitchFamily="34" charset="0"/>
              <a:cs typeface="Arial" pitchFamily="34" charset="0"/>
            </a:endParaRPr>
          </a:p>
          <a:p>
            <a:endParaRPr lang="tr-TR" sz="2400" b="1" dirty="0">
              <a:latin typeface="Arial" pitchFamily="34" charset="0"/>
              <a:cs typeface="Arial" pitchFamily="34" charset="0"/>
            </a:endParaRPr>
          </a:p>
          <a:p>
            <a:pPr algn="just">
              <a:lnSpc>
                <a:spcPct val="150000"/>
              </a:lnSpc>
            </a:pPr>
            <a:r>
              <a:rPr lang="tr-TR" sz="2000" b="1" dirty="0" smtClean="0">
                <a:latin typeface="Arial" pitchFamily="34" charset="0"/>
                <a:cs typeface="Arial" pitchFamily="34" charset="0"/>
              </a:rPr>
              <a:t>	Verim, </a:t>
            </a:r>
            <a:r>
              <a:rPr lang="tr-TR" sz="2000" b="1" dirty="0" err="1" smtClean="0">
                <a:latin typeface="Arial" pitchFamily="34" charset="0"/>
                <a:cs typeface="Arial" pitchFamily="34" charset="0"/>
              </a:rPr>
              <a:t>lkalite</a:t>
            </a:r>
            <a:r>
              <a:rPr lang="tr-TR" sz="2000" b="1" dirty="0" smtClean="0">
                <a:latin typeface="Arial" pitchFamily="34" charset="0"/>
                <a:cs typeface="Arial" pitchFamily="34" charset="0"/>
              </a:rPr>
              <a:t>, sağlık </a:t>
            </a:r>
            <a:r>
              <a:rPr lang="tr-TR" sz="2000" b="1" dirty="0">
                <a:latin typeface="Arial" pitchFamily="34" charset="0"/>
                <a:cs typeface="Arial" pitchFamily="34" charset="0"/>
              </a:rPr>
              <a:t>ve teknolojik özellikleri </a:t>
            </a:r>
            <a:r>
              <a:rPr lang="tr-TR" sz="2000" b="1" dirty="0" smtClean="0">
                <a:latin typeface="Arial" pitchFamily="34" charset="0"/>
                <a:cs typeface="Arial" pitchFamily="34" charset="0"/>
              </a:rPr>
              <a:t>protokole </a:t>
            </a:r>
            <a:r>
              <a:rPr lang="tr-TR" sz="2000" b="1" dirty="0">
                <a:latin typeface="Arial" pitchFamily="34" charset="0"/>
                <a:cs typeface="Arial" pitchFamily="34" charset="0"/>
              </a:rPr>
              <a:t>göre denemeler yapılarak test </a:t>
            </a:r>
            <a:r>
              <a:rPr lang="tr-TR" sz="2000" b="1" dirty="0" smtClean="0">
                <a:latin typeface="Arial" pitchFamily="34" charset="0"/>
                <a:cs typeface="Arial" pitchFamily="34" charset="0"/>
              </a:rPr>
              <a:t>edilir</a:t>
            </a:r>
          </a:p>
          <a:p>
            <a:pPr algn="just">
              <a:lnSpc>
                <a:spcPct val="150000"/>
              </a:lnSpc>
            </a:pPr>
            <a:r>
              <a:rPr lang="tr-TR" sz="2000" b="1" dirty="0" smtClean="0">
                <a:latin typeface="Arial" pitchFamily="34" charset="0"/>
                <a:cs typeface="Arial" pitchFamily="34" charset="0"/>
              </a:rPr>
              <a:t> 	</a:t>
            </a:r>
            <a:r>
              <a:rPr lang="tr-TR" sz="2000" b="1" dirty="0" smtClean="0">
                <a:solidFill>
                  <a:srgbClr val="99FF66"/>
                </a:solidFill>
                <a:latin typeface="Arial" pitchFamily="34" charset="0"/>
                <a:cs typeface="Arial" pitchFamily="34" charset="0"/>
              </a:rPr>
              <a:t>Ulusal </a:t>
            </a:r>
            <a:r>
              <a:rPr lang="tr-TR" sz="2000" b="1" dirty="0">
                <a:solidFill>
                  <a:srgbClr val="99FF66"/>
                </a:solidFill>
                <a:latin typeface="Arial" pitchFamily="34" charset="0"/>
                <a:cs typeface="Arial" pitchFamily="34" charset="0"/>
              </a:rPr>
              <a:t>çeşit kataloğunda yer alan çeşitlerle aynı özelliklere sahip olduğu belirlenen çeşitler ilgili otoritelerce resmen kabul </a:t>
            </a:r>
            <a:r>
              <a:rPr lang="tr-TR" sz="2000" b="1" dirty="0" smtClean="0">
                <a:solidFill>
                  <a:srgbClr val="99FF66"/>
                </a:solidFill>
                <a:latin typeface="Arial" pitchFamily="34" charset="0"/>
                <a:cs typeface="Arial" pitchFamily="34" charset="0"/>
              </a:rPr>
              <a:t>edilirler</a:t>
            </a:r>
          </a:p>
          <a:p>
            <a:pPr algn="just">
              <a:lnSpc>
                <a:spcPct val="150000"/>
              </a:lnSpc>
            </a:pPr>
            <a:r>
              <a:rPr lang="tr-TR" sz="2000" b="1" dirty="0">
                <a:latin typeface="Arial" pitchFamily="34" charset="0"/>
                <a:cs typeface="Arial" pitchFamily="34" charset="0"/>
              </a:rPr>
              <a:t>	Elde edilen klonların sağlıklı olmaması durumunda </a:t>
            </a:r>
            <a:r>
              <a:rPr lang="tr-TR" sz="2000" b="1" dirty="0" smtClean="0">
                <a:latin typeface="Arial" pitchFamily="34" charset="0"/>
                <a:cs typeface="Arial" pitchFamily="34" charset="0"/>
              </a:rPr>
              <a:t>hastalıktan </a:t>
            </a:r>
            <a:r>
              <a:rPr lang="tr-TR" sz="2000" b="1" dirty="0">
                <a:latin typeface="Arial" pitchFamily="34" charset="0"/>
                <a:cs typeface="Arial" pitchFamily="34" charset="0"/>
              </a:rPr>
              <a:t>arındırma işlemine tabi tutulması </a:t>
            </a:r>
            <a:r>
              <a:rPr lang="tr-TR" sz="2000" b="1" dirty="0" smtClean="0">
                <a:latin typeface="Arial" pitchFamily="34" charset="0"/>
                <a:cs typeface="Arial" pitchFamily="34" charset="0"/>
              </a:rPr>
              <a:t>gerekir</a:t>
            </a:r>
          </a:p>
          <a:p>
            <a:pPr algn="just">
              <a:lnSpc>
                <a:spcPct val="150000"/>
              </a:lnSpc>
            </a:pPr>
            <a:r>
              <a:rPr lang="tr-TR" sz="2000" b="1" dirty="0" smtClean="0">
                <a:solidFill>
                  <a:srgbClr val="92D050"/>
                </a:solidFill>
                <a:latin typeface="Arial" pitchFamily="34" charset="0"/>
                <a:cs typeface="Arial" pitchFamily="34" charset="0"/>
              </a:rPr>
              <a:t>	Hastalıktan </a:t>
            </a:r>
            <a:r>
              <a:rPr lang="tr-TR" sz="2000" b="1" dirty="0">
                <a:solidFill>
                  <a:srgbClr val="92D050"/>
                </a:solidFill>
                <a:latin typeface="Arial" pitchFamily="34" charset="0"/>
                <a:cs typeface="Arial" pitchFamily="34" charset="0"/>
              </a:rPr>
              <a:t>arındırılan klonlar resmi olarak tanınırlar. </a:t>
            </a:r>
            <a:r>
              <a:rPr lang="tr-TR" sz="2000" b="1" dirty="0" smtClean="0">
                <a:solidFill>
                  <a:srgbClr val="92D050"/>
                </a:solidFill>
                <a:latin typeface="Arial" pitchFamily="34" charset="0"/>
                <a:cs typeface="Arial" pitchFamily="34" charset="0"/>
              </a:rPr>
              <a:t>Elde </a:t>
            </a:r>
            <a:r>
              <a:rPr lang="tr-TR" sz="2000" b="1" dirty="0">
                <a:solidFill>
                  <a:srgbClr val="92D050"/>
                </a:solidFill>
                <a:latin typeface="Arial" pitchFamily="34" charset="0"/>
                <a:cs typeface="Arial" pitchFamily="34" charset="0"/>
              </a:rPr>
              <a:t>edilen bu sağlıklı klonlar bu aşamadan itibaren sertifikasyon programına dahil edilirler. </a:t>
            </a:r>
          </a:p>
        </p:txBody>
      </p:sp>
    </p:spTree>
    <p:extLst>
      <p:ext uri="{BB962C8B-B14F-4D97-AF65-F5344CB8AC3E}">
        <p14:creationId xmlns:p14="http://schemas.microsoft.com/office/powerpoint/2010/main" val="3772332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212725" y="176213"/>
            <a:ext cx="1841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tr-TR" altLang="tr-TR" sz="4400">
              <a:solidFill>
                <a:schemeClr val="tx2"/>
              </a:solidFill>
            </a:endParaRPr>
          </a:p>
        </p:txBody>
      </p:sp>
      <p:sp>
        <p:nvSpPr>
          <p:cNvPr id="24579" name="Text Box 3"/>
          <p:cNvSpPr txBox="1">
            <a:spLocks noChangeArrowheads="1"/>
          </p:cNvSpPr>
          <p:nvPr/>
        </p:nvSpPr>
        <p:spPr bwMode="auto">
          <a:xfrm>
            <a:off x="365125" y="608013"/>
            <a:ext cx="8397875"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tr-TR" altLang="tr-TR" b="1" dirty="0" smtClean="0">
                <a:solidFill>
                  <a:srgbClr val="FFFF00"/>
                </a:solidFill>
                <a:latin typeface="Arial" panose="020B0604020202020204" pitchFamily="34" charset="0"/>
              </a:rPr>
              <a:t>Tescillendirme </a:t>
            </a:r>
            <a:r>
              <a:rPr lang="tr-TR" altLang="tr-TR" b="1" dirty="0">
                <a:solidFill>
                  <a:srgbClr val="FFFF00"/>
                </a:solidFill>
                <a:latin typeface="Arial" panose="020B0604020202020204" pitchFamily="34" charset="0"/>
              </a:rPr>
              <a:t>veya Ruhsatlandırma</a:t>
            </a:r>
          </a:p>
          <a:p>
            <a:pPr algn="ctr" eaLnBrk="1" hangingPunct="1">
              <a:spcBef>
                <a:spcPct val="0"/>
              </a:spcBef>
              <a:buFontTx/>
              <a:buNone/>
            </a:pPr>
            <a:endParaRPr lang="tr-TR" altLang="tr-TR" b="1" u="sng" dirty="0">
              <a:solidFill>
                <a:srgbClr val="00FF00"/>
              </a:solidFill>
              <a:latin typeface="Arial" panose="020B0604020202020204" pitchFamily="34" charset="0"/>
            </a:endParaRPr>
          </a:p>
          <a:p>
            <a:pPr algn="just" eaLnBrk="1" hangingPunct="1">
              <a:spcBef>
                <a:spcPct val="0"/>
              </a:spcBef>
              <a:buFontTx/>
              <a:buNone/>
            </a:pPr>
            <a:r>
              <a:rPr lang="tr-TR" altLang="tr-TR" sz="2400" b="1" dirty="0" smtClean="0">
                <a:solidFill>
                  <a:srgbClr val="99CCFF"/>
                </a:solidFill>
                <a:latin typeface="Arial" panose="020B0604020202020204" pitchFamily="34" charset="0"/>
              </a:rPr>
              <a:t>	</a:t>
            </a:r>
            <a:r>
              <a:rPr lang="tr-TR" altLang="tr-TR" sz="2400" b="1" dirty="0" smtClean="0">
                <a:latin typeface="Arial" panose="020B0604020202020204" pitchFamily="34" charset="0"/>
              </a:rPr>
              <a:t>Sağlık </a:t>
            </a:r>
            <a:r>
              <a:rPr lang="tr-TR" altLang="tr-TR" sz="2400" b="1" dirty="0">
                <a:latin typeface="Arial" panose="020B0604020202020204" pitchFamily="34" charset="0"/>
              </a:rPr>
              <a:t>kontrollerinin sonunda seçilmiş stoklar arazide üretilen sertifikalı anaçların aşılanması ile verim denemeleri ve çeşit doğruluğu karşılaştırılarak onaylanmalıdır</a:t>
            </a:r>
            <a:r>
              <a:rPr lang="tr-TR" altLang="tr-TR" sz="2400" b="1" dirty="0" smtClean="0">
                <a:latin typeface="Arial" panose="020B0604020202020204" pitchFamily="34" charset="0"/>
              </a:rPr>
              <a:t>.</a:t>
            </a:r>
          </a:p>
          <a:p>
            <a:pPr algn="just" eaLnBrk="1" hangingPunct="1">
              <a:spcBef>
                <a:spcPct val="0"/>
              </a:spcBef>
              <a:buFontTx/>
              <a:buNone/>
            </a:pPr>
            <a:endParaRPr lang="tr-TR" altLang="tr-TR" sz="2400" b="1" dirty="0">
              <a:latin typeface="Arial" panose="020B0604020202020204" pitchFamily="34" charset="0"/>
            </a:endParaRPr>
          </a:p>
          <a:p>
            <a:pPr algn="just" eaLnBrk="1" hangingPunct="1">
              <a:spcBef>
                <a:spcPct val="0"/>
              </a:spcBef>
              <a:buFontTx/>
              <a:buNone/>
            </a:pPr>
            <a:r>
              <a:rPr lang="tr-TR" altLang="tr-TR" sz="2400" b="1" dirty="0" smtClean="0">
                <a:solidFill>
                  <a:srgbClr val="FF9900"/>
                </a:solidFill>
                <a:latin typeface="Arial" panose="020B0604020202020204" pitchFamily="34" charset="0"/>
              </a:rPr>
              <a:t>	</a:t>
            </a:r>
            <a:r>
              <a:rPr lang="tr-TR" altLang="tr-TR" sz="2400" b="1" dirty="0" smtClean="0">
                <a:solidFill>
                  <a:srgbClr val="99FF66"/>
                </a:solidFill>
                <a:latin typeface="Arial" panose="020B0604020202020204" pitchFamily="34" charset="0"/>
              </a:rPr>
              <a:t>Sonra </a:t>
            </a:r>
            <a:r>
              <a:rPr lang="tr-TR" altLang="tr-TR" sz="2400" b="1" dirty="0">
                <a:solidFill>
                  <a:srgbClr val="99FF66"/>
                </a:solidFill>
                <a:latin typeface="Arial" panose="020B0604020202020204" pitchFamily="34" charset="0"/>
              </a:rPr>
              <a:t>bunlar ulusal çeşit kataloğuna kanunen bildirilip, kaydedilerek ana kaynak oluşturulmalıdır</a:t>
            </a:r>
            <a:r>
              <a:rPr lang="tr-TR" altLang="tr-TR" sz="2400" dirty="0" smtClean="0">
                <a:solidFill>
                  <a:srgbClr val="99FF66"/>
                </a:solidFill>
                <a:latin typeface="Arial" panose="020B0604020202020204" pitchFamily="34" charset="0"/>
              </a:rPr>
              <a:t>.</a:t>
            </a:r>
          </a:p>
          <a:p>
            <a:pPr algn="just" eaLnBrk="1" hangingPunct="1">
              <a:spcBef>
                <a:spcPct val="0"/>
              </a:spcBef>
              <a:buFontTx/>
              <a:buNone/>
            </a:pPr>
            <a:endParaRPr lang="tr-TR" altLang="tr-TR" sz="2400" dirty="0" smtClean="0">
              <a:solidFill>
                <a:srgbClr val="99FF66"/>
              </a:solidFill>
              <a:latin typeface="Arial" panose="020B0604020202020204" pitchFamily="34" charset="0"/>
            </a:endParaRPr>
          </a:p>
          <a:p>
            <a:pPr algn="just">
              <a:spcBef>
                <a:spcPct val="0"/>
              </a:spcBef>
              <a:buNone/>
            </a:pPr>
            <a:r>
              <a:rPr lang="tr-TR" altLang="tr-TR" sz="2400" dirty="0">
                <a:solidFill>
                  <a:srgbClr val="99FF66"/>
                </a:solidFill>
                <a:latin typeface="Arial" panose="020B0604020202020204" pitchFamily="34" charset="0"/>
              </a:rPr>
              <a:t>	</a:t>
            </a:r>
            <a:r>
              <a:rPr lang="tr-TR" altLang="tr-TR" sz="2400" b="1" dirty="0">
                <a:latin typeface="Arial" panose="020B0604020202020204" pitchFamily="34" charset="0"/>
              </a:rPr>
              <a:t>Çeşit doğruluğu onaylanmış stoklar virüs ve Virüs benzeri etmenlere  karşı test edilmiş </a:t>
            </a:r>
            <a:r>
              <a:rPr lang="tr-TR" altLang="tr-TR" sz="2400" b="1" dirty="0">
                <a:solidFill>
                  <a:srgbClr val="FFFF00"/>
                </a:solidFill>
                <a:latin typeface="Arial" panose="020B0604020202020204" pitchFamily="34" charset="0"/>
              </a:rPr>
              <a:t>(</a:t>
            </a:r>
            <a:r>
              <a:rPr lang="tr-TR" altLang="tr-TR" sz="2400" b="1" dirty="0" err="1">
                <a:solidFill>
                  <a:srgbClr val="FFFF00"/>
                </a:solidFill>
                <a:latin typeface="Arial" panose="020B0604020202020204" pitchFamily="34" charset="0"/>
              </a:rPr>
              <a:t>Virus-tested</a:t>
            </a:r>
            <a:r>
              <a:rPr lang="tr-TR" altLang="tr-TR" sz="2400" b="1" dirty="0">
                <a:solidFill>
                  <a:srgbClr val="FFFF00"/>
                </a:solidFill>
                <a:latin typeface="Arial" panose="020B0604020202020204" pitchFamily="34" charset="0"/>
              </a:rPr>
              <a:t>)</a:t>
            </a:r>
            <a:r>
              <a:rPr lang="tr-TR" altLang="tr-TR" sz="2400" b="1" dirty="0">
                <a:latin typeface="Arial" panose="020B0604020202020204" pitchFamily="34" charset="0"/>
              </a:rPr>
              <a:t> veya virüs veya virüs benzerlerinden  ari </a:t>
            </a:r>
            <a:r>
              <a:rPr lang="tr-TR" altLang="tr-TR" sz="2400" b="1" dirty="0">
                <a:solidFill>
                  <a:srgbClr val="FFFF00"/>
                </a:solidFill>
                <a:latin typeface="Arial" panose="020B0604020202020204" pitchFamily="34" charset="0"/>
              </a:rPr>
              <a:t>(</a:t>
            </a:r>
            <a:r>
              <a:rPr lang="tr-TR" altLang="tr-TR" sz="2400" b="1" dirty="0" err="1">
                <a:solidFill>
                  <a:srgbClr val="FFFF00"/>
                </a:solidFill>
                <a:latin typeface="Arial" panose="020B0604020202020204" pitchFamily="34" charset="0"/>
              </a:rPr>
              <a:t>Virus-free</a:t>
            </a:r>
            <a:r>
              <a:rPr lang="tr-TR" altLang="tr-TR" sz="2400" b="1" dirty="0">
                <a:solidFill>
                  <a:srgbClr val="FFFF00"/>
                </a:solidFill>
                <a:latin typeface="Arial" panose="020B0604020202020204" pitchFamily="34" charset="0"/>
              </a:rPr>
              <a:t>)</a:t>
            </a:r>
            <a:r>
              <a:rPr lang="tr-TR" altLang="tr-TR" sz="2400" b="1" dirty="0">
                <a:latin typeface="Arial" panose="020B0604020202020204" pitchFamily="34" charset="0"/>
              </a:rPr>
              <a:t> kategorisi olarak sertifikasyon programlarına girmelidir</a:t>
            </a:r>
            <a:r>
              <a:rPr lang="tr-TR" altLang="tr-TR" sz="2400" b="1" dirty="0" smtClean="0">
                <a:latin typeface="Arial" panose="020B0604020202020204" pitchFamily="34" charset="0"/>
              </a:rPr>
              <a:t>.</a:t>
            </a:r>
            <a:endParaRPr lang="tr-TR" altLang="tr-TR" sz="2400" b="1" dirty="0">
              <a:latin typeface="Arial" panose="020B0604020202020204" pitchFamily="34" charset="0"/>
            </a:endParaRPr>
          </a:p>
        </p:txBody>
      </p:sp>
    </p:spTree>
    <p:extLst>
      <p:ext uri="{BB962C8B-B14F-4D97-AF65-F5344CB8AC3E}">
        <p14:creationId xmlns:p14="http://schemas.microsoft.com/office/powerpoint/2010/main" val="4205256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5535" y="116632"/>
            <a:ext cx="8136905" cy="6586418"/>
          </a:xfrm>
          <a:prstGeom prst="rect">
            <a:avLst/>
          </a:prstGeom>
        </p:spPr>
        <p:txBody>
          <a:bodyPr wrap="square">
            <a:spAutoFit/>
          </a:bodyPr>
          <a:lstStyle/>
          <a:p>
            <a:pPr algn="ctr"/>
            <a:r>
              <a:rPr lang="tr-TR" sz="2400" b="1" dirty="0" smtClean="0">
                <a:solidFill>
                  <a:srgbClr val="FFFF00"/>
                </a:solidFill>
                <a:latin typeface="Arial Black" pitchFamily="34" charset="0"/>
                <a:cs typeface="Arial" pitchFamily="34" charset="0"/>
              </a:rPr>
              <a:t>1. </a:t>
            </a:r>
            <a:r>
              <a:rPr lang="tr-TR" sz="2400" b="1" dirty="0" err="1" smtClean="0">
                <a:solidFill>
                  <a:srgbClr val="FFFF00"/>
                </a:solidFill>
                <a:latin typeface="Arial Black" pitchFamily="34" charset="0"/>
                <a:cs typeface="Arial" pitchFamily="34" charset="0"/>
              </a:rPr>
              <a:t>Klonal</a:t>
            </a:r>
            <a:r>
              <a:rPr lang="tr-TR" sz="2400" b="1" dirty="0" smtClean="0">
                <a:solidFill>
                  <a:srgbClr val="FFFF00"/>
                </a:solidFill>
                <a:latin typeface="Arial Black" pitchFamily="34" charset="0"/>
                <a:cs typeface="Arial" pitchFamily="34" charset="0"/>
              </a:rPr>
              <a:t> </a:t>
            </a:r>
            <a:r>
              <a:rPr lang="tr-TR" sz="2400" b="1" dirty="0">
                <a:solidFill>
                  <a:srgbClr val="FFFF00"/>
                </a:solidFill>
                <a:latin typeface="Arial Black" pitchFamily="34" charset="0"/>
                <a:cs typeface="Arial" pitchFamily="34" charset="0"/>
              </a:rPr>
              <a:t>ve </a:t>
            </a:r>
            <a:r>
              <a:rPr lang="tr-TR" sz="2400" b="1" dirty="0" err="1">
                <a:solidFill>
                  <a:srgbClr val="FFFF00"/>
                </a:solidFill>
                <a:latin typeface="Arial Black" pitchFamily="34" charset="0"/>
                <a:cs typeface="Arial" pitchFamily="34" charset="0"/>
              </a:rPr>
              <a:t>Sağlıksal</a:t>
            </a:r>
            <a:r>
              <a:rPr lang="tr-TR" sz="2400" b="1" dirty="0">
                <a:solidFill>
                  <a:srgbClr val="FFFF00"/>
                </a:solidFill>
                <a:latin typeface="Arial Black" pitchFamily="34" charset="0"/>
                <a:cs typeface="Arial" pitchFamily="34" charset="0"/>
              </a:rPr>
              <a:t> Seleksiyon</a:t>
            </a:r>
          </a:p>
          <a:p>
            <a:pPr algn="ctr"/>
            <a:endParaRPr lang="tr-TR" sz="2000" b="1" dirty="0" smtClean="0">
              <a:latin typeface="Arial" pitchFamily="34" charset="0"/>
              <a:cs typeface="Arial" pitchFamily="34" charset="0"/>
            </a:endParaRPr>
          </a:p>
          <a:p>
            <a:pPr algn="just"/>
            <a:r>
              <a:rPr lang="tr-TR" sz="2000" b="1" dirty="0" smtClean="0">
                <a:latin typeface="Arial" pitchFamily="34" charset="0"/>
                <a:cs typeface="Arial" pitchFamily="34" charset="0"/>
              </a:rPr>
              <a:t>	</a:t>
            </a:r>
            <a:r>
              <a:rPr lang="tr-TR" sz="2000" b="1" dirty="0" err="1" smtClean="0">
                <a:latin typeface="Arial" pitchFamily="34" charset="0"/>
                <a:cs typeface="Arial" pitchFamily="34" charset="0"/>
              </a:rPr>
              <a:t>Klonal</a:t>
            </a:r>
            <a:r>
              <a:rPr lang="tr-TR" sz="2000" b="1" dirty="0" smtClean="0">
                <a:latin typeface="Arial" pitchFamily="34" charset="0"/>
                <a:cs typeface="Arial" pitchFamily="34" charset="0"/>
              </a:rPr>
              <a:t> </a:t>
            </a:r>
            <a:r>
              <a:rPr lang="tr-TR" sz="2000" b="1" dirty="0">
                <a:latin typeface="Arial" pitchFamily="34" charset="0"/>
                <a:cs typeface="Arial" pitchFamily="34" charset="0"/>
              </a:rPr>
              <a:t>ve </a:t>
            </a:r>
            <a:r>
              <a:rPr lang="tr-TR" sz="2000" b="1" dirty="0" err="1">
                <a:latin typeface="Arial" pitchFamily="34" charset="0"/>
                <a:cs typeface="Arial" pitchFamily="34" charset="0"/>
              </a:rPr>
              <a:t>sağlıksal</a:t>
            </a:r>
            <a:r>
              <a:rPr lang="tr-TR" sz="2000" b="1" dirty="0">
                <a:latin typeface="Arial" pitchFamily="34" charset="0"/>
                <a:cs typeface="Arial" pitchFamily="34" charset="0"/>
              </a:rPr>
              <a:t> seleksiyon bugün hala önemini koruyan mevcut çeşidin iyileştirilmesinde ve virüs hastalıklarından korunmada kullanılan en eski </a:t>
            </a:r>
            <a:r>
              <a:rPr lang="tr-TR" sz="2000" b="1" dirty="0" smtClean="0">
                <a:latin typeface="Arial" pitchFamily="34" charset="0"/>
                <a:cs typeface="Arial" pitchFamily="34" charset="0"/>
              </a:rPr>
              <a:t>yöntemdir</a:t>
            </a:r>
          </a:p>
          <a:p>
            <a:pPr algn="just"/>
            <a:endParaRPr lang="tr-TR" sz="2000" b="1" dirty="0">
              <a:latin typeface="Arial" pitchFamily="34" charset="0"/>
              <a:cs typeface="Arial" pitchFamily="34" charset="0"/>
            </a:endParaRPr>
          </a:p>
          <a:p>
            <a:pPr algn="just"/>
            <a:r>
              <a:rPr lang="tr-TR" sz="2000" b="1" dirty="0" smtClean="0">
                <a:latin typeface="Arial" pitchFamily="34" charset="0"/>
                <a:cs typeface="Arial" pitchFamily="34" charset="0"/>
              </a:rPr>
              <a:t>	Bu </a:t>
            </a:r>
            <a:r>
              <a:rPr lang="tr-TR" sz="2000" b="1" dirty="0">
                <a:latin typeface="Arial" pitchFamily="34" charset="0"/>
                <a:cs typeface="Arial" pitchFamily="34" charset="0"/>
              </a:rPr>
              <a:t>basit uygulama yeni bitkisel plantasyonların üretimini arttıracak en etkili </a:t>
            </a:r>
            <a:r>
              <a:rPr lang="tr-TR" sz="2000" b="1" dirty="0" smtClean="0">
                <a:latin typeface="Arial" pitchFamily="34" charset="0"/>
                <a:cs typeface="Arial" pitchFamily="34" charset="0"/>
              </a:rPr>
              <a:t>yöntemdir</a:t>
            </a:r>
          </a:p>
          <a:p>
            <a:pPr algn="ctr"/>
            <a:endParaRPr lang="tr-TR" sz="2000" b="1" dirty="0">
              <a:latin typeface="Arial" pitchFamily="34" charset="0"/>
              <a:cs typeface="Arial" pitchFamily="34" charset="0"/>
            </a:endParaRPr>
          </a:p>
          <a:p>
            <a:pPr algn="ctr"/>
            <a:r>
              <a:rPr lang="tr-TR" sz="2000" b="1" dirty="0" smtClean="0">
                <a:solidFill>
                  <a:srgbClr val="FFC000"/>
                </a:solidFill>
                <a:latin typeface="Arial Black" pitchFamily="34" charset="0"/>
                <a:cs typeface="Arial" pitchFamily="34" charset="0"/>
              </a:rPr>
              <a:t>Etkinliği </a:t>
            </a:r>
            <a:r>
              <a:rPr lang="tr-TR" sz="2000" b="1" dirty="0">
                <a:solidFill>
                  <a:srgbClr val="FFC000"/>
                </a:solidFill>
                <a:latin typeface="Arial Black" pitchFamily="34" charset="0"/>
                <a:cs typeface="Arial" pitchFamily="34" charset="0"/>
              </a:rPr>
              <a:t>aşağıdaki durumlarda </a:t>
            </a:r>
            <a:r>
              <a:rPr lang="tr-TR" sz="2000" b="1" dirty="0" smtClean="0">
                <a:solidFill>
                  <a:srgbClr val="FFC000"/>
                </a:solidFill>
                <a:latin typeface="Arial Black" pitchFamily="34" charset="0"/>
                <a:cs typeface="Arial" pitchFamily="34" charset="0"/>
              </a:rPr>
              <a:t>daha da artmaktadır</a:t>
            </a:r>
          </a:p>
          <a:p>
            <a:endParaRPr lang="tr-TR" sz="2000" b="1" dirty="0">
              <a:latin typeface="Arial" pitchFamily="34" charset="0"/>
              <a:cs typeface="Arial" pitchFamily="34" charset="0"/>
            </a:endParaRPr>
          </a:p>
          <a:p>
            <a:pPr marL="457200" indent="-457200" algn="just">
              <a:buFont typeface="+mj-lt"/>
              <a:buAutoNum type="alphaUcPeriod"/>
            </a:pPr>
            <a:r>
              <a:rPr lang="tr-TR" b="1" dirty="0" smtClean="0">
                <a:latin typeface="Arial" pitchFamily="34" charset="0"/>
                <a:cs typeface="Arial" pitchFamily="34" charset="0"/>
              </a:rPr>
              <a:t>Tek </a:t>
            </a:r>
            <a:r>
              <a:rPr lang="tr-TR" b="1" dirty="0">
                <a:latin typeface="Arial" pitchFamily="34" charset="0"/>
                <a:cs typeface="Arial" pitchFamily="34" charset="0"/>
              </a:rPr>
              <a:t>bir sağlıklı bitkinin dahi bulunmasının güç olduğu yaygın </a:t>
            </a:r>
            <a:r>
              <a:rPr lang="tr-TR" b="1" dirty="0" err="1">
                <a:latin typeface="Arial" pitchFamily="34" charset="0"/>
                <a:cs typeface="Arial" pitchFamily="34" charset="0"/>
              </a:rPr>
              <a:t>infeksiyon</a:t>
            </a:r>
            <a:r>
              <a:rPr lang="tr-TR" b="1" dirty="0">
                <a:latin typeface="Arial" pitchFamily="34" charset="0"/>
                <a:cs typeface="Arial" pitchFamily="34" charset="0"/>
              </a:rPr>
              <a:t> </a:t>
            </a:r>
            <a:r>
              <a:rPr lang="tr-TR" b="1" dirty="0" smtClean="0">
                <a:latin typeface="Arial" pitchFamily="34" charset="0"/>
                <a:cs typeface="Arial" pitchFamily="34" charset="0"/>
              </a:rPr>
              <a:t>koşullarında</a:t>
            </a:r>
          </a:p>
          <a:p>
            <a:pPr algn="just"/>
            <a:endParaRPr lang="tr-TR" b="1" dirty="0" smtClean="0">
              <a:latin typeface="Arial" pitchFamily="34" charset="0"/>
              <a:cs typeface="Arial" pitchFamily="34" charset="0"/>
            </a:endParaRPr>
          </a:p>
          <a:p>
            <a:pPr marL="457200" indent="-457200" algn="just">
              <a:buFont typeface="+mj-lt"/>
              <a:buAutoNum type="alphaUcPeriod"/>
            </a:pPr>
            <a:r>
              <a:rPr lang="tr-TR" b="1" dirty="0" smtClean="0">
                <a:latin typeface="Arial" pitchFamily="34" charset="0"/>
                <a:cs typeface="Arial" pitchFamily="34" charset="0"/>
              </a:rPr>
              <a:t>Gözlemsel </a:t>
            </a:r>
            <a:r>
              <a:rPr lang="tr-TR" b="1" dirty="0">
                <a:latin typeface="Arial" pitchFamily="34" charset="0"/>
                <a:cs typeface="Arial" pitchFamily="34" charset="0"/>
              </a:rPr>
              <a:t>incelemelerden kaçabilecek ve çevre koşulları değiştiğinde veya değişik aşı kombinasyonlarında ortaya çıkan </a:t>
            </a:r>
            <a:r>
              <a:rPr lang="tr-TR" b="1" dirty="0" err="1">
                <a:latin typeface="Arial" pitchFamily="34" charset="0"/>
                <a:cs typeface="Arial" pitchFamily="34" charset="0"/>
              </a:rPr>
              <a:t>latent</a:t>
            </a:r>
            <a:r>
              <a:rPr lang="tr-TR" b="1" dirty="0">
                <a:latin typeface="Arial" pitchFamily="34" charset="0"/>
                <a:cs typeface="Arial" pitchFamily="34" charset="0"/>
              </a:rPr>
              <a:t> </a:t>
            </a:r>
            <a:r>
              <a:rPr lang="tr-TR" b="1" dirty="0" err="1">
                <a:latin typeface="Arial" pitchFamily="34" charset="0"/>
                <a:cs typeface="Arial" pitchFamily="34" charset="0"/>
              </a:rPr>
              <a:t>viral</a:t>
            </a:r>
            <a:r>
              <a:rPr lang="tr-TR" b="1" dirty="0">
                <a:latin typeface="Arial" pitchFamily="34" charset="0"/>
                <a:cs typeface="Arial" pitchFamily="34" charset="0"/>
              </a:rPr>
              <a:t> </a:t>
            </a:r>
            <a:r>
              <a:rPr lang="tr-TR" b="1" dirty="0" err="1">
                <a:latin typeface="Arial" pitchFamily="34" charset="0"/>
                <a:cs typeface="Arial" pitchFamily="34" charset="0"/>
              </a:rPr>
              <a:t>infeksiyon</a:t>
            </a:r>
            <a:r>
              <a:rPr lang="tr-TR" b="1" dirty="0">
                <a:latin typeface="Arial" pitchFamily="34" charset="0"/>
                <a:cs typeface="Arial" pitchFamily="34" charset="0"/>
              </a:rPr>
              <a:t> </a:t>
            </a:r>
            <a:r>
              <a:rPr lang="tr-TR" b="1" dirty="0" smtClean="0">
                <a:latin typeface="Arial" pitchFamily="34" charset="0"/>
                <a:cs typeface="Arial" pitchFamily="34" charset="0"/>
              </a:rPr>
              <a:t>durumlarında</a:t>
            </a:r>
          </a:p>
          <a:p>
            <a:pPr algn="just"/>
            <a:endParaRPr lang="tr-TR" b="1" dirty="0" smtClean="0">
              <a:latin typeface="Arial" pitchFamily="34" charset="0"/>
              <a:cs typeface="Arial" pitchFamily="34" charset="0"/>
            </a:endParaRPr>
          </a:p>
          <a:p>
            <a:pPr marL="457200" indent="-457200" algn="just">
              <a:buFont typeface="+mj-lt"/>
              <a:buAutoNum type="alphaUcPeriod"/>
            </a:pPr>
            <a:r>
              <a:rPr lang="tr-TR" b="1" dirty="0" smtClean="0">
                <a:latin typeface="Arial" pitchFamily="34" charset="0"/>
                <a:cs typeface="Arial" pitchFamily="34" charset="0"/>
              </a:rPr>
              <a:t>Doğada </a:t>
            </a:r>
            <a:r>
              <a:rPr lang="tr-TR" b="1" dirty="0">
                <a:latin typeface="Arial" pitchFamily="34" charset="0"/>
                <a:cs typeface="Arial" pitchFamily="34" charset="0"/>
              </a:rPr>
              <a:t>aynı virüsün farklı </a:t>
            </a:r>
            <a:r>
              <a:rPr lang="tr-TR" b="1" dirty="0" err="1">
                <a:latin typeface="Arial" pitchFamily="34" charset="0"/>
                <a:cs typeface="Arial" pitchFamily="34" charset="0"/>
              </a:rPr>
              <a:t>virülensliğe</a:t>
            </a:r>
            <a:r>
              <a:rPr lang="tr-TR" b="1" dirty="0">
                <a:latin typeface="Arial" pitchFamily="34" charset="0"/>
                <a:cs typeface="Arial" pitchFamily="34" charset="0"/>
              </a:rPr>
              <a:t> sahip ırklarının     </a:t>
            </a:r>
            <a:r>
              <a:rPr lang="tr-TR" b="1" dirty="0" smtClean="0">
                <a:latin typeface="Arial" pitchFamily="34" charset="0"/>
                <a:cs typeface="Arial" pitchFamily="34" charset="0"/>
              </a:rPr>
              <a:t>mevcut </a:t>
            </a:r>
            <a:r>
              <a:rPr lang="tr-TR" b="1" dirty="0">
                <a:latin typeface="Arial" pitchFamily="34" charset="0"/>
                <a:cs typeface="Arial" pitchFamily="34" charset="0"/>
              </a:rPr>
              <a:t>olması ve bu virüslerin özelliklerinin kullanılan aşı    </a:t>
            </a:r>
            <a:r>
              <a:rPr lang="tr-TR" b="1" dirty="0" smtClean="0">
                <a:latin typeface="Arial" pitchFamily="34" charset="0"/>
                <a:cs typeface="Arial" pitchFamily="34" charset="0"/>
              </a:rPr>
              <a:t>kombinasyonuna</a:t>
            </a:r>
            <a:r>
              <a:rPr lang="tr-TR" b="1" dirty="0">
                <a:latin typeface="Arial" pitchFamily="34" charset="0"/>
                <a:cs typeface="Arial" pitchFamily="34" charset="0"/>
              </a:rPr>
              <a:t>, bitkinin yaşına </a:t>
            </a:r>
            <a:r>
              <a:rPr lang="tr-TR" b="1" dirty="0" err="1">
                <a:latin typeface="Arial" pitchFamily="34" charset="0"/>
                <a:cs typeface="Arial" pitchFamily="34" charset="0"/>
              </a:rPr>
              <a:t>survey</a:t>
            </a:r>
            <a:r>
              <a:rPr lang="tr-TR" b="1" dirty="0">
                <a:latin typeface="Arial" pitchFamily="34" charset="0"/>
                <a:cs typeface="Arial" pitchFamily="34" charset="0"/>
              </a:rPr>
              <a:t> zamanına ve </a:t>
            </a:r>
            <a:r>
              <a:rPr lang="tr-TR" b="1" dirty="0" smtClean="0">
                <a:latin typeface="Arial" pitchFamily="34" charset="0"/>
                <a:cs typeface="Arial" pitchFamily="34" charset="0"/>
              </a:rPr>
              <a:t>çevresel </a:t>
            </a:r>
            <a:r>
              <a:rPr lang="tr-TR" b="1" dirty="0">
                <a:latin typeface="Arial" pitchFamily="34" charset="0"/>
                <a:cs typeface="Arial" pitchFamily="34" charset="0"/>
              </a:rPr>
              <a:t>faktörlere bağlı olarak farklılık göstermesi </a:t>
            </a:r>
            <a:r>
              <a:rPr lang="tr-TR" b="1" dirty="0" smtClean="0">
                <a:latin typeface="Arial" pitchFamily="34" charset="0"/>
                <a:cs typeface="Arial" pitchFamily="34" charset="0"/>
              </a:rPr>
              <a:t>durumlarında</a:t>
            </a:r>
            <a:endParaRPr lang="tr-TR" sz="2000" b="1" dirty="0">
              <a:latin typeface="Arial" pitchFamily="34" charset="0"/>
              <a:cs typeface="Arial" pitchFamily="34" charset="0"/>
            </a:endParaRPr>
          </a:p>
        </p:txBody>
      </p:sp>
    </p:spTree>
    <p:extLst>
      <p:ext uri="{BB962C8B-B14F-4D97-AF65-F5344CB8AC3E}">
        <p14:creationId xmlns:p14="http://schemas.microsoft.com/office/powerpoint/2010/main" val="3860198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3528" y="571902"/>
            <a:ext cx="8064897" cy="5139869"/>
          </a:xfrm>
          <a:prstGeom prst="rect">
            <a:avLst/>
          </a:prstGeom>
        </p:spPr>
        <p:txBody>
          <a:bodyPr wrap="square">
            <a:spAutoFit/>
          </a:bodyPr>
          <a:lstStyle/>
          <a:p>
            <a:pPr algn="ctr"/>
            <a:r>
              <a:rPr lang="tr-TR" sz="2400" b="1" dirty="0" err="1" smtClean="0">
                <a:solidFill>
                  <a:srgbClr val="FFFF00"/>
                </a:solidFill>
                <a:latin typeface="Arial Black" pitchFamily="34" charset="0"/>
                <a:cs typeface="Arial" pitchFamily="34" charset="0"/>
              </a:rPr>
              <a:t>Klonal</a:t>
            </a:r>
            <a:r>
              <a:rPr lang="tr-TR" sz="2400" b="1" dirty="0" smtClean="0">
                <a:solidFill>
                  <a:srgbClr val="FFFF00"/>
                </a:solidFill>
                <a:latin typeface="Arial Black" pitchFamily="34" charset="0"/>
                <a:cs typeface="Arial" pitchFamily="34" charset="0"/>
              </a:rPr>
              <a:t> </a:t>
            </a:r>
            <a:r>
              <a:rPr lang="tr-TR" sz="2400" b="1" dirty="0">
                <a:solidFill>
                  <a:srgbClr val="FFFF00"/>
                </a:solidFill>
                <a:latin typeface="Arial Black" pitchFamily="34" charset="0"/>
                <a:cs typeface="Arial" pitchFamily="34" charset="0"/>
              </a:rPr>
              <a:t>ve </a:t>
            </a:r>
            <a:r>
              <a:rPr lang="tr-TR" sz="2400" b="1" dirty="0" err="1">
                <a:solidFill>
                  <a:srgbClr val="FFFF00"/>
                </a:solidFill>
                <a:latin typeface="Arial Black" pitchFamily="34" charset="0"/>
                <a:cs typeface="Arial" pitchFamily="34" charset="0"/>
              </a:rPr>
              <a:t>Sağlıksal</a:t>
            </a:r>
            <a:r>
              <a:rPr lang="tr-TR" sz="2400" b="1" dirty="0">
                <a:solidFill>
                  <a:srgbClr val="FFFF00"/>
                </a:solidFill>
                <a:latin typeface="Arial Black" pitchFamily="34" charset="0"/>
                <a:cs typeface="Arial" pitchFamily="34" charset="0"/>
              </a:rPr>
              <a:t> Seleksiyon</a:t>
            </a:r>
          </a:p>
          <a:p>
            <a:pPr algn="ctr"/>
            <a:endParaRPr lang="tr-TR" sz="2000" b="1" dirty="0" smtClean="0">
              <a:latin typeface="Arial" pitchFamily="34" charset="0"/>
              <a:cs typeface="Arial" pitchFamily="34" charset="0"/>
            </a:endParaRPr>
          </a:p>
          <a:p>
            <a:pPr lvl="0"/>
            <a:endParaRPr lang="tr-TR" sz="2200" b="1" dirty="0">
              <a:latin typeface="Arial" pitchFamily="34" charset="0"/>
              <a:cs typeface="Arial" pitchFamily="34" charset="0"/>
            </a:endParaRPr>
          </a:p>
          <a:p>
            <a:pPr algn="just"/>
            <a:r>
              <a:rPr lang="tr-TR" sz="2200" b="1" dirty="0" smtClean="0">
                <a:latin typeface="Arial" pitchFamily="34" charset="0"/>
                <a:cs typeface="Arial" pitchFamily="34" charset="0"/>
              </a:rPr>
              <a:t>	Bu </a:t>
            </a:r>
            <a:r>
              <a:rPr lang="tr-TR" sz="2200" b="1" dirty="0">
                <a:latin typeface="Arial" pitchFamily="34" charset="0"/>
                <a:cs typeface="Arial" pitchFamily="34" charset="0"/>
              </a:rPr>
              <a:t>sebeplerden dolayı, </a:t>
            </a:r>
            <a:r>
              <a:rPr lang="tr-TR" sz="2200" b="1" dirty="0" err="1">
                <a:latin typeface="Arial" pitchFamily="34" charset="0"/>
                <a:cs typeface="Arial" pitchFamily="34" charset="0"/>
              </a:rPr>
              <a:t>klonal</a:t>
            </a:r>
            <a:r>
              <a:rPr lang="tr-TR" sz="2200" b="1" dirty="0">
                <a:latin typeface="Arial" pitchFamily="34" charset="0"/>
                <a:cs typeface="Arial" pitchFamily="34" charset="0"/>
              </a:rPr>
              <a:t> ve </a:t>
            </a:r>
            <a:r>
              <a:rPr lang="tr-TR" sz="2200" b="1" dirty="0" err="1">
                <a:latin typeface="Arial" pitchFamily="34" charset="0"/>
                <a:cs typeface="Arial" pitchFamily="34" charset="0"/>
              </a:rPr>
              <a:t>sağlıksal</a:t>
            </a:r>
            <a:r>
              <a:rPr lang="tr-TR" sz="2200" b="1" dirty="0">
                <a:latin typeface="Arial" pitchFamily="34" charset="0"/>
                <a:cs typeface="Arial" pitchFamily="34" charset="0"/>
              </a:rPr>
              <a:t> seleksiyon </a:t>
            </a:r>
            <a:r>
              <a:rPr lang="tr-TR" sz="2200" b="1" dirty="0" smtClean="0">
                <a:latin typeface="Arial" pitchFamily="34" charset="0"/>
                <a:cs typeface="Arial" pitchFamily="34" charset="0"/>
              </a:rPr>
              <a:t>genellikle</a:t>
            </a:r>
          </a:p>
          <a:p>
            <a:pPr algn="just"/>
            <a:r>
              <a:rPr lang="tr-TR" sz="2200" b="1" dirty="0" smtClean="0">
                <a:latin typeface="Arial" pitchFamily="34" charset="0"/>
                <a:cs typeface="Arial" pitchFamily="34" charset="0"/>
              </a:rPr>
              <a:t> </a:t>
            </a:r>
          </a:p>
          <a:p>
            <a:pPr algn="just"/>
            <a:r>
              <a:rPr lang="tr-TR" sz="2200" b="1" dirty="0" smtClean="0">
                <a:latin typeface="Arial" pitchFamily="34" charset="0"/>
                <a:cs typeface="Arial" pitchFamily="34" charset="0"/>
              </a:rPr>
              <a:t>	8-15 </a:t>
            </a:r>
            <a:r>
              <a:rPr lang="tr-TR" sz="2200" b="1" dirty="0">
                <a:latin typeface="Arial" pitchFamily="34" charset="0"/>
                <a:cs typeface="Arial" pitchFamily="34" charset="0"/>
              </a:rPr>
              <a:t>yıllık bahçelerde patojenlerin en yüksek </a:t>
            </a:r>
            <a:r>
              <a:rPr lang="tr-TR" sz="2200" b="1" dirty="0" err="1">
                <a:latin typeface="Arial" pitchFamily="34" charset="0"/>
                <a:cs typeface="Arial" pitchFamily="34" charset="0"/>
              </a:rPr>
              <a:t>simptomatolojik</a:t>
            </a:r>
            <a:r>
              <a:rPr lang="tr-TR" sz="2200" b="1" dirty="0">
                <a:latin typeface="Arial" pitchFamily="34" charset="0"/>
                <a:cs typeface="Arial" pitchFamily="34" charset="0"/>
              </a:rPr>
              <a:t> dönemlerinde değişik yetişme periyotlarında defalarca gerçekleştirilen </a:t>
            </a:r>
            <a:r>
              <a:rPr lang="tr-TR" sz="2200" b="1" dirty="0" err="1" smtClean="0">
                <a:latin typeface="Arial" pitchFamily="34" charset="0"/>
                <a:cs typeface="Arial" pitchFamily="34" charset="0"/>
              </a:rPr>
              <a:t>konrollerle</a:t>
            </a:r>
            <a:r>
              <a:rPr lang="tr-TR" sz="2200" b="1" dirty="0" smtClean="0">
                <a:latin typeface="Arial" pitchFamily="34" charset="0"/>
                <a:cs typeface="Arial" pitchFamily="34" charset="0"/>
              </a:rPr>
              <a:t> yürütülürler.</a:t>
            </a:r>
          </a:p>
          <a:p>
            <a:pPr algn="just"/>
            <a:endParaRPr lang="tr-TR" sz="2200" b="1" dirty="0" smtClean="0">
              <a:latin typeface="Arial" pitchFamily="34" charset="0"/>
              <a:cs typeface="Arial" pitchFamily="34" charset="0"/>
            </a:endParaRPr>
          </a:p>
          <a:p>
            <a:pPr algn="just"/>
            <a:r>
              <a:rPr lang="tr-TR" sz="2200" b="1" dirty="0">
                <a:latin typeface="Arial" pitchFamily="34" charset="0"/>
                <a:cs typeface="Arial" pitchFamily="34" charset="0"/>
              </a:rPr>
              <a:t>	</a:t>
            </a:r>
            <a:r>
              <a:rPr lang="tr-TR" sz="2200" b="1" dirty="0" smtClean="0">
                <a:latin typeface="Arial" pitchFamily="34" charset="0"/>
                <a:cs typeface="Arial" pitchFamily="34" charset="0"/>
              </a:rPr>
              <a:t>Yapılan </a:t>
            </a:r>
            <a:r>
              <a:rPr lang="tr-TR" sz="2200" b="1" dirty="0">
                <a:latin typeface="Arial" pitchFamily="34" charset="0"/>
                <a:cs typeface="Arial" pitchFamily="34" charset="0"/>
              </a:rPr>
              <a:t>bu </a:t>
            </a:r>
            <a:r>
              <a:rPr lang="tr-TR" sz="2200" b="1" dirty="0" err="1" smtClean="0">
                <a:latin typeface="Arial" pitchFamily="34" charset="0"/>
                <a:cs typeface="Arial" pitchFamily="34" charset="0"/>
              </a:rPr>
              <a:t>konrtroller</a:t>
            </a:r>
            <a:r>
              <a:rPr lang="tr-TR" sz="2200" b="1" dirty="0" smtClean="0">
                <a:latin typeface="Arial" pitchFamily="34" charset="0"/>
                <a:cs typeface="Arial" pitchFamily="34" charset="0"/>
              </a:rPr>
              <a:t> </a:t>
            </a:r>
            <a:r>
              <a:rPr lang="tr-TR" sz="2200" b="1" dirty="0">
                <a:latin typeface="Arial" pitchFamily="34" charset="0"/>
                <a:cs typeface="Arial" pitchFamily="34" charset="0"/>
              </a:rPr>
              <a:t>seçilen bitkilerin gerçek sağlık durumlarını amaçlayan teşhis yöntemleri ile bitkilerin beslenmesi işlemi takip eder.</a:t>
            </a:r>
          </a:p>
          <a:p>
            <a:pPr marL="457200" indent="-457200">
              <a:buAutoNum type="alphaUcParenR" startAt="2"/>
            </a:pPr>
            <a:endParaRPr lang="tr-TR" sz="2000" b="1" dirty="0">
              <a:latin typeface="Arial" pitchFamily="34" charset="0"/>
              <a:cs typeface="Arial" pitchFamily="34" charset="0"/>
            </a:endParaRPr>
          </a:p>
        </p:txBody>
      </p:sp>
    </p:spTree>
    <p:extLst>
      <p:ext uri="{BB962C8B-B14F-4D97-AF65-F5344CB8AC3E}">
        <p14:creationId xmlns:p14="http://schemas.microsoft.com/office/powerpoint/2010/main" val="573231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511507"/>
            <a:ext cx="8136904" cy="5293757"/>
          </a:xfrm>
          <a:prstGeom prst="rect">
            <a:avLst/>
          </a:prstGeom>
        </p:spPr>
        <p:txBody>
          <a:bodyPr wrap="square">
            <a:spAutoFit/>
          </a:bodyPr>
          <a:lstStyle/>
          <a:p>
            <a:pPr algn="ctr"/>
            <a:r>
              <a:rPr lang="tr-TR" sz="2400" b="1" dirty="0" smtClean="0">
                <a:solidFill>
                  <a:srgbClr val="FFFF00"/>
                </a:solidFill>
                <a:latin typeface="Arial Black" pitchFamily="34" charset="0"/>
                <a:cs typeface="Arial" pitchFamily="34" charset="0"/>
              </a:rPr>
              <a:t>2. Sanitasyon (Sağlığının İyileştirilmesi)</a:t>
            </a:r>
            <a:endParaRPr lang="tr-TR" sz="2400" b="1" dirty="0">
              <a:solidFill>
                <a:srgbClr val="FFFF00"/>
              </a:solidFill>
              <a:latin typeface="Arial Black" pitchFamily="34" charset="0"/>
              <a:cs typeface="Arial" pitchFamily="34" charset="0"/>
            </a:endParaRPr>
          </a:p>
          <a:p>
            <a:pPr algn="ctr"/>
            <a:r>
              <a:rPr lang="tr-TR" sz="2000" b="1" dirty="0">
                <a:latin typeface="Arial" pitchFamily="34" charset="0"/>
                <a:cs typeface="Arial" pitchFamily="34" charset="0"/>
              </a:rPr>
              <a:t>	</a:t>
            </a:r>
            <a:endParaRPr lang="tr-TR" sz="2000" b="1" dirty="0" smtClean="0">
              <a:latin typeface="Arial" pitchFamily="34" charset="0"/>
              <a:cs typeface="Arial" pitchFamily="34" charset="0"/>
            </a:endParaRPr>
          </a:p>
          <a:p>
            <a:pPr algn="just"/>
            <a:r>
              <a:rPr lang="tr-TR" sz="2200" b="1" dirty="0" smtClean="0">
                <a:latin typeface="Arial" pitchFamily="34" charset="0"/>
                <a:cs typeface="Arial" pitchFamily="34" charset="0"/>
              </a:rPr>
              <a:t>	</a:t>
            </a:r>
            <a:r>
              <a:rPr lang="tr-TR" b="1" dirty="0" smtClean="0">
                <a:latin typeface="Arial" pitchFamily="34" charset="0"/>
                <a:cs typeface="Arial" pitchFamily="34" charset="0"/>
              </a:rPr>
              <a:t>Çok </a:t>
            </a:r>
            <a:r>
              <a:rPr lang="tr-TR" b="1" dirty="0">
                <a:latin typeface="Arial" pitchFamily="34" charset="0"/>
                <a:cs typeface="Arial" pitchFamily="34" charset="0"/>
              </a:rPr>
              <a:t>ağır </a:t>
            </a:r>
            <a:r>
              <a:rPr lang="tr-TR" b="1" dirty="0" err="1">
                <a:latin typeface="Arial" pitchFamily="34" charset="0"/>
                <a:cs typeface="Arial" pitchFamily="34" charset="0"/>
              </a:rPr>
              <a:t>infeksiyonların</a:t>
            </a:r>
            <a:r>
              <a:rPr lang="tr-TR" b="1" dirty="0">
                <a:latin typeface="Arial" pitchFamily="34" charset="0"/>
                <a:cs typeface="Arial" pitchFamily="34" charset="0"/>
              </a:rPr>
              <a:t> hüküm sürdüğü bölgelerde sağlıklı tek bir bitkiyi bulabilmek oldukça </a:t>
            </a:r>
            <a:r>
              <a:rPr lang="tr-TR" b="1" dirty="0" smtClean="0">
                <a:latin typeface="Arial" pitchFamily="34" charset="0"/>
                <a:cs typeface="Arial" pitchFamily="34" charset="0"/>
              </a:rPr>
              <a:t>güçtür</a:t>
            </a:r>
          </a:p>
          <a:p>
            <a:pPr algn="just"/>
            <a:r>
              <a:rPr lang="tr-TR" b="1" dirty="0">
                <a:latin typeface="Arial" pitchFamily="34" charset="0"/>
                <a:cs typeface="Arial" pitchFamily="34" charset="0"/>
              </a:rPr>
              <a:t> </a:t>
            </a:r>
            <a:endParaRPr lang="tr-TR" b="1" dirty="0" smtClean="0">
              <a:latin typeface="Arial" pitchFamily="34" charset="0"/>
              <a:cs typeface="Arial" pitchFamily="34" charset="0"/>
            </a:endParaRPr>
          </a:p>
          <a:p>
            <a:pPr algn="just"/>
            <a:r>
              <a:rPr lang="tr-TR" b="1" dirty="0" smtClean="0">
                <a:latin typeface="Arial" pitchFamily="34" charset="0"/>
                <a:cs typeface="Arial" pitchFamily="34" charset="0"/>
              </a:rPr>
              <a:t>	Sağlıklı </a:t>
            </a:r>
            <a:r>
              <a:rPr lang="tr-TR" b="1" dirty="0">
                <a:latin typeface="Arial" pitchFamily="34" charset="0"/>
                <a:cs typeface="Arial" pitchFamily="34" charset="0"/>
              </a:rPr>
              <a:t>bitki seçimi için yapılan gözlemler sadece </a:t>
            </a:r>
            <a:r>
              <a:rPr lang="tr-TR" b="1" dirty="0" err="1">
                <a:latin typeface="Arial" pitchFamily="34" charset="0"/>
                <a:cs typeface="Arial" pitchFamily="34" charset="0"/>
              </a:rPr>
              <a:t>simptomatik</a:t>
            </a:r>
            <a:r>
              <a:rPr lang="tr-TR" b="1" dirty="0">
                <a:latin typeface="Arial" pitchFamily="34" charset="0"/>
                <a:cs typeface="Arial" pitchFamily="34" charset="0"/>
              </a:rPr>
              <a:t> bitkileri elemine etmeye </a:t>
            </a:r>
            <a:r>
              <a:rPr lang="tr-TR" b="1" dirty="0" smtClean="0">
                <a:latin typeface="Arial" pitchFamily="34" charset="0"/>
                <a:cs typeface="Arial" pitchFamily="34" charset="0"/>
              </a:rPr>
              <a:t>yarar</a:t>
            </a:r>
          </a:p>
          <a:p>
            <a:pPr algn="just"/>
            <a:endParaRPr lang="tr-TR" b="1" dirty="0">
              <a:latin typeface="Arial" pitchFamily="34" charset="0"/>
              <a:cs typeface="Arial" pitchFamily="34" charset="0"/>
            </a:endParaRPr>
          </a:p>
          <a:p>
            <a:pPr algn="just"/>
            <a:r>
              <a:rPr lang="tr-TR" b="1" dirty="0" smtClean="0">
                <a:latin typeface="Arial" pitchFamily="34" charset="0"/>
                <a:cs typeface="Arial" pitchFamily="34" charset="0"/>
              </a:rPr>
              <a:t>	Ancak </a:t>
            </a:r>
            <a:r>
              <a:rPr lang="tr-TR" b="1" dirty="0">
                <a:latin typeface="Arial" pitchFamily="34" charset="0"/>
                <a:cs typeface="Arial" pitchFamily="34" charset="0"/>
              </a:rPr>
              <a:t>diğer virüs hastalıkları veya </a:t>
            </a:r>
            <a:r>
              <a:rPr lang="tr-TR" b="1" dirty="0" err="1">
                <a:latin typeface="Arial" pitchFamily="34" charset="0"/>
                <a:cs typeface="Arial" pitchFamily="34" charset="0"/>
              </a:rPr>
              <a:t>latent</a:t>
            </a:r>
            <a:r>
              <a:rPr lang="tr-TR" b="1" dirty="0">
                <a:latin typeface="Arial" pitchFamily="34" charset="0"/>
                <a:cs typeface="Arial" pitchFamily="34" charset="0"/>
              </a:rPr>
              <a:t> </a:t>
            </a:r>
            <a:r>
              <a:rPr lang="tr-TR" b="1" dirty="0" err="1">
                <a:latin typeface="Arial" pitchFamily="34" charset="0"/>
                <a:cs typeface="Arial" pitchFamily="34" charset="0"/>
              </a:rPr>
              <a:t>infeksiyonların</a:t>
            </a:r>
            <a:r>
              <a:rPr lang="tr-TR" b="1" dirty="0">
                <a:latin typeface="Arial" pitchFamily="34" charset="0"/>
                <a:cs typeface="Arial" pitchFamily="34" charset="0"/>
              </a:rPr>
              <a:t> gözden kaçması </a:t>
            </a:r>
            <a:r>
              <a:rPr lang="tr-TR" b="1" dirty="0" smtClean="0">
                <a:latin typeface="Arial" pitchFamily="34" charset="0"/>
                <a:cs typeface="Arial" pitchFamily="34" charset="0"/>
              </a:rPr>
              <a:t>muhtemeldir</a:t>
            </a:r>
          </a:p>
          <a:p>
            <a:pPr algn="just"/>
            <a:endParaRPr lang="tr-TR" b="1" dirty="0">
              <a:latin typeface="Arial" pitchFamily="34" charset="0"/>
              <a:cs typeface="Arial" pitchFamily="34" charset="0"/>
            </a:endParaRPr>
          </a:p>
          <a:p>
            <a:pPr algn="just"/>
            <a:r>
              <a:rPr lang="tr-TR" b="1" dirty="0" smtClean="0">
                <a:latin typeface="Arial" pitchFamily="34" charset="0"/>
                <a:cs typeface="Arial" pitchFamily="34" charset="0"/>
              </a:rPr>
              <a:t>	Seçilen </a:t>
            </a:r>
            <a:r>
              <a:rPr lang="tr-TR" b="1" dirty="0">
                <a:latin typeface="Arial" pitchFamily="34" charset="0"/>
                <a:cs typeface="Arial" pitchFamily="34" charset="0"/>
              </a:rPr>
              <a:t>bitkilerin </a:t>
            </a:r>
            <a:r>
              <a:rPr lang="tr-TR" b="1" dirty="0" err="1">
                <a:latin typeface="Arial" pitchFamily="34" charset="0"/>
                <a:cs typeface="Arial" pitchFamily="34" charset="0"/>
              </a:rPr>
              <a:t>infekteli</a:t>
            </a:r>
            <a:r>
              <a:rPr lang="tr-TR" b="1" dirty="0">
                <a:latin typeface="Arial" pitchFamily="34" charset="0"/>
                <a:cs typeface="Arial" pitchFamily="34" charset="0"/>
              </a:rPr>
              <a:t> olduğu durumlarda sanitasyon (</a:t>
            </a:r>
            <a:r>
              <a:rPr lang="tr-TR" b="1" dirty="0">
                <a:solidFill>
                  <a:srgbClr val="FFC000"/>
                </a:solidFill>
                <a:latin typeface="Arial" pitchFamily="34" charset="0"/>
                <a:cs typeface="Arial" pitchFamily="34" charset="0"/>
              </a:rPr>
              <a:t>hastalıklardan arındırma</a:t>
            </a:r>
            <a:r>
              <a:rPr lang="tr-TR" b="1" dirty="0">
                <a:latin typeface="Arial" pitchFamily="34" charset="0"/>
                <a:cs typeface="Arial" pitchFamily="34" charset="0"/>
              </a:rPr>
              <a:t>) kaçınılmaz bir </a:t>
            </a:r>
            <a:r>
              <a:rPr lang="tr-TR" b="1" dirty="0" smtClean="0">
                <a:latin typeface="Arial" pitchFamily="34" charset="0"/>
                <a:cs typeface="Arial" pitchFamily="34" charset="0"/>
              </a:rPr>
              <a:t>zorunluluktur</a:t>
            </a:r>
          </a:p>
          <a:p>
            <a:pPr algn="just"/>
            <a:endParaRPr lang="tr-TR" b="1" dirty="0">
              <a:latin typeface="Arial" pitchFamily="34" charset="0"/>
              <a:cs typeface="Arial" pitchFamily="34" charset="0"/>
            </a:endParaRPr>
          </a:p>
          <a:p>
            <a:pPr algn="just"/>
            <a:r>
              <a:rPr lang="tr-TR" b="1" dirty="0" smtClean="0">
                <a:latin typeface="Arial" pitchFamily="34" charset="0"/>
                <a:cs typeface="Arial" pitchFamily="34" charset="0"/>
              </a:rPr>
              <a:t>	Sanitasyonda </a:t>
            </a:r>
            <a:r>
              <a:rPr lang="tr-TR" b="1" dirty="0">
                <a:latin typeface="Arial" pitchFamily="34" charset="0"/>
                <a:cs typeface="Arial" pitchFamily="34" charset="0"/>
              </a:rPr>
              <a:t>ısı ile tedavi (</a:t>
            </a:r>
            <a:r>
              <a:rPr lang="tr-TR" b="1" dirty="0">
                <a:solidFill>
                  <a:srgbClr val="FFC000"/>
                </a:solidFill>
                <a:latin typeface="Arial" pitchFamily="34" charset="0"/>
                <a:cs typeface="Arial" pitchFamily="34" charset="0"/>
              </a:rPr>
              <a:t>termoterapi</a:t>
            </a:r>
            <a:r>
              <a:rPr lang="tr-TR" b="1" dirty="0">
                <a:latin typeface="Arial" pitchFamily="34" charset="0"/>
                <a:cs typeface="Arial" pitchFamily="34" charset="0"/>
              </a:rPr>
              <a:t>), sürgün ucu aşılaması (</a:t>
            </a:r>
            <a:r>
              <a:rPr lang="tr-TR" b="1" dirty="0">
                <a:solidFill>
                  <a:srgbClr val="FFC000"/>
                </a:solidFill>
                <a:latin typeface="Arial" pitchFamily="34" charset="0"/>
                <a:cs typeface="Arial" pitchFamily="34" charset="0"/>
              </a:rPr>
              <a:t>SUA</a:t>
            </a:r>
            <a:r>
              <a:rPr lang="tr-TR" b="1" dirty="0">
                <a:latin typeface="Arial" pitchFamily="34" charset="0"/>
                <a:cs typeface="Arial" pitchFamily="34" charset="0"/>
              </a:rPr>
              <a:t>), </a:t>
            </a:r>
            <a:r>
              <a:rPr lang="tr-TR" b="1" dirty="0" err="1">
                <a:latin typeface="Arial" pitchFamily="34" charset="0"/>
                <a:cs typeface="Arial" pitchFamily="34" charset="0"/>
              </a:rPr>
              <a:t>dokukültürü</a:t>
            </a:r>
            <a:r>
              <a:rPr lang="tr-TR" b="1" dirty="0">
                <a:latin typeface="Arial" pitchFamily="34" charset="0"/>
                <a:cs typeface="Arial" pitchFamily="34" charset="0"/>
              </a:rPr>
              <a:t> (</a:t>
            </a:r>
            <a:r>
              <a:rPr lang="tr-TR" b="1" dirty="0" err="1" smtClean="0">
                <a:solidFill>
                  <a:srgbClr val="FFC000"/>
                </a:solidFill>
                <a:latin typeface="Arial" pitchFamily="34" charset="0"/>
                <a:cs typeface="Arial" pitchFamily="34" charset="0"/>
              </a:rPr>
              <a:t>tissue</a:t>
            </a:r>
            <a:r>
              <a:rPr lang="tr-TR" b="1" dirty="0" smtClean="0">
                <a:solidFill>
                  <a:srgbClr val="FFC000"/>
                </a:solidFill>
                <a:latin typeface="Arial" pitchFamily="34" charset="0"/>
                <a:cs typeface="Arial" pitchFamily="34" charset="0"/>
              </a:rPr>
              <a:t> </a:t>
            </a:r>
            <a:r>
              <a:rPr lang="tr-TR" b="1" dirty="0" err="1" smtClean="0">
                <a:solidFill>
                  <a:srgbClr val="FFC000"/>
                </a:solidFill>
                <a:latin typeface="Arial" pitchFamily="34" charset="0"/>
                <a:cs typeface="Arial" pitchFamily="34" charset="0"/>
              </a:rPr>
              <a:t>culture</a:t>
            </a:r>
            <a:r>
              <a:rPr lang="tr-TR" b="1" dirty="0">
                <a:latin typeface="Arial" pitchFamily="34" charset="0"/>
                <a:cs typeface="Arial" pitchFamily="34" charset="0"/>
              </a:rPr>
              <a:t>) ve kemoterapi yöntemleri tek başına yada bir kombinasyon dahilinde </a:t>
            </a:r>
            <a:r>
              <a:rPr lang="tr-TR" b="1" dirty="0" smtClean="0">
                <a:latin typeface="Arial" pitchFamily="34" charset="0"/>
                <a:cs typeface="Arial" pitchFamily="34" charset="0"/>
              </a:rPr>
              <a:t>kullanılmaktadırlar</a:t>
            </a:r>
            <a:endParaRPr lang="tr-TR" b="1" dirty="0">
              <a:latin typeface="Arial" pitchFamily="34" charset="0"/>
              <a:cs typeface="Arial" pitchFamily="34" charset="0"/>
            </a:endParaRPr>
          </a:p>
          <a:p>
            <a:pPr algn="ctr"/>
            <a:endParaRPr lang="tr-TR" sz="2000" b="1" dirty="0" smtClean="0">
              <a:latin typeface="Arial" pitchFamily="34" charset="0"/>
              <a:cs typeface="Arial" pitchFamily="34" charset="0"/>
            </a:endParaRPr>
          </a:p>
        </p:txBody>
      </p:sp>
    </p:spTree>
    <p:extLst>
      <p:ext uri="{BB962C8B-B14F-4D97-AF65-F5344CB8AC3E}">
        <p14:creationId xmlns:p14="http://schemas.microsoft.com/office/powerpoint/2010/main" val="3916454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9552" y="956774"/>
            <a:ext cx="7776864" cy="4272426"/>
          </a:xfrm>
        </p:spPr>
        <p:txBody>
          <a:bodyPr>
            <a:normAutofit/>
          </a:bodyPr>
          <a:lstStyle/>
          <a:p>
            <a:pPr algn="ctr">
              <a:lnSpc>
                <a:spcPct val="200000"/>
              </a:lnSpc>
            </a:pPr>
            <a:r>
              <a:rPr lang="tr-TR" b="1" dirty="0">
                <a:solidFill>
                  <a:srgbClr val="FFFF00"/>
                </a:solidFill>
              </a:rPr>
              <a:t>Aday Bitkilerden Sertifikalı </a:t>
            </a:r>
            <a:r>
              <a:rPr lang="tr-TR" b="1" dirty="0" smtClean="0">
                <a:solidFill>
                  <a:srgbClr val="FFFF00"/>
                </a:solidFill>
              </a:rPr>
              <a:t/>
            </a:r>
            <a:br>
              <a:rPr lang="tr-TR" b="1" dirty="0" smtClean="0">
                <a:solidFill>
                  <a:srgbClr val="FFFF00"/>
                </a:solidFill>
              </a:rPr>
            </a:br>
            <a:r>
              <a:rPr lang="tr-TR" b="1" dirty="0" smtClean="0">
                <a:solidFill>
                  <a:srgbClr val="FFFF00"/>
                </a:solidFill>
              </a:rPr>
              <a:t>Fidan </a:t>
            </a:r>
            <a:br>
              <a:rPr lang="tr-TR" b="1" dirty="0" smtClean="0">
                <a:solidFill>
                  <a:srgbClr val="FFFF00"/>
                </a:solidFill>
              </a:rPr>
            </a:br>
            <a:r>
              <a:rPr lang="tr-TR" b="1" dirty="0" smtClean="0">
                <a:solidFill>
                  <a:srgbClr val="FFFF00"/>
                </a:solidFill>
              </a:rPr>
              <a:t>Üretim </a:t>
            </a:r>
            <a:r>
              <a:rPr lang="tr-TR" b="1" dirty="0">
                <a:solidFill>
                  <a:srgbClr val="FFFF00"/>
                </a:solidFill>
              </a:rPr>
              <a:t>Aşamaları</a:t>
            </a:r>
            <a:endParaRPr lang="en-US" sz="3200" b="1" dirty="0">
              <a:solidFill>
                <a:srgbClr val="FFFF00"/>
              </a:solidFill>
            </a:endParaRPr>
          </a:p>
        </p:txBody>
      </p:sp>
    </p:spTree>
    <p:extLst>
      <p:ext uri="{BB962C8B-B14F-4D97-AF65-F5344CB8AC3E}">
        <p14:creationId xmlns:p14="http://schemas.microsoft.com/office/powerpoint/2010/main" val="7595559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32048" y="404664"/>
            <a:ext cx="8532440" cy="5940088"/>
          </a:xfrm>
          <a:prstGeom prst="rect">
            <a:avLst/>
          </a:prstGeom>
        </p:spPr>
        <p:txBody>
          <a:bodyPr wrap="square">
            <a:spAutoFit/>
          </a:bodyPr>
          <a:lstStyle/>
          <a:p>
            <a:r>
              <a:rPr lang="tr-TR" dirty="0"/>
              <a:t>			</a:t>
            </a:r>
            <a:r>
              <a:rPr lang="tr-TR" b="1" dirty="0" smtClean="0">
                <a:solidFill>
                  <a:srgbClr val="FFCB25"/>
                </a:solidFill>
                <a:latin typeface="Arial Black" panose="020B0A04020102020204" pitchFamily="34" charset="0"/>
              </a:rPr>
              <a:t>   0- </a:t>
            </a:r>
            <a:r>
              <a:rPr lang="tr-TR" b="1" dirty="0" err="1" smtClean="0">
                <a:solidFill>
                  <a:srgbClr val="FFCB25"/>
                </a:solidFill>
                <a:latin typeface="Arial Black" pitchFamily="34" charset="0"/>
                <a:cs typeface="Arial" pitchFamily="34" charset="0"/>
              </a:rPr>
              <a:t>Primer</a:t>
            </a:r>
            <a:r>
              <a:rPr lang="tr-TR" b="1" dirty="0" smtClean="0">
                <a:solidFill>
                  <a:srgbClr val="FFCB25"/>
                </a:solidFill>
                <a:latin typeface="Arial Black" pitchFamily="34" charset="0"/>
                <a:cs typeface="Arial" pitchFamily="34" charset="0"/>
              </a:rPr>
              <a:t> </a:t>
            </a:r>
            <a:r>
              <a:rPr lang="tr-TR" b="1" dirty="0" smtClean="0">
                <a:solidFill>
                  <a:srgbClr val="FFC000"/>
                </a:solidFill>
                <a:latin typeface="Arial Black" pitchFamily="34" charset="0"/>
                <a:cs typeface="Arial" pitchFamily="34" charset="0"/>
              </a:rPr>
              <a:t>Kaynak</a:t>
            </a:r>
          </a:p>
          <a:p>
            <a:endParaRPr lang="tr-TR" dirty="0"/>
          </a:p>
          <a:p>
            <a:r>
              <a:rPr lang="tr-TR" sz="2000" b="1" dirty="0" smtClean="0">
                <a:solidFill>
                  <a:srgbClr val="FF0000"/>
                </a:solidFill>
                <a:latin typeface="Arial Black" pitchFamily="34" charset="0"/>
                <a:cs typeface="Arial" pitchFamily="34" charset="0"/>
              </a:rPr>
              <a:t>    			</a:t>
            </a:r>
            <a:r>
              <a:rPr lang="tr-TR" sz="2000" b="1" dirty="0" smtClean="0">
                <a:solidFill>
                  <a:srgbClr val="FFCB25"/>
                </a:solidFill>
                <a:latin typeface="Arial Black" pitchFamily="34" charset="0"/>
                <a:cs typeface="Arial" pitchFamily="34" charset="0"/>
              </a:rPr>
              <a:t>1- </a:t>
            </a:r>
            <a:r>
              <a:rPr lang="tr-TR" b="1" dirty="0" smtClean="0">
                <a:solidFill>
                  <a:srgbClr val="FFCB25"/>
                </a:solidFill>
                <a:latin typeface="Arial Black" pitchFamily="34" charset="0"/>
                <a:cs typeface="Arial" pitchFamily="34" charset="0"/>
              </a:rPr>
              <a:t>Ön Çoğaltım </a:t>
            </a:r>
            <a:r>
              <a:rPr lang="tr-TR" b="1" dirty="0" smtClean="0">
                <a:solidFill>
                  <a:srgbClr val="FFC000"/>
                </a:solidFill>
                <a:latin typeface="Arial Black" pitchFamily="34" charset="0"/>
                <a:cs typeface="Arial" pitchFamily="34" charset="0"/>
              </a:rPr>
              <a:t>materyali</a:t>
            </a:r>
            <a:r>
              <a:rPr lang="tr-TR" b="1" dirty="0">
                <a:solidFill>
                  <a:srgbClr val="FFC000"/>
                </a:solidFill>
                <a:latin typeface="Arial" pitchFamily="34" charset="0"/>
                <a:cs typeface="Arial" pitchFamily="34" charset="0"/>
              </a:rPr>
              <a:t>	</a:t>
            </a:r>
            <a:r>
              <a:rPr lang="tr-TR" b="1" dirty="0">
                <a:latin typeface="Arial" pitchFamily="34" charset="0"/>
                <a:cs typeface="Arial" pitchFamily="34" charset="0"/>
              </a:rPr>
              <a:t>			</a:t>
            </a:r>
            <a:r>
              <a:rPr lang="tr-TR" b="1" dirty="0" smtClean="0">
                <a:latin typeface="Arial" pitchFamily="34" charset="0"/>
                <a:cs typeface="Arial" pitchFamily="34" charset="0"/>
              </a:rPr>
              <a:t>	    (</a:t>
            </a:r>
            <a:r>
              <a:rPr lang="tr-TR" b="1" dirty="0" err="1" smtClean="0">
                <a:solidFill>
                  <a:srgbClr val="FFFF00"/>
                </a:solidFill>
                <a:latin typeface="Arial" pitchFamily="34" charset="0"/>
                <a:cs typeface="Arial" pitchFamily="34" charset="0"/>
              </a:rPr>
              <a:t>Pre</a:t>
            </a:r>
            <a:r>
              <a:rPr lang="tr-TR" b="1" dirty="0" smtClean="0">
                <a:solidFill>
                  <a:srgbClr val="FFFF00"/>
                </a:solidFill>
                <a:latin typeface="Arial" pitchFamily="34" charset="0"/>
                <a:cs typeface="Arial" pitchFamily="34" charset="0"/>
              </a:rPr>
              <a:t>-Base </a:t>
            </a:r>
            <a:r>
              <a:rPr lang="tr-TR" b="1" dirty="0">
                <a:solidFill>
                  <a:srgbClr val="FFFF00"/>
                </a:solidFill>
                <a:latin typeface="Arial" pitchFamily="34" charset="0"/>
                <a:cs typeface="Arial" pitchFamily="34" charset="0"/>
              </a:rPr>
              <a:t>Materyal</a:t>
            </a:r>
            <a:r>
              <a:rPr lang="tr-TR" b="1" dirty="0" smtClean="0">
                <a:solidFill>
                  <a:srgbClr val="FFFF00"/>
                </a:solidFill>
                <a:latin typeface="Arial" pitchFamily="34" charset="0"/>
                <a:cs typeface="Arial" pitchFamily="34" charset="0"/>
              </a:rPr>
              <a:t>), Ön Temel kategori</a:t>
            </a:r>
            <a:r>
              <a:rPr lang="tr-TR" b="1" dirty="0">
                <a:solidFill>
                  <a:srgbClr val="FFFF00"/>
                </a:solidFill>
                <a:latin typeface="Arial" pitchFamily="34" charset="0"/>
                <a:cs typeface="Arial" pitchFamily="34" charset="0"/>
              </a:rPr>
              <a:t>	</a:t>
            </a:r>
            <a:r>
              <a:rPr lang="tr-TR" b="1" dirty="0">
                <a:latin typeface="Arial" pitchFamily="34" charset="0"/>
                <a:cs typeface="Arial" pitchFamily="34" charset="0"/>
              </a:rPr>
              <a:t>	</a:t>
            </a:r>
            <a:endParaRPr lang="tr-TR" b="1" dirty="0" smtClean="0">
              <a:solidFill>
                <a:srgbClr val="FFC000"/>
              </a:solidFill>
              <a:latin typeface="Arial Black" pitchFamily="34" charset="0"/>
              <a:cs typeface="Arial" pitchFamily="34" charset="0"/>
            </a:endParaRPr>
          </a:p>
          <a:p>
            <a:r>
              <a:rPr lang="tr-TR" b="1" dirty="0">
                <a:latin typeface="Arial" pitchFamily="34" charset="0"/>
                <a:cs typeface="Arial" pitchFamily="34" charset="0"/>
              </a:rPr>
              <a:t> </a:t>
            </a:r>
            <a:r>
              <a:rPr lang="tr-TR" b="1" dirty="0" smtClean="0">
                <a:latin typeface="Arial" pitchFamily="34" charset="0"/>
                <a:cs typeface="Arial" pitchFamily="34" charset="0"/>
              </a:rPr>
              <a:t>     			(</a:t>
            </a:r>
            <a:r>
              <a:rPr lang="tr-TR" b="1" dirty="0" err="1" smtClean="0">
                <a:latin typeface="Arial" pitchFamily="34" charset="0"/>
                <a:cs typeface="Arial" pitchFamily="34" charset="0"/>
              </a:rPr>
              <a:t>Screenhouse</a:t>
            </a:r>
            <a:r>
              <a:rPr lang="tr-TR" b="1" dirty="0" smtClean="0">
                <a:latin typeface="Arial" pitchFamily="34" charset="0"/>
                <a:cs typeface="Arial" pitchFamily="34" charset="0"/>
              </a:rPr>
              <a:t> da </a:t>
            </a:r>
            <a:r>
              <a:rPr lang="tr-TR" b="1" dirty="0">
                <a:latin typeface="Arial" pitchFamily="34" charset="0"/>
                <a:cs typeface="Arial" pitchFamily="34" charset="0"/>
              </a:rPr>
              <a:t>saklanır)			</a:t>
            </a:r>
            <a:endParaRPr lang="tr-TR" b="1" dirty="0" smtClean="0">
              <a:latin typeface="Arial" pitchFamily="34" charset="0"/>
              <a:cs typeface="Arial" pitchFamily="34" charset="0"/>
            </a:endParaRPr>
          </a:p>
          <a:p>
            <a:endParaRPr lang="tr-TR" b="1" dirty="0" smtClean="0">
              <a:latin typeface="Arial" pitchFamily="34" charset="0"/>
              <a:cs typeface="Arial" pitchFamily="34" charset="0"/>
            </a:endParaRPr>
          </a:p>
          <a:p>
            <a:r>
              <a:rPr lang="tr-TR" b="1" dirty="0">
                <a:latin typeface="Arial" pitchFamily="34" charset="0"/>
                <a:cs typeface="Arial" pitchFamily="34" charset="0"/>
              </a:rPr>
              <a:t>					</a:t>
            </a:r>
            <a:endParaRPr lang="tr-TR" b="1" dirty="0">
              <a:solidFill>
                <a:srgbClr val="FFC000"/>
              </a:solidFill>
              <a:latin typeface="Arial Black" pitchFamily="34" charset="0"/>
              <a:cs typeface="Arial" pitchFamily="34" charset="0"/>
            </a:endParaRPr>
          </a:p>
          <a:p>
            <a:r>
              <a:rPr lang="tr-TR" b="1" dirty="0">
                <a:solidFill>
                  <a:srgbClr val="FFC000"/>
                </a:solidFill>
                <a:latin typeface="Arial" pitchFamily="34" charset="0"/>
                <a:cs typeface="Arial" pitchFamily="34" charset="0"/>
              </a:rPr>
              <a:t> </a:t>
            </a:r>
            <a:r>
              <a:rPr lang="tr-TR" b="1" dirty="0" smtClean="0">
                <a:solidFill>
                  <a:srgbClr val="FFC000"/>
                </a:solidFill>
                <a:latin typeface="Arial" pitchFamily="34" charset="0"/>
                <a:cs typeface="Arial" pitchFamily="34" charset="0"/>
              </a:rPr>
              <a:t>      			</a:t>
            </a:r>
            <a:r>
              <a:rPr lang="tr-TR" b="1" dirty="0" smtClean="0">
                <a:solidFill>
                  <a:srgbClr val="FFC000"/>
                </a:solidFill>
                <a:latin typeface="Arial Black" panose="020B0A04020102020204" pitchFamily="34" charset="0"/>
                <a:cs typeface="Arial" pitchFamily="34" charset="0"/>
              </a:rPr>
              <a:t>2- Çoğaltım materyali				</a:t>
            </a:r>
            <a:endParaRPr lang="tr-TR" b="1" dirty="0">
              <a:solidFill>
                <a:srgbClr val="FFC000"/>
              </a:solidFill>
              <a:latin typeface="Arial Black" pitchFamily="34" charset="0"/>
              <a:cs typeface="Arial" pitchFamily="34" charset="0"/>
            </a:endParaRPr>
          </a:p>
          <a:p>
            <a:r>
              <a:rPr lang="tr-TR" b="1" dirty="0" smtClean="0">
                <a:solidFill>
                  <a:srgbClr val="FFC000"/>
                </a:solidFill>
                <a:latin typeface="Arial Black" pitchFamily="34" charset="0"/>
                <a:cs typeface="Arial" pitchFamily="34" charset="0"/>
              </a:rPr>
              <a:t>         	</a:t>
            </a:r>
            <a:r>
              <a:rPr lang="tr-TR" b="1" dirty="0">
                <a:solidFill>
                  <a:srgbClr val="FFC000"/>
                </a:solidFill>
                <a:latin typeface="Arial Black" pitchFamily="34" charset="0"/>
                <a:cs typeface="Arial" pitchFamily="34" charset="0"/>
              </a:rPr>
              <a:t>	</a:t>
            </a:r>
            <a:r>
              <a:rPr lang="tr-TR" b="1" dirty="0" smtClean="0">
                <a:solidFill>
                  <a:srgbClr val="FFC000"/>
                </a:solidFill>
                <a:latin typeface="Arial Black" pitchFamily="34" charset="0"/>
                <a:cs typeface="Arial" pitchFamily="34" charset="0"/>
              </a:rPr>
              <a:t>   </a:t>
            </a:r>
            <a:r>
              <a:rPr lang="tr-TR" b="1" dirty="0" smtClean="0">
                <a:solidFill>
                  <a:srgbClr val="FFFF00"/>
                </a:solidFill>
                <a:latin typeface="Arial Black" pitchFamily="34" charset="0"/>
                <a:cs typeface="Arial" pitchFamily="34" charset="0"/>
              </a:rPr>
              <a:t>(</a:t>
            </a:r>
            <a:r>
              <a:rPr lang="tr-TR" b="1" dirty="0">
                <a:solidFill>
                  <a:srgbClr val="FFFF00"/>
                </a:solidFill>
                <a:latin typeface="Arial Black" pitchFamily="34" charset="0"/>
                <a:cs typeface="Arial" pitchFamily="34" charset="0"/>
              </a:rPr>
              <a:t>Base Materyal</a:t>
            </a:r>
            <a:r>
              <a:rPr lang="tr-TR" b="1" dirty="0" smtClean="0">
                <a:solidFill>
                  <a:srgbClr val="FFFF00"/>
                </a:solidFill>
                <a:latin typeface="Arial Black" pitchFamily="34" charset="0"/>
                <a:cs typeface="Arial" pitchFamily="34" charset="0"/>
              </a:rPr>
              <a:t>), Temel Kategori</a:t>
            </a:r>
            <a:endParaRPr lang="tr-TR" b="1" dirty="0">
              <a:solidFill>
                <a:srgbClr val="FFFF00"/>
              </a:solidFill>
              <a:latin typeface="Arial Black" pitchFamily="34" charset="0"/>
              <a:cs typeface="Arial" pitchFamily="34" charset="0"/>
            </a:endParaRPr>
          </a:p>
          <a:p>
            <a:r>
              <a:rPr lang="tr-TR" b="1" dirty="0" smtClean="0">
                <a:latin typeface="Arial" pitchFamily="34" charset="0"/>
                <a:cs typeface="Arial" pitchFamily="34" charset="0"/>
              </a:rPr>
              <a:t>		(Açık alan </a:t>
            </a:r>
            <a:r>
              <a:rPr lang="tr-TR" b="1" dirty="0">
                <a:latin typeface="Arial" pitchFamily="34" charset="0"/>
                <a:cs typeface="Arial" pitchFamily="34" charset="0"/>
              </a:rPr>
              <a:t>yada </a:t>
            </a:r>
            <a:r>
              <a:rPr lang="tr-TR" b="1" dirty="0" err="1" smtClean="0">
                <a:latin typeface="Arial" pitchFamily="34" charset="0"/>
                <a:cs typeface="Arial" pitchFamily="34" charset="0"/>
              </a:rPr>
              <a:t>screenhouse</a:t>
            </a:r>
            <a:r>
              <a:rPr lang="tr-TR" b="1" dirty="0" smtClean="0">
                <a:latin typeface="Arial" pitchFamily="34" charset="0"/>
                <a:cs typeface="Arial" pitchFamily="34" charset="0"/>
              </a:rPr>
              <a:t> da </a:t>
            </a:r>
            <a:r>
              <a:rPr lang="tr-TR" b="1" dirty="0">
                <a:latin typeface="Arial" pitchFamily="34" charset="0"/>
                <a:cs typeface="Arial" pitchFamily="34" charset="0"/>
              </a:rPr>
              <a:t>saklanır)</a:t>
            </a:r>
          </a:p>
          <a:p>
            <a:r>
              <a:rPr lang="tr-TR" b="1" dirty="0">
                <a:latin typeface="Arial" pitchFamily="34" charset="0"/>
                <a:cs typeface="Arial" pitchFamily="34" charset="0"/>
              </a:rPr>
              <a:t>		</a:t>
            </a:r>
            <a:endParaRPr lang="tr-TR" b="1" dirty="0" smtClean="0">
              <a:latin typeface="Arial" pitchFamily="34" charset="0"/>
              <a:cs typeface="Arial" pitchFamily="34" charset="0"/>
            </a:endParaRPr>
          </a:p>
          <a:p>
            <a:pPr>
              <a:lnSpc>
                <a:spcPct val="150000"/>
              </a:lnSpc>
            </a:pPr>
            <a:r>
              <a:rPr lang="tr-TR" b="1" dirty="0">
                <a:latin typeface="Arial" pitchFamily="34" charset="0"/>
                <a:cs typeface="Arial" pitchFamily="34" charset="0"/>
              </a:rPr>
              <a:t> </a:t>
            </a:r>
            <a:r>
              <a:rPr lang="tr-TR" b="1" dirty="0" smtClean="0">
                <a:latin typeface="Arial" pitchFamily="34" charset="0"/>
                <a:cs typeface="Arial" pitchFamily="34" charset="0"/>
              </a:rPr>
              <a:t>      </a:t>
            </a:r>
            <a:r>
              <a:rPr lang="tr-TR" b="1" dirty="0" smtClean="0">
                <a:solidFill>
                  <a:srgbClr val="FFC000"/>
                </a:solidFill>
                <a:latin typeface="Arial" pitchFamily="34" charset="0"/>
                <a:cs typeface="Arial" pitchFamily="34" charset="0"/>
              </a:rPr>
              <a:t>       			</a:t>
            </a:r>
            <a:r>
              <a:rPr lang="tr-TR" b="1" dirty="0" smtClean="0">
                <a:solidFill>
                  <a:srgbClr val="FFC000"/>
                </a:solidFill>
                <a:latin typeface="Arial Black" panose="020B0A04020102020204" pitchFamily="34" charset="0"/>
                <a:cs typeface="Arial" pitchFamily="34" charset="0"/>
              </a:rPr>
              <a:t>    3- Damızlık Parseli</a:t>
            </a:r>
            <a:endParaRPr lang="tr-TR" b="1" dirty="0">
              <a:solidFill>
                <a:srgbClr val="FFC000"/>
              </a:solidFill>
              <a:latin typeface="Arial Black" pitchFamily="34" charset="0"/>
              <a:cs typeface="Arial" pitchFamily="34" charset="0"/>
            </a:endParaRPr>
          </a:p>
          <a:p>
            <a:r>
              <a:rPr lang="tr-TR" b="1" dirty="0" smtClean="0">
                <a:solidFill>
                  <a:srgbClr val="FFC000"/>
                </a:solidFill>
                <a:latin typeface="Arial Black" pitchFamily="34" charset="0"/>
                <a:cs typeface="Arial" pitchFamily="34" charset="0"/>
              </a:rPr>
              <a:t>      			(</a:t>
            </a:r>
            <a:r>
              <a:rPr lang="tr-TR" b="1" dirty="0">
                <a:solidFill>
                  <a:srgbClr val="FFC000"/>
                </a:solidFill>
                <a:latin typeface="Arial Black" pitchFamily="34" charset="0"/>
                <a:cs typeface="Arial" pitchFamily="34" charset="0"/>
              </a:rPr>
              <a:t>Sertifikalı materyal</a:t>
            </a:r>
            <a:r>
              <a:rPr lang="tr-TR" b="1" dirty="0" smtClean="0">
                <a:solidFill>
                  <a:srgbClr val="FFC000"/>
                </a:solidFill>
                <a:latin typeface="Arial Black" pitchFamily="34" charset="0"/>
                <a:cs typeface="Arial" pitchFamily="34" charset="0"/>
              </a:rPr>
              <a:t>)</a:t>
            </a:r>
          </a:p>
          <a:p>
            <a:r>
              <a:rPr lang="tr-TR" b="1" dirty="0" smtClean="0">
                <a:latin typeface="Arial" pitchFamily="34" charset="0"/>
                <a:cs typeface="Arial" pitchFamily="34" charset="0"/>
              </a:rPr>
              <a:t>  		          (</a:t>
            </a:r>
            <a:r>
              <a:rPr lang="tr-TR" b="1" dirty="0">
                <a:latin typeface="Arial" pitchFamily="34" charset="0"/>
                <a:cs typeface="Arial" pitchFamily="34" charset="0"/>
              </a:rPr>
              <a:t>Bitkiler açık alanda saklanır)</a:t>
            </a:r>
          </a:p>
          <a:p>
            <a:r>
              <a:rPr lang="tr-TR" b="1" dirty="0">
                <a:latin typeface="Arial" pitchFamily="34" charset="0"/>
                <a:cs typeface="Arial" pitchFamily="34" charset="0"/>
              </a:rPr>
              <a:t>					</a:t>
            </a:r>
          </a:p>
          <a:p>
            <a:r>
              <a:rPr lang="tr-TR" b="1" dirty="0">
                <a:latin typeface="Arial" pitchFamily="34" charset="0"/>
                <a:cs typeface="Arial" pitchFamily="34" charset="0"/>
              </a:rPr>
              <a:t>	</a:t>
            </a:r>
            <a:r>
              <a:rPr lang="tr-TR" b="1" dirty="0" smtClean="0">
                <a:latin typeface="Arial" pitchFamily="34" charset="0"/>
                <a:cs typeface="Arial" pitchFamily="34" charset="0"/>
              </a:rPr>
              <a:t>     </a:t>
            </a:r>
            <a:r>
              <a:rPr lang="tr-TR" b="1" dirty="0">
                <a:solidFill>
                  <a:srgbClr val="92D050"/>
                </a:solidFill>
                <a:latin typeface="Arial" pitchFamily="34" charset="0"/>
                <a:cs typeface="Arial" pitchFamily="34" charset="0"/>
              </a:rPr>
              <a:t>	</a:t>
            </a:r>
            <a:r>
              <a:rPr lang="tr-TR" b="1" dirty="0" smtClean="0">
                <a:solidFill>
                  <a:srgbClr val="92D050"/>
                </a:solidFill>
                <a:latin typeface="Arial" pitchFamily="34" charset="0"/>
                <a:cs typeface="Arial" pitchFamily="34" charset="0"/>
              </a:rPr>
              <a:t>	             </a:t>
            </a:r>
            <a:r>
              <a:rPr lang="tr-TR" b="1" dirty="0" smtClean="0">
                <a:solidFill>
                  <a:srgbClr val="92D050"/>
                </a:solidFill>
                <a:latin typeface="Arial Black" pitchFamily="34" charset="0"/>
                <a:cs typeface="Arial" pitchFamily="34" charset="0"/>
              </a:rPr>
              <a:t>Fidanlık</a:t>
            </a:r>
            <a:endParaRPr lang="tr-TR" b="1" dirty="0">
              <a:solidFill>
                <a:srgbClr val="92D050"/>
              </a:solidFill>
              <a:latin typeface="Arial Black" pitchFamily="34" charset="0"/>
              <a:cs typeface="Arial" pitchFamily="34" charset="0"/>
            </a:endParaRPr>
          </a:p>
          <a:p>
            <a:r>
              <a:rPr lang="tr-TR" b="1" dirty="0" smtClean="0">
                <a:latin typeface="Arial" pitchFamily="34" charset="0"/>
                <a:cs typeface="Arial" pitchFamily="34" charset="0"/>
              </a:rPr>
              <a:t>    	</a:t>
            </a:r>
            <a:r>
              <a:rPr lang="tr-TR" b="1" dirty="0">
                <a:latin typeface="Arial" pitchFamily="34" charset="0"/>
                <a:cs typeface="Arial" pitchFamily="34" charset="0"/>
              </a:rPr>
              <a:t>	</a:t>
            </a:r>
            <a:r>
              <a:rPr lang="tr-TR" b="1" dirty="0" smtClean="0">
                <a:latin typeface="Arial" pitchFamily="34" charset="0"/>
                <a:cs typeface="Arial" pitchFamily="34" charset="0"/>
              </a:rPr>
              <a:t>  (</a:t>
            </a:r>
            <a:r>
              <a:rPr lang="tr-TR" b="1" dirty="0">
                <a:latin typeface="Arial" pitchFamily="34" charset="0"/>
                <a:cs typeface="Arial" pitchFamily="34" charset="0"/>
              </a:rPr>
              <a:t>Bitkiler açık </a:t>
            </a:r>
            <a:r>
              <a:rPr lang="tr-TR" b="1" dirty="0" smtClean="0">
                <a:latin typeface="Arial" pitchFamily="34" charset="0"/>
                <a:cs typeface="Arial" pitchFamily="34" charset="0"/>
              </a:rPr>
              <a:t>alanda yada </a:t>
            </a:r>
            <a:r>
              <a:rPr lang="tr-TR" b="1" dirty="0" err="1" smtClean="0">
                <a:latin typeface="Arial" pitchFamily="34" charset="0"/>
                <a:cs typeface="Arial" pitchFamily="34" charset="0"/>
              </a:rPr>
              <a:t>serlarda</a:t>
            </a:r>
            <a:r>
              <a:rPr lang="tr-TR" b="1" dirty="0" smtClean="0">
                <a:latin typeface="Arial" pitchFamily="34" charset="0"/>
                <a:cs typeface="Arial" pitchFamily="34" charset="0"/>
              </a:rPr>
              <a:t> </a:t>
            </a:r>
            <a:r>
              <a:rPr lang="tr-TR" b="1" dirty="0" err="1" smtClean="0">
                <a:latin typeface="Arial" pitchFamily="34" charset="0"/>
                <a:cs typeface="Arial" pitchFamily="34" charset="0"/>
              </a:rPr>
              <a:t>dır</a:t>
            </a:r>
            <a:r>
              <a:rPr lang="tr-TR" b="1" dirty="0">
                <a:latin typeface="Arial" pitchFamily="34" charset="0"/>
                <a:cs typeface="Arial" pitchFamily="34" charset="0"/>
              </a:rPr>
              <a:t>)</a:t>
            </a:r>
          </a:p>
          <a:p>
            <a:r>
              <a:rPr lang="tr-TR" b="1" dirty="0" smtClean="0">
                <a:latin typeface="Arial" pitchFamily="34" charset="0"/>
                <a:cs typeface="Arial" pitchFamily="34" charset="0"/>
              </a:rPr>
              <a:t>  		     (</a:t>
            </a:r>
            <a:r>
              <a:rPr lang="tr-TR" b="1" dirty="0">
                <a:latin typeface="Arial" pitchFamily="34" charset="0"/>
                <a:cs typeface="Arial" pitchFamily="34" charset="0"/>
              </a:rPr>
              <a:t>Resmi kontroller, diğer kontroller)</a:t>
            </a:r>
          </a:p>
          <a:p>
            <a:r>
              <a:rPr lang="tr-TR" b="1" dirty="0">
                <a:latin typeface="Arial" pitchFamily="34" charset="0"/>
                <a:cs typeface="Arial" pitchFamily="34" charset="0"/>
              </a:rPr>
              <a:t>					</a:t>
            </a:r>
            <a:endParaRPr lang="tr-TR" b="1" dirty="0" smtClean="0">
              <a:latin typeface="Arial" pitchFamily="34" charset="0"/>
              <a:cs typeface="Arial" pitchFamily="34" charset="0"/>
            </a:endParaRPr>
          </a:p>
          <a:p>
            <a:pPr>
              <a:lnSpc>
                <a:spcPct val="150000"/>
              </a:lnSpc>
            </a:pPr>
            <a:r>
              <a:rPr lang="tr-TR" b="1" dirty="0" smtClean="0">
                <a:solidFill>
                  <a:srgbClr val="92D050"/>
                </a:solidFill>
                <a:latin typeface="Arial Black" pitchFamily="34" charset="0"/>
                <a:cs typeface="Arial" pitchFamily="34" charset="0"/>
              </a:rPr>
              <a:t>       			    Üreticiye </a:t>
            </a:r>
            <a:r>
              <a:rPr lang="tr-TR" b="1" dirty="0">
                <a:solidFill>
                  <a:srgbClr val="92D050"/>
                </a:solidFill>
                <a:latin typeface="Arial Black" pitchFamily="34" charset="0"/>
                <a:cs typeface="Arial" pitchFamily="34" charset="0"/>
              </a:rPr>
              <a:t>Dağıtım</a:t>
            </a:r>
          </a:p>
        </p:txBody>
      </p:sp>
      <p:cxnSp>
        <p:nvCxnSpPr>
          <p:cNvPr id="23" name="Düz Ok Bağlayıcısı 22"/>
          <p:cNvCxnSpPr/>
          <p:nvPr/>
        </p:nvCxnSpPr>
        <p:spPr>
          <a:xfrm>
            <a:off x="4572000" y="764704"/>
            <a:ext cx="0" cy="251456"/>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7" name="Düz Ok Bağlayıcısı 16"/>
          <p:cNvCxnSpPr/>
          <p:nvPr/>
        </p:nvCxnSpPr>
        <p:spPr>
          <a:xfrm>
            <a:off x="4572000" y="1953408"/>
            <a:ext cx="0" cy="323464"/>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Düz Ok Bağlayıcısı 18"/>
          <p:cNvCxnSpPr/>
          <p:nvPr/>
        </p:nvCxnSpPr>
        <p:spPr>
          <a:xfrm>
            <a:off x="4572000" y="3284984"/>
            <a:ext cx="0" cy="251456"/>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0" name="Düz Ok Bağlayıcısı 19"/>
          <p:cNvCxnSpPr/>
          <p:nvPr/>
        </p:nvCxnSpPr>
        <p:spPr>
          <a:xfrm>
            <a:off x="4572000" y="4473688"/>
            <a:ext cx="0" cy="251456"/>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1" name="Düz Ok Bağlayıcısı 20"/>
          <p:cNvCxnSpPr/>
          <p:nvPr/>
        </p:nvCxnSpPr>
        <p:spPr>
          <a:xfrm>
            <a:off x="4572000" y="5625816"/>
            <a:ext cx="0" cy="251456"/>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53180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1" y="908720"/>
            <a:ext cx="8208912" cy="5832648"/>
          </a:xfrm>
        </p:spPr>
        <p:txBody>
          <a:bodyPr>
            <a:normAutofit fontScale="92500" lnSpcReduction="10000"/>
          </a:bodyPr>
          <a:lstStyle/>
          <a:p>
            <a:pPr marL="0" indent="0">
              <a:buNone/>
            </a:pPr>
            <a:r>
              <a:rPr lang="tr-TR" sz="1800" b="1" dirty="0" smtClean="0"/>
              <a:t>0- Başlangıç materyali (Ana kaynak) </a:t>
            </a:r>
            <a:r>
              <a:rPr lang="en-US" sz="1800" b="1" dirty="0" smtClean="0"/>
              <a:t>(Nucleus stock)</a:t>
            </a:r>
            <a:endParaRPr lang="tr-TR" sz="1800" dirty="0"/>
          </a:p>
          <a:p>
            <a:pPr marL="0" indent="0">
              <a:lnSpc>
                <a:spcPct val="170000"/>
              </a:lnSpc>
              <a:buNone/>
            </a:pPr>
            <a:r>
              <a:rPr lang="tr-TR" sz="1200" b="1" dirty="0" smtClean="0">
                <a:solidFill>
                  <a:srgbClr val="FFFF00"/>
                </a:solidFill>
              </a:rPr>
              <a:t>	</a:t>
            </a:r>
            <a:r>
              <a:rPr lang="en-US" sz="1200" b="1" dirty="0" smtClean="0">
                <a:solidFill>
                  <a:srgbClr val="FFFF00"/>
                </a:solidFill>
              </a:rPr>
              <a:t>Ana</a:t>
            </a:r>
            <a:r>
              <a:rPr lang="tr-TR" sz="1200" b="1" dirty="0" smtClean="0">
                <a:solidFill>
                  <a:srgbClr val="FFFF00"/>
                </a:solidFill>
              </a:rPr>
              <a:t> kaynak </a:t>
            </a:r>
            <a:r>
              <a:rPr lang="en-US" sz="1200" b="1" dirty="0" smtClean="0">
                <a:solidFill>
                  <a:srgbClr val="FFFF00"/>
                </a:solidFill>
              </a:rPr>
              <a:t>3 </a:t>
            </a:r>
            <a:r>
              <a:rPr lang="en-US" sz="1200" b="1" dirty="0" err="1">
                <a:solidFill>
                  <a:srgbClr val="FFFF00"/>
                </a:solidFill>
              </a:rPr>
              <a:t>ila</a:t>
            </a:r>
            <a:r>
              <a:rPr lang="en-US" sz="1200" b="1" dirty="0">
                <a:solidFill>
                  <a:srgbClr val="FFFF00"/>
                </a:solidFill>
              </a:rPr>
              <a:t> 5 </a:t>
            </a:r>
            <a:r>
              <a:rPr lang="tr-TR" sz="1200" b="1" dirty="0" smtClean="0">
                <a:solidFill>
                  <a:srgbClr val="FFFF00"/>
                </a:solidFill>
              </a:rPr>
              <a:t>bitkiden oluşur. İsmine doğruluğu ve </a:t>
            </a:r>
            <a:r>
              <a:rPr lang="tr-TR" sz="1200" b="1" dirty="0" err="1" smtClean="0">
                <a:solidFill>
                  <a:srgbClr val="FFFF00"/>
                </a:solidFill>
              </a:rPr>
              <a:t>hastlık</a:t>
            </a:r>
            <a:r>
              <a:rPr lang="tr-TR" sz="1200" b="1" dirty="0" smtClean="0">
                <a:solidFill>
                  <a:srgbClr val="FFFF00"/>
                </a:solidFill>
              </a:rPr>
              <a:t> etmenlerinden ari olduğu kanıtlandıktan sonra </a:t>
            </a:r>
            <a:r>
              <a:rPr lang="en-US" sz="1200" b="1" dirty="0" err="1" smtClean="0">
                <a:solidFill>
                  <a:srgbClr val="FFFF00"/>
                </a:solidFill>
              </a:rPr>
              <a:t>böcek</a:t>
            </a:r>
            <a:r>
              <a:rPr lang="en-US" sz="1200" b="1" dirty="0" smtClean="0">
                <a:solidFill>
                  <a:srgbClr val="FFFF00"/>
                </a:solidFill>
              </a:rPr>
              <a:t> </a:t>
            </a:r>
            <a:r>
              <a:rPr lang="en-US" sz="1200" b="1" dirty="0" err="1" smtClean="0">
                <a:solidFill>
                  <a:srgbClr val="FFFF00"/>
                </a:solidFill>
              </a:rPr>
              <a:t>geçirme</a:t>
            </a:r>
            <a:r>
              <a:rPr lang="tr-TR" sz="1200" b="1" dirty="0" smtClean="0">
                <a:solidFill>
                  <a:srgbClr val="FFFF00"/>
                </a:solidFill>
              </a:rPr>
              <a:t>yen</a:t>
            </a:r>
            <a:r>
              <a:rPr lang="en-US" sz="1200" b="1" dirty="0" smtClean="0">
                <a:solidFill>
                  <a:srgbClr val="FFFF00"/>
                </a:solidFill>
              </a:rPr>
              <a:t> </a:t>
            </a:r>
            <a:r>
              <a:rPr lang="en-US" sz="1200" b="1" dirty="0">
                <a:solidFill>
                  <a:srgbClr val="FFFF00"/>
                </a:solidFill>
              </a:rPr>
              <a:t>cam </a:t>
            </a:r>
            <a:r>
              <a:rPr lang="en-US" sz="1200" b="1" dirty="0" err="1">
                <a:solidFill>
                  <a:srgbClr val="FFFF00"/>
                </a:solidFill>
              </a:rPr>
              <a:t>veya</a:t>
            </a:r>
            <a:r>
              <a:rPr lang="en-US" sz="1200" b="1" dirty="0">
                <a:solidFill>
                  <a:srgbClr val="FFFF00"/>
                </a:solidFill>
              </a:rPr>
              <a:t> </a:t>
            </a:r>
            <a:r>
              <a:rPr lang="tr-TR" sz="1200" b="1" dirty="0" err="1" smtClean="0">
                <a:solidFill>
                  <a:srgbClr val="FFFF00"/>
                </a:solidFill>
              </a:rPr>
              <a:t>screen</a:t>
            </a:r>
            <a:r>
              <a:rPr lang="tr-TR" sz="1200" b="1" dirty="0" smtClean="0">
                <a:solidFill>
                  <a:srgbClr val="FFFF00"/>
                </a:solidFill>
              </a:rPr>
              <a:t> </a:t>
            </a:r>
            <a:r>
              <a:rPr lang="tr-TR" sz="1200" b="1" dirty="0" err="1" smtClean="0">
                <a:solidFill>
                  <a:srgbClr val="FFFF00"/>
                </a:solidFill>
              </a:rPr>
              <a:t>houslarda</a:t>
            </a:r>
            <a:r>
              <a:rPr lang="tr-TR" sz="1200" b="1" dirty="0" smtClean="0">
                <a:solidFill>
                  <a:srgbClr val="FFFF00"/>
                </a:solidFill>
              </a:rPr>
              <a:t> </a:t>
            </a:r>
            <a:r>
              <a:rPr lang="en-US" sz="1200" b="1" dirty="0" err="1" smtClean="0">
                <a:solidFill>
                  <a:srgbClr val="FFFF00"/>
                </a:solidFill>
              </a:rPr>
              <a:t>muhafaza</a:t>
            </a:r>
            <a:r>
              <a:rPr lang="en-US" sz="1200" b="1" dirty="0" smtClean="0">
                <a:solidFill>
                  <a:srgbClr val="FFFF00"/>
                </a:solidFill>
              </a:rPr>
              <a:t> </a:t>
            </a:r>
            <a:r>
              <a:rPr lang="en-US" sz="1200" b="1" dirty="0" err="1">
                <a:solidFill>
                  <a:srgbClr val="FFFF00"/>
                </a:solidFill>
              </a:rPr>
              <a:t>edilir</a:t>
            </a:r>
            <a:r>
              <a:rPr lang="en-US" sz="1200" b="1" dirty="0">
                <a:solidFill>
                  <a:srgbClr val="FFFF00"/>
                </a:solidFill>
              </a:rPr>
              <a:t>. </a:t>
            </a:r>
            <a:r>
              <a:rPr lang="en-US" sz="1200" b="1" dirty="0" err="1">
                <a:solidFill>
                  <a:srgbClr val="FFFF00"/>
                </a:solidFill>
              </a:rPr>
              <a:t>Sertifikasyon</a:t>
            </a:r>
            <a:r>
              <a:rPr lang="en-US" sz="1200" b="1" dirty="0">
                <a:solidFill>
                  <a:srgbClr val="FFFF00"/>
                </a:solidFill>
              </a:rPr>
              <a:t> </a:t>
            </a:r>
            <a:r>
              <a:rPr lang="en-US" sz="1200" b="1" dirty="0" err="1">
                <a:solidFill>
                  <a:srgbClr val="FFFF00"/>
                </a:solidFill>
              </a:rPr>
              <a:t>şemasının</a:t>
            </a:r>
            <a:r>
              <a:rPr lang="en-US" sz="1200" b="1" dirty="0">
                <a:solidFill>
                  <a:srgbClr val="FFFF00"/>
                </a:solidFill>
              </a:rPr>
              <a:t> </a:t>
            </a:r>
            <a:r>
              <a:rPr lang="en-US" sz="1200" b="1" dirty="0" err="1">
                <a:solidFill>
                  <a:srgbClr val="FFFF00"/>
                </a:solidFill>
              </a:rPr>
              <a:t>gerektirdiği</a:t>
            </a:r>
            <a:r>
              <a:rPr lang="en-US" sz="1200" b="1" dirty="0">
                <a:solidFill>
                  <a:srgbClr val="FFFF00"/>
                </a:solidFill>
              </a:rPr>
              <a:t> </a:t>
            </a:r>
            <a:r>
              <a:rPr lang="en-US" sz="1200" b="1" dirty="0" err="1">
                <a:solidFill>
                  <a:srgbClr val="FFFF00"/>
                </a:solidFill>
              </a:rPr>
              <a:t>şekilde</a:t>
            </a:r>
            <a:r>
              <a:rPr lang="en-US" sz="1200" b="1" dirty="0">
                <a:solidFill>
                  <a:srgbClr val="FFFF00"/>
                </a:solidFill>
              </a:rPr>
              <a:t> </a:t>
            </a:r>
            <a:r>
              <a:rPr lang="en-US" sz="1200" b="1" dirty="0" err="1">
                <a:solidFill>
                  <a:srgbClr val="FFFF00"/>
                </a:solidFill>
              </a:rPr>
              <a:t>iyi</a:t>
            </a:r>
            <a:r>
              <a:rPr lang="en-US" sz="1200" b="1" dirty="0">
                <a:solidFill>
                  <a:srgbClr val="FFFF00"/>
                </a:solidFill>
              </a:rPr>
              <a:t> </a:t>
            </a:r>
            <a:r>
              <a:rPr lang="en-US" sz="1200" b="1" dirty="0" err="1">
                <a:solidFill>
                  <a:srgbClr val="FFFF00"/>
                </a:solidFill>
              </a:rPr>
              <a:t>muhafaza</a:t>
            </a:r>
            <a:r>
              <a:rPr lang="en-US" sz="1200" b="1" dirty="0">
                <a:solidFill>
                  <a:srgbClr val="FFFF00"/>
                </a:solidFill>
              </a:rPr>
              <a:t> </a:t>
            </a:r>
            <a:r>
              <a:rPr lang="en-US" sz="1200" b="1" dirty="0" err="1">
                <a:solidFill>
                  <a:srgbClr val="FFFF00"/>
                </a:solidFill>
              </a:rPr>
              <a:t>edildikleri</a:t>
            </a:r>
            <a:r>
              <a:rPr lang="en-US" sz="1200" b="1" dirty="0">
                <a:solidFill>
                  <a:srgbClr val="FFFF00"/>
                </a:solidFill>
              </a:rPr>
              <a:t> </a:t>
            </a:r>
            <a:r>
              <a:rPr lang="en-US" sz="1200" b="1" dirty="0" err="1">
                <a:solidFill>
                  <a:srgbClr val="FFFF00"/>
                </a:solidFill>
              </a:rPr>
              <a:t>ve</a:t>
            </a:r>
            <a:r>
              <a:rPr lang="en-US" sz="1200" b="1" dirty="0">
                <a:solidFill>
                  <a:srgbClr val="FFFF00"/>
                </a:solidFill>
              </a:rPr>
              <a:t> </a:t>
            </a:r>
            <a:r>
              <a:rPr lang="en-US" sz="1200" b="1" dirty="0" err="1">
                <a:solidFill>
                  <a:srgbClr val="FFFF00"/>
                </a:solidFill>
              </a:rPr>
              <a:t>düzenli</a:t>
            </a:r>
            <a:r>
              <a:rPr lang="en-US" sz="1200" b="1" dirty="0">
                <a:solidFill>
                  <a:srgbClr val="FFFF00"/>
                </a:solidFill>
              </a:rPr>
              <a:t> </a:t>
            </a:r>
            <a:r>
              <a:rPr lang="en-US" sz="1200" b="1" dirty="0" err="1">
                <a:solidFill>
                  <a:srgbClr val="FFFF00"/>
                </a:solidFill>
              </a:rPr>
              <a:t>olarak</a:t>
            </a:r>
            <a:r>
              <a:rPr lang="en-US" sz="1200" b="1" dirty="0">
                <a:solidFill>
                  <a:srgbClr val="FFFF00"/>
                </a:solidFill>
              </a:rPr>
              <a:t> </a:t>
            </a:r>
            <a:r>
              <a:rPr lang="en-US" sz="1200" b="1" dirty="0" smtClean="0">
                <a:solidFill>
                  <a:srgbClr val="FFFF00"/>
                </a:solidFill>
              </a:rPr>
              <a:t>test </a:t>
            </a:r>
            <a:r>
              <a:rPr lang="en-US" sz="1200" b="1" dirty="0" err="1">
                <a:solidFill>
                  <a:srgbClr val="FFFF00"/>
                </a:solidFill>
              </a:rPr>
              <a:t>edildikleri</a:t>
            </a:r>
            <a:r>
              <a:rPr lang="en-US" sz="1200" b="1" dirty="0">
                <a:solidFill>
                  <a:srgbClr val="FFFF00"/>
                </a:solidFill>
              </a:rPr>
              <a:t> </a:t>
            </a:r>
            <a:r>
              <a:rPr lang="en-US" sz="1200" b="1" dirty="0" err="1">
                <a:solidFill>
                  <a:srgbClr val="FFFF00"/>
                </a:solidFill>
              </a:rPr>
              <a:t>sürece</a:t>
            </a:r>
            <a:r>
              <a:rPr lang="en-US" sz="1200" b="1" dirty="0">
                <a:solidFill>
                  <a:srgbClr val="FFFF00"/>
                </a:solidFill>
              </a:rPr>
              <a:t> </a:t>
            </a:r>
            <a:r>
              <a:rPr lang="en-US" sz="1200" b="1" dirty="0" err="1">
                <a:solidFill>
                  <a:srgbClr val="FFFF00"/>
                </a:solidFill>
              </a:rPr>
              <a:t>muhafaza</a:t>
            </a:r>
            <a:r>
              <a:rPr lang="en-US" sz="1200" b="1" dirty="0">
                <a:solidFill>
                  <a:srgbClr val="FFFF00"/>
                </a:solidFill>
              </a:rPr>
              <a:t> </a:t>
            </a:r>
            <a:r>
              <a:rPr lang="en-US" sz="1200" b="1" dirty="0" err="1" smtClean="0">
                <a:solidFill>
                  <a:srgbClr val="FFFF00"/>
                </a:solidFill>
              </a:rPr>
              <a:t>edilebilirler</a:t>
            </a:r>
            <a:r>
              <a:rPr lang="en-US" sz="1200" b="1" dirty="0" smtClean="0">
                <a:solidFill>
                  <a:srgbClr val="FFFF00"/>
                </a:solidFill>
              </a:rPr>
              <a:t>.</a:t>
            </a:r>
            <a:endParaRPr lang="tr-TR" sz="1200" b="1" dirty="0" smtClean="0">
              <a:solidFill>
                <a:srgbClr val="FFFF00"/>
              </a:solidFill>
            </a:endParaRPr>
          </a:p>
          <a:p>
            <a:pPr marL="0" indent="0">
              <a:lnSpc>
                <a:spcPct val="170000"/>
              </a:lnSpc>
              <a:buNone/>
            </a:pPr>
            <a:r>
              <a:rPr lang="tr-TR" sz="1800" b="1" dirty="0" smtClean="0"/>
              <a:t>1- Ön Temel materyali (P</a:t>
            </a:r>
            <a:r>
              <a:rPr lang="en-US" sz="1800" b="1" dirty="0" smtClean="0"/>
              <a:t>re-basic</a:t>
            </a:r>
            <a:r>
              <a:rPr lang="tr-TR" sz="1800" b="1" dirty="0" smtClean="0"/>
              <a:t>), Ön Çoğaltım Kategori</a:t>
            </a:r>
          </a:p>
          <a:p>
            <a:pPr marL="0" lvl="2" indent="0">
              <a:lnSpc>
                <a:spcPct val="170000"/>
              </a:lnSpc>
              <a:spcBef>
                <a:spcPts val="750"/>
              </a:spcBef>
              <a:buNone/>
            </a:pPr>
            <a:r>
              <a:rPr lang="tr-TR" sz="1200" b="1" dirty="0" smtClean="0">
                <a:solidFill>
                  <a:srgbClr val="FFFF00"/>
                </a:solidFill>
              </a:rPr>
              <a:t>	Bu kategorideki bitkiler direk olarak başlangıç materyalinden üretilir ve </a:t>
            </a:r>
            <a:r>
              <a:rPr lang="en-US" sz="1200" b="1" dirty="0" smtClean="0">
                <a:solidFill>
                  <a:srgbClr val="FFFF00"/>
                </a:solidFill>
              </a:rPr>
              <a:t>5 </a:t>
            </a:r>
            <a:r>
              <a:rPr lang="tr-TR" sz="1200" b="1" dirty="0" smtClean="0">
                <a:solidFill>
                  <a:srgbClr val="FFFF00"/>
                </a:solidFill>
              </a:rPr>
              <a:t>ila</a:t>
            </a:r>
            <a:r>
              <a:rPr lang="en-US" sz="1200" b="1" dirty="0" smtClean="0">
                <a:solidFill>
                  <a:srgbClr val="FFFF00"/>
                </a:solidFill>
              </a:rPr>
              <a:t> </a:t>
            </a:r>
            <a:r>
              <a:rPr lang="en-US" sz="1200" b="1" dirty="0">
                <a:solidFill>
                  <a:srgbClr val="FFFF00"/>
                </a:solidFill>
              </a:rPr>
              <a:t>10 </a:t>
            </a:r>
            <a:r>
              <a:rPr lang="tr-TR" sz="1200" b="1" dirty="0" smtClean="0">
                <a:solidFill>
                  <a:srgbClr val="FFFF00"/>
                </a:solidFill>
              </a:rPr>
              <a:t>bitkiden oluşur. Bu bitkiler yine böcek geçirmeyen cam sera yada böcek geçirmeyen tülden oluşan </a:t>
            </a:r>
            <a:r>
              <a:rPr lang="tr-TR" sz="1200" b="1" dirty="0" err="1" smtClean="0">
                <a:solidFill>
                  <a:srgbClr val="FFFF00"/>
                </a:solidFill>
              </a:rPr>
              <a:t>screen</a:t>
            </a:r>
            <a:r>
              <a:rPr lang="tr-TR" sz="1200" b="1" dirty="0" smtClean="0">
                <a:solidFill>
                  <a:srgbClr val="FFFF00"/>
                </a:solidFill>
              </a:rPr>
              <a:t> </a:t>
            </a:r>
            <a:r>
              <a:rPr lang="tr-TR" sz="1200" b="1" dirty="0" err="1" smtClean="0">
                <a:solidFill>
                  <a:srgbClr val="FFFF00"/>
                </a:solidFill>
              </a:rPr>
              <a:t>houslarda</a:t>
            </a:r>
            <a:r>
              <a:rPr lang="tr-TR" sz="1200" b="1" dirty="0" smtClean="0">
                <a:solidFill>
                  <a:srgbClr val="FFFF00"/>
                </a:solidFill>
              </a:rPr>
              <a:t> muhafaza </a:t>
            </a:r>
            <a:r>
              <a:rPr lang="tr-TR" sz="1200" b="1" dirty="0" err="1" smtClean="0">
                <a:solidFill>
                  <a:srgbClr val="FFFF00"/>
                </a:solidFill>
              </a:rPr>
              <a:t>muhafaza</a:t>
            </a:r>
            <a:r>
              <a:rPr lang="tr-TR" sz="1200" b="1" dirty="0" smtClean="0">
                <a:solidFill>
                  <a:srgbClr val="FFFF00"/>
                </a:solidFill>
              </a:rPr>
              <a:t> edilirler. </a:t>
            </a:r>
            <a:r>
              <a:rPr lang="en-US" sz="1200" b="1" dirty="0" err="1">
                <a:solidFill>
                  <a:srgbClr val="FFFF00"/>
                </a:solidFill>
              </a:rPr>
              <a:t>Sertifikasyon</a:t>
            </a:r>
            <a:r>
              <a:rPr lang="en-US" sz="1200" b="1" dirty="0">
                <a:solidFill>
                  <a:srgbClr val="FFFF00"/>
                </a:solidFill>
              </a:rPr>
              <a:t> </a:t>
            </a:r>
            <a:r>
              <a:rPr lang="en-US" sz="1200" b="1" dirty="0" err="1">
                <a:solidFill>
                  <a:srgbClr val="FFFF00"/>
                </a:solidFill>
              </a:rPr>
              <a:t>şemasının</a:t>
            </a:r>
            <a:r>
              <a:rPr lang="en-US" sz="1200" b="1" dirty="0">
                <a:solidFill>
                  <a:srgbClr val="FFFF00"/>
                </a:solidFill>
              </a:rPr>
              <a:t> </a:t>
            </a:r>
            <a:r>
              <a:rPr lang="en-US" sz="1200" b="1" dirty="0" err="1">
                <a:solidFill>
                  <a:srgbClr val="FFFF00"/>
                </a:solidFill>
              </a:rPr>
              <a:t>gerektirdiği</a:t>
            </a:r>
            <a:r>
              <a:rPr lang="en-US" sz="1200" b="1" dirty="0">
                <a:solidFill>
                  <a:srgbClr val="FFFF00"/>
                </a:solidFill>
              </a:rPr>
              <a:t> </a:t>
            </a:r>
            <a:r>
              <a:rPr lang="en-US" sz="1200" b="1" dirty="0" err="1">
                <a:solidFill>
                  <a:srgbClr val="FFFF00"/>
                </a:solidFill>
              </a:rPr>
              <a:t>şekilde</a:t>
            </a:r>
            <a:r>
              <a:rPr lang="en-US" sz="1200" b="1" dirty="0">
                <a:solidFill>
                  <a:srgbClr val="FFFF00"/>
                </a:solidFill>
              </a:rPr>
              <a:t> </a:t>
            </a:r>
            <a:r>
              <a:rPr lang="en-US" sz="1200" b="1" dirty="0" err="1">
                <a:solidFill>
                  <a:srgbClr val="FFFF00"/>
                </a:solidFill>
              </a:rPr>
              <a:t>iyi</a:t>
            </a:r>
            <a:r>
              <a:rPr lang="en-US" sz="1200" b="1" dirty="0">
                <a:solidFill>
                  <a:srgbClr val="FFFF00"/>
                </a:solidFill>
              </a:rPr>
              <a:t> </a:t>
            </a:r>
            <a:r>
              <a:rPr lang="en-US" sz="1200" b="1" dirty="0" err="1">
                <a:solidFill>
                  <a:srgbClr val="FFFF00"/>
                </a:solidFill>
              </a:rPr>
              <a:t>muhafaza</a:t>
            </a:r>
            <a:r>
              <a:rPr lang="en-US" sz="1200" b="1" dirty="0">
                <a:solidFill>
                  <a:srgbClr val="FFFF00"/>
                </a:solidFill>
              </a:rPr>
              <a:t> </a:t>
            </a:r>
            <a:r>
              <a:rPr lang="en-US" sz="1200" b="1" dirty="0" err="1">
                <a:solidFill>
                  <a:srgbClr val="FFFF00"/>
                </a:solidFill>
              </a:rPr>
              <a:t>edildiği</a:t>
            </a:r>
            <a:r>
              <a:rPr lang="en-US" sz="1200" b="1" dirty="0">
                <a:solidFill>
                  <a:srgbClr val="FFFF00"/>
                </a:solidFill>
              </a:rPr>
              <a:t> </a:t>
            </a:r>
            <a:r>
              <a:rPr lang="en-US" sz="1200" b="1" dirty="0" err="1">
                <a:solidFill>
                  <a:srgbClr val="FFFF00"/>
                </a:solidFill>
              </a:rPr>
              <a:t>ve</a:t>
            </a:r>
            <a:r>
              <a:rPr lang="en-US" sz="1200" b="1" dirty="0">
                <a:solidFill>
                  <a:srgbClr val="FFFF00"/>
                </a:solidFill>
              </a:rPr>
              <a:t> </a:t>
            </a:r>
            <a:r>
              <a:rPr lang="en-US" sz="1200" b="1" dirty="0" err="1">
                <a:solidFill>
                  <a:srgbClr val="FFFF00"/>
                </a:solidFill>
              </a:rPr>
              <a:t>düzenli</a:t>
            </a:r>
            <a:r>
              <a:rPr lang="en-US" sz="1200" b="1" dirty="0">
                <a:solidFill>
                  <a:srgbClr val="FFFF00"/>
                </a:solidFill>
              </a:rPr>
              <a:t> </a:t>
            </a:r>
            <a:r>
              <a:rPr lang="en-US" sz="1200" b="1" dirty="0" err="1">
                <a:solidFill>
                  <a:srgbClr val="FFFF00"/>
                </a:solidFill>
              </a:rPr>
              <a:t>olarak</a:t>
            </a:r>
            <a:r>
              <a:rPr lang="en-US" sz="1200" b="1" dirty="0">
                <a:solidFill>
                  <a:srgbClr val="FFFF00"/>
                </a:solidFill>
              </a:rPr>
              <a:t> test </a:t>
            </a:r>
            <a:r>
              <a:rPr lang="en-US" sz="1200" b="1" dirty="0" err="1">
                <a:solidFill>
                  <a:srgbClr val="FFFF00"/>
                </a:solidFill>
              </a:rPr>
              <a:t>edildiği</a:t>
            </a:r>
            <a:r>
              <a:rPr lang="en-US" sz="1200" b="1" dirty="0">
                <a:solidFill>
                  <a:srgbClr val="FFFF00"/>
                </a:solidFill>
              </a:rPr>
              <a:t> </a:t>
            </a:r>
            <a:r>
              <a:rPr lang="en-US" sz="1200" b="1" dirty="0" err="1">
                <a:solidFill>
                  <a:srgbClr val="FFFF00"/>
                </a:solidFill>
              </a:rPr>
              <a:t>sürece</a:t>
            </a:r>
            <a:r>
              <a:rPr lang="en-US" sz="1200" b="1" dirty="0">
                <a:solidFill>
                  <a:srgbClr val="FFFF00"/>
                </a:solidFill>
              </a:rPr>
              <a:t> </a:t>
            </a:r>
            <a:r>
              <a:rPr lang="en-US" sz="1200" b="1" dirty="0" err="1">
                <a:solidFill>
                  <a:srgbClr val="FFFF00"/>
                </a:solidFill>
              </a:rPr>
              <a:t>bakımları</a:t>
            </a:r>
            <a:r>
              <a:rPr lang="en-US" sz="1200" b="1" dirty="0">
                <a:solidFill>
                  <a:srgbClr val="FFFF00"/>
                </a:solidFill>
              </a:rPr>
              <a:t> </a:t>
            </a:r>
            <a:r>
              <a:rPr lang="en-US" sz="1200" b="1" dirty="0" err="1">
                <a:solidFill>
                  <a:srgbClr val="FFFF00"/>
                </a:solidFill>
              </a:rPr>
              <a:t>yapılabilir</a:t>
            </a:r>
            <a:r>
              <a:rPr lang="en-US" sz="1200" b="1" dirty="0">
                <a:solidFill>
                  <a:srgbClr val="FFFF00"/>
                </a:solidFill>
              </a:rPr>
              <a:t>.</a:t>
            </a:r>
          </a:p>
          <a:p>
            <a:pPr marL="0" lvl="2" indent="0">
              <a:lnSpc>
                <a:spcPct val="170000"/>
              </a:lnSpc>
              <a:spcBef>
                <a:spcPts val="750"/>
              </a:spcBef>
              <a:buNone/>
            </a:pPr>
            <a:r>
              <a:rPr lang="tr-TR" sz="1800" b="1" dirty="0" smtClean="0"/>
              <a:t>2- Temel materyal (B</a:t>
            </a:r>
            <a:r>
              <a:rPr lang="en-US" sz="1800" b="1" dirty="0" err="1" smtClean="0"/>
              <a:t>asic</a:t>
            </a:r>
            <a:r>
              <a:rPr lang="en-US" sz="1800" b="1" dirty="0" smtClean="0"/>
              <a:t> </a:t>
            </a:r>
            <a:r>
              <a:rPr lang="en-US" sz="1800" b="1" dirty="0" err="1" smtClean="0"/>
              <a:t>materi</a:t>
            </a:r>
            <a:r>
              <a:rPr lang="tr-TR" sz="1800" b="1" dirty="0" smtClean="0"/>
              <a:t>al) kategori, Çoğaltım Kategori</a:t>
            </a:r>
            <a:endParaRPr lang="tr-TR" sz="1800" b="1" dirty="0"/>
          </a:p>
          <a:p>
            <a:pPr marL="0" lvl="2" indent="0">
              <a:lnSpc>
                <a:spcPct val="170000"/>
              </a:lnSpc>
              <a:spcBef>
                <a:spcPts val="750"/>
              </a:spcBef>
              <a:buNone/>
            </a:pPr>
            <a:r>
              <a:rPr lang="tr-TR" sz="1200" b="1" dirty="0" smtClean="0">
                <a:solidFill>
                  <a:srgbClr val="FFFF00"/>
                </a:solidFill>
              </a:rPr>
              <a:t>	</a:t>
            </a:r>
            <a:r>
              <a:rPr lang="tr-TR" sz="1200" b="1" dirty="0">
                <a:solidFill>
                  <a:srgbClr val="FFFF00"/>
                </a:solidFill>
              </a:rPr>
              <a:t>Ön temel materyalden </a:t>
            </a:r>
            <a:r>
              <a:rPr lang="tr-TR" sz="1200" b="1" dirty="0" smtClean="0">
                <a:solidFill>
                  <a:srgbClr val="FFFF00"/>
                </a:solidFill>
              </a:rPr>
              <a:t>aşılanarak elde dilen bu kategori bitki </a:t>
            </a:r>
            <a:r>
              <a:rPr lang="tr-TR" sz="1200" b="1" dirty="0">
                <a:solidFill>
                  <a:srgbClr val="FFFF00"/>
                </a:solidFill>
              </a:rPr>
              <a:t>sayısı ihtiyaca bağlı olarak birkaç bine kadar çıkabilir. Aşılamadan sonra 4 yıl boyunca bakımları yapılabilir. Sertifikasyon şemasının gerektirdiği şekilde düzenli testler yapılır</a:t>
            </a:r>
            <a:r>
              <a:rPr lang="tr-TR" sz="1200" b="1" dirty="0" smtClean="0">
                <a:solidFill>
                  <a:srgbClr val="FFFF00"/>
                </a:solidFill>
              </a:rPr>
              <a:t>.</a:t>
            </a:r>
            <a:r>
              <a:rPr lang="en-US" sz="1200" b="1" dirty="0" smtClean="0">
                <a:solidFill>
                  <a:srgbClr val="FFFF00"/>
                </a:solidFill>
              </a:rPr>
              <a:t> </a:t>
            </a:r>
            <a:endParaRPr lang="tr-TR" sz="1200" b="1" dirty="0" smtClean="0">
              <a:solidFill>
                <a:srgbClr val="FFFF00"/>
              </a:solidFill>
            </a:endParaRPr>
          </a:p>
          <a:p>
            <a:pPr marL="0" lvl="2" indent="0">
              <a:lnSpc>
                <a:spcPct val="170000"/>
              </a:lnSpc>
              <a:spcBef>
                <a:spcPts val="750"/>
              </a:spcBef>
              <a:buNone/>
            </a:pPr>
            <a:r>
              <a:rPr lang="tr-TR" sz="1800" b="1" dirty="0" smtClean="0"/>
              <a:t>3- Sertifikalı Kategori (</a:t>
            </a:r>
            <a:r>
              <a:rPr lang="en-US" sz="1800" b="1" dirty="0" smtClean="0"/>
              <a:t>Certified plants</a:t>
            </a:r>
            <a:r>
              <a:rPr lang="tr-TR" sz="1800" b="1" dirty="0" smtClean="0"/>
              <a:t>), </a:t>
            </a:r>
            <a:r>
              <a:rPr lang="tr-TR" sz="1800" b="1" dirty="0"/>
              <a:t>D</a:t>
            </a:r>
            <a:r>
              <a:rPr lang="tr-TR" sz="1800" b="1" dirty="0" smtClean="0"/>
              <a:t>amızlık kategorisi</a:t>
            </a:r>
            <a:endParaRPr lang="tr-TR" sz="1800" b="1" dirty="0"/>
          </a:p>
          <a:p>
            <a:pPr marL="0" lvl="2" indent="0">
              <a:lnSpc>
                <a:spcPct val="170000"/>
              </a:lnSpc>
              <a:spcBef>
                <a:spcPts val="750"/>
              </a:spcBef>
              <a:buNone/>
            </a:pPr>
            <a:r>
              <a:rPr lang="tr-TR" sz="1200" b="1" dirty="0" smtClean="0">
                <a:solidFill>
                  <a:srgbClr val="FFFF00"/>
                </a:solidFill>
              </a:rPr>
              <a:t>	Bu kategori fidancı şirket tarafından aşılanacak olan fidanlar için </a:t>
            </a:r>
            <a:r>
              <a:rPr lang="tr-TR" sz="1200" b="1" dirty="0" err="1" smtClean="0">
                <a:solidFill>
                  <a:srgbClr val="FFFF00"/>
                </a:solidFill>
              </a:rPr>
              <a:t>kulanılan</a:t>
            </a:r>
            <a:r>
              <a:rPr lang="tr-TR" sz="1200" b="1" dirty="0" smtClean="0">
                <a:solidFill>
                  <a:srgbClr val="FFFF00"/>
                </a:solidFill>
              </a:rPr>
              <a:t> aşı gözü kaynaklarından oluşan damızlık kategoridir. Bitki sayısı piyasa ihtiyaçlarına </a:t>
            </a:r>
            <a:r>
              <a:rPr lang="tr-TR" sz="1200" b="1" dirty="0">
                <a:solidFill>
                  <a:srgbClr val="FFFF00"/>
                </a:solidFill>
              </a:rPr>
              <a:t>göre </a:t>
            </a:r>
            <a:r>
              <a:rPr lang="tr-TR" sz="1200" b="1" dirty="0" err="1" smtClean="0">
                <a:solidFill>
                  <a:srgbClr val="FFFF00"/>
                </a:solidFill>
              </a:rPr>
              <a:t>ayarlanız</a:t>
            </a:r>
            <a:r>
              <a:rPr lang="tr-TR" sz="1200" b="1" dirty="0" smtClean="0">
                <a:solidFill>
                  <a:srgbClr val="FFFF00"/>
                </a:solidFill>
              </a:rPr>
              <a:t>. Bitkilerin belirli </a:t>
            </a:r>
            <a:r>
              <a:rPr lang="tr-TR" sz="1200" b="1" dirty="0">
                <a:solidFill>
                  <a:srgbClr val="FFFF00"/>
                </a:solidFill>
              </a:rPr>
              <a:t>bir yüzdesi sertifikasyon şemasına göre test edilir.</a:t>
            </a:r>
            <a:endParaRPr lang="en-US" sz="1200" b="1" dirty="0">
              <a:solidFill>
                <a:srgbClr val="FFFF00"/>
              </a:solidFill>
            </a:endParaRPr>
          </a:p>
        </p:txBody>
      </p:sp>
      <p:sp>
        <p:nvSpPr>
          <p:cNvPr id="5" name="Title 1"/>
          <p:cNvSpPr>
            <a:spLocks noGrp="1"/>
          </p:cNvSpPr>
          <p:nvPr>
            <p:ph type="title"/>
          </p:nvPr>
        </p:nvSpPr>
        <p:spPr>
          <a:xfrm>
            <a:off x="755576" y="188640"/>
            <a:ext cx="6984776" cy="744034"/>
          </a:xfrm>
        </p:spPr>
        <p:txBody>
          <a:bodyPr>
            <a:normAutofit fontScale="90000"/>
          </a:bodyPr>
          <a:lstStyle/>
          <a:p>
            <a:r>
              <a:rPr lang="en-US" sz="3200" b="1" dirty="0" err="1" smtClean="0">
                <a:solidFill>
                  <a:srgbClr val="FFFF00"/>
                </a:solidFill>
              </a:rPr>
              <a:t>Sertifika</a:t>
            </a:r>
            <a:r>
              <a:rPr lang="tr-TR" sz="3200" b="1" dirty="0" err="1" smtClean="0">
                <a:solidFill>
                  <a:srgbClr val="FFFF00"/>
                </a:solidFill>
              </a:rPr>
              <a:t>lı</a:t>
            </a:r>
            <a:r>
              <a:rPr lang="tr-TR" sz="3200" b="1" dirty="0" smtClean="0">
                <a:solidFill>
                  <a:srgbClr val="FFFF00"/>
                </a:solidFill>
              </a:rPr>
              <a:t> Üretim Materyali Kategorileri</a:t>
            </a:r>
            <a:endParaRPr lang="en-US" sz="3200" b="1" dirty="0">
              <a:solidFill>
                <a:srgbClr val="FFFF00"/>
              </a:solidFill>
            </a:endParaRPr>
          </a:p>
        </p:txBody>
      </p:sp>
    </p:spTree>
    <p:extLst>
      <p:ext uri="{BB962C8B-B14F-4D97-AF65-F5344CB8AC3E}">
        <p14:creationId xmlns:p14="http://schemas.microsoft.com/office/powerpoint/2010/main" val="23903632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95536" y="188640"/>
            <a:ext cx="7560840" cy="792088"/>
          </a:xfrm>
        </p:spPr>
        <p:txBody>
          <a:bodyPr>
            <a:normAutofit fontScale="90000"/>
          </a:bodyPr>
          <a:lstStyle/>
          <a:p>
            <a:pPr algn="ctr"/>
            <a:r>
              <a:rPr lang="tr-TR" sz="2800" b="1" dirty="0">
                <a:solidFill>
                  <a:srgbClr val="FFFF00"/>
                </a:solidFill>
              </a:rPr>
              <a:t>Sertifikasyonda Fidan Kademeleri ve Muhafaza </a:t>
            </a:r>
            <a:r>
              <a:rPr lang="tr-TR" sz="2800" b="1" dirty="0" smtClean="0">
                <a:solidFill>
                  <a:srgbClr val="FFFF00"/>
                </a:solidFill>
              </a:rPr>
              <a:t>Koşulları</a:t>
            </a:r>
            <a:endParaRPr lang="en-US" sz="2800" b="1" dirty="0">
              <a:solidFill>
                <a:srgbClr val="FFFF00"/>
              </a:solidFill>
            </a:endParaRPr>
          </a:p>
        </p:txBody>
      </p:sp>
      <p:graphicFrame>
        <p:nvGraphicFramePr>
          <p:cNvPr id="6" name="Group 4"/>
          <p:cNvGraphicFramePr>
            <a:graphicFrameLocks noGrp="1"/>
          </p:cNvGraphicFramePr>
          <p:nvPr>
            <p:extLst>
              <p:ext uri="{D42A27DB-BD31-4B8C-83A1-F6EECF244321}">
                <p14:modId xmlns:p14="http://schemas.microsoft.com/office/powerpoint/2010/main" val="1750195251"/>
              </p:ext>
            </p:extLst>
          </p:nvPr>
        </p:nvGraphicFramePr>
        <p:xfrm>
          <a:off x="251520" y="1124744"/>
          <a:ext cx="8784977" cy="5474911"/>
        </p:xfrm>
        <a:graphic>
          <a:graphicData uri="http://schemas.openxmlformats.org/drawingml/2006/table">
            <a:tbl>
              <a:tblPr/>
              <a:tblGrid>
                <a:gridCol w="1347699">
                  <a:extLst>
                    <a:ext uri="{9D8B030D-6E8A-4147-A177-3AD203B41FA5}">
                      <a16:colId xmlns="" xmlns:a16="http://schemas.microsoft.com/office/drawing/2014/main" val="72580361"/>
                    </a:ext>
                  </a:extLst>
                </a:gridCol>
                <a:gridCol w="1206228">
                  <a:extLst>
                    <a:ext uri="{9D8B030D-6E8A-4147-A177-3AD203B41FA5}">
                      <a16:colId xmlns="" xmlns:a16="http://schemas.microsoft.com/office/drawing/2014/main" val="513764443"/>
                    </a:ext>
                  </a:extLst>
                </a:gridCol>
                <a:gridCol w="1118481">
                  <a:extLst>
                    <a:ext uri="{9D8B030D-6E8A-4147-A177-3AD203B41FA5}">
                      <a16:colId xmlns="" xmlns:a16="http://schemas.microsoft.com/office/drawing/2014/main" val="3883125260"/>
                    </a:ext>
                  </a:extLst>
                </a:gridCol>
                <a:gridCol w="1648746">
                  <a:extLst>
                    <a:ext uri="{9D8B030D-6E8A-4147-A177-3AD203B41FA5}">
                      <a16:colId xmlns="" xmlns:a16="http://schemas.microsoft.com/office/drawing/2014/main" val="1443013259"/>
                    </a:ext>
                  </a:extLst>
                </a:gridCol>
                <a:gridCol w="1661775">
                  <a:extLst>
                    <a:ext uri="{9D8B030D-6E8A-4147-A177-3AD203B41FA5}">
                      <a16:colId xmlns="" xmlns:a16="http://schemas.microsoft.com/office/drawing/2014/main" val="3410663174"/>
                    </a:ext>
                  </a:extLst>
                </a:gridCol>
                <a:gridCol w="976109">
                  <a:extLst>
                    <a:ext uri="{9D8B030D-6E8A-4147-A177-3AD203B41FA5}">
                      <a16:colId xmlns="" xmlns:a16="http://schemas.microsoft.com/office/drawing/2014/main" val="3717945004"/>
                    </a:ext>
                  </a:extLst>
                </a:gridCol>
                <a:gridCol w="825939">
                  <a:extLst>
                    <a:ext uri="{9D8B030D-6E8A-4147-A177-3AD203B41FA5}">
                      <a16:colId xmlns="" xmlns:a16="http://schemas.microsoft.com/office/drawing/2014/main" val="4074728815"/>
                    </a:ext>
                  </a:extLst>
                </a:gridCol>
              </a:tblGrid>
              <a:tr h="286657">
                <a:tc rowSpan="2">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altLang="tr-TR" sz="1400" b="1" i="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mn-lt"/>
                        </a:rPr>
                        <a:t>Aşamalar</a:t>
                      </a:r>
                      <a:endParaRPr kumimoji="0" lang="it-IT" altLang="tr-TR" sz="1400" b="1" i="0" u="none" strike="noStrike" cap="none" normalizeH="0" baseline="0" dirty="0" smtClean="0">
                        <a:ln>
                          <a:noFill/>
                        </a:ln>
                        <a:solidFill>
                          <a:schemeClr val="tx1"/>
                        </a:solidFill>
                        <a:effectLst/>
                        <a:latin typeface="+mn-lt"/>
                      </a:endParaRPr>
                    </a:p>
                  </a:txBody>
                  <a:tcPr marL="91441" marR="91441"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rowSpan="2">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mn-lt"/>
                        </a:rPr>
                        <a:t>Üretim Materyalinin kategorisi</a:t>
                      </a:r>
                      <a:endParaRPr kumimoji="0" lang="it-IT" altLang="tr-TR" sz="1400" b="1" i="0" u="none" strike="noStrike" cap="none" normalizeH="0" baseline="0" dirty="0" smtClean="0">
                        <a:ln>
                          <a:noFill/>
                        </a:ln>
                        <a:solidFill>
                          <a:schemeClr val="tx1"/>
                        </a:solidFill>
                        <a:effectLst/>
                        <a:latin typeface="+mn-lt"/>
                      </a:endParaRPr>
                    </a:p>
                  </a:txBody>
                  <a:tcPr marL="91441" marR="91441"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rowSpan="2">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mn-lt"/>
                        </a:rPr>
                        <a:t>Muhafaza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mn-lt"/>
                        </a:rPr>
                        <a:t>yeri</a:t>
                      </a:r>
                      <a:endParaRPr kumimoji="0" lang="it-IT" altLang="tr-TR" sz="1400" b="1" i="0" u="none" strike="noStrike" cap="none" normalizeH="0" baseline="0" dirty="0" smtClean="0">
                        <a:ln>
                          <a:noFill/>
                        </a:ln>
                        <a:solidFill>
                          <a:schemeClr val="tx1"/>
                        </a:solidFill>
                        <a:effectLst/>
                        <a:latin typeface="+mn-lt"/>
                      </a:endParaRPr>
                    </a:p>
                  </a:txBody>
                  <a:tcPr marL="91441" marR="91441"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rowSpan="2">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400" b="1" i="0" u="none" strike="noStrike" cap="none" normalizeH="0" baseline="0" dirty="0" err="1" smtClean="0">
                          <a:ln>
                            <a:noFill/>
                          </a:ln>
                          <a:solidFill>
                            <a:schemeClr val="tx1"/>
                          </a:solidFill>
                          <a:effectLst/>
                          <a:latin typeface="+mn-lt"/>
                        </a:rPr>
                        <a:t>Lokasyon</a:t>
                      </a:r>
                      <a:r>
                        <a:rPr kumimoji="0" lang="tr-TR" altLang="tr-TR" sz="1400" b="1" i="0" u="none" strike="noStrike" cap="none" normalizeH="0" baseline="0" dirty="0" smtClean="0">
                          <a:ln>
                            <a:noFill/>
                          </a:ln>
                          <a:solidFill>
                            <a:schemeClr val="tx1"/>
                          </a:solidFill>
                          <a:effectLst/>
                          <a:latin typeface="+mn-lt"/>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mn-lt"/>
                        </a:rPr>
                        <a:t>Sorumlu Organizasyon</a:t>
                      </a:r>
                      <a:endParaRPr kumimoji="0" lang="it-IT" altLang="tr-TR" sz="1400" b="1" i="0" u="none" strike="noStrike" cap="none" normalizeH="0" baseline="0" dirty="0" smtClean="0">
                        <a:ln>
                          <a:noFill/>
                        </a:ln>
                        <a:solidFill>
                          <a:schemeClr val="tx1"/>
                        </a:solidFill>
                        <a:effectLst/>
                        <a:latin typeface="+mn-lt"/>
                      </a:endParaRPr>
                    </a:p>
                  </a:txBody>
                  <a:tcPr marL="91441" marR="91441"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rowSpan="2">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altLang="tr-TR" sz="1400" b="1" i="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mn-lt"/>
                        </a:rPr>
                        <a:t>Kuruluşlar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mn-lt"/>
                        </a:rPr>
                        <a:t> </a:t>
                      </a:r>
                      <a:endParaRPr kumimoji="0" lang="it-IT" altLang="tr-TR" sz="1400" b="1" i="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tr-TR" sz="1400" b="1" i="0" u="none" strike="noStrike" cap="none" normalizeH="0" baseline="0" dirty="0" smtClean="0">
                        <a:ln>
                          <a:noFill/>
                        </a:ln>
                        <a:solidFill>
                          <a:schemeClr val="tx1"/>
                        </a:solidFill>
                        <a:effectLst/>
                        <a:latin typeface="+mn-lt"/>
                      </a:endParaRPr>
                    </a:p>
                  </a:txBody>
                  <a:tcPr marL="91441" marR="91441"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gridSpan="2">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mn-lt"/>
                        </a:rPr>
                        <a:t>Kontroller</a:t>
                      </a:r>
                      <a:endParaRPr kumimoji="0" lang="it-IT" altLang="tr-TR" sz="1400" b="1" i="0" u="none" strike="noStrike" cap="none" normalizeH="0" baseline="0" dirty="0" smtClean="0">
                        <a:ln>
                          <a:noFill/>
                        </a:ln>
                        <a:solidFill>
                          <a:schemeClr val="tx1"/>
                        </a:solidFill>
                        <a:effectLst/>
                        <a:latin typeface="+mn-lt"/>
                      </a:endParaRPr>
                    </a:p>
                  </a:txBody>
                  <a:tcPr marL="91441" marR="91441"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hMerge="1">
                  <a:txBody>
                    <a:bodyPr/>
                    <a:lstStyle/>
                    <a:p>
                      <a:endParaRPr lang="tr-TR"/>
                    </a:p>
                  </a:txBody>
                  <a:tcPr/>
                </a:tc>
                <a:extLst>
                  <a:ext uri="{0D108BD9-81ED-4DB2-BD59-A6C34878D82A}">
                    <a16:rowId xmlns="" xmlns:a16="http://schemas.microsoft.com/office/drawing/2014/main" val="3684878021"/>
                  </a:ext>
                </a:extLst>
              </a:tr>
              <a:tr h="722460">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mn-lt"/>
                        </a:rPr>
                        <a:t>İsmine Doğruluk</a:t>
                      </a:r>
                      <a:endParaRPr kumimoji="0" lang="it-IT" altLang="tr-TR" sz="1400" b="1" i="0" u="none" strike="noStrike" cap="none" normalizeH="0" baseline="0" dirty="0" smtClean="0">
                        <a:ln>
                          <a:noFill/>
                        </a:ln>
                        <a:solidFill>
                          <a:schemeClr val="tx1"/>
                        </a:solidFill>
                        <a:effectLst/>
                        <a:latin typeface="+mn-lt"/>
                      </a:endParaRPr>
                    </a:p>
                  </a:txBody>
                  <a:tcPr marL="91441" marR="91441"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mn-lt"/>
                        </a:rPr>
                        <a:t>Sağlığı</a:t>
                      </a:r>
                      <a:endParaRPr kumimoji="0" lang="it-IT" altLang="tr-TR" sz="1400" b="1" i="0" u="none" strike="noStrike" cap="none" normalizeH="0" baseline="0" dirty="0" smtClean="0">
                        <a:ln>
                          <a:noFill/>
                        </a:ln>
                        <a:solidFill>
                          <a:schemeClr val="tx1"/>
                        </a:solidFill>
                        <a:effectLst/>
                        <a:latin typeface="+mn-lt"/>
                      </a:endParaRPr>
                    </a:p>
                  </a:txBody>
                  <a:tcPr marL="91441" marR="91441"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extLst>
                  <a:ext uri="{0D108BD9-81ED-4DB2-BD59-A6C34878D82A}">
                    <a16:rowId xmlns="" xmlns:a16="http://schemas.microsoft.com/office/drawing/2014/main" val="1639232530"/>
                  </a:ext>
                </a:extLst>
              </a:tr>
              <a:tr h="80843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200" b="1" i="0" u="none" strike="noStrike" cap="none" normalizeH="0" baseline="0" dirty="0" err="1" smtClean="0">
                          <a:ln>
                            <a:noFill/>
                          </a:ln>
                          <a:solidFill>
                            <a:srgbClr val="FFFF00"/>
                          </a:solidFill>
                          <a:effectLst/>
                          <a:latin typeface="+mn-lt"/>
                        </a:rPr>
                        <a:t>Sağlıksal</a:t>
                      </a:r>
                      <a:r>
                        <a:rPr kumimoji="0" lang="tr-TR" altLang="tr-TR" sz="1200" b="1" i="0" u="none" strike="noStrike" cap="none" normalizeH="0" baseline="0" dirty="0" smtClean="0">
                          <a:ln>
                            <a:noFill/>
                          </a:ln>
                          <a:solidFill>
                            <a:srgbClr val="FFFF00"/>
                          </a:solidFill>
                          <a:effectLst/>
                          <a:latin typeface="+mn-lt"/>
                        </a:rPr>
                        <a:t> ve </a:t>
                      </a:r>
                      <a:r>
                        <a:rPr kumimoji="0" lang="tr-TR" altLang="tr-TR" sz="1200" b="1" i="0" u="none" strike="noStrike" cap="none" normalizeH="0" baseline="0" dirty="0" err="1" smtClean="0">
                          <a:ln>
                            <a:noFill/>
                          </a:ln>
                          <a:solidFill>
                            <a:srgbClr val="FFFF00"/>
                          </a:solidFill>
                          <a:effectLst/>
                          <a:latin typeface="+mn-lt"/>
                        </a:rPr>
                        <a:t>Klonal</a:t>
                      </a:r>
                      <a:r>
                        <a:rPr kumimoji="0" lang="tr-TR" altLang="tr-TR" sz="1200" b="1" i="0" u="none" strike="noStrike" cap="none" normalizeH="0" baseline="0" dirty="0" smtClean="0">
                          <a:ln>
                            <a:noFill/>
                          </a:ln>
                          <a:solidFill>
                            <a:srgbClr val="FFFF00"/>
                          </a:solidFill>
                          <a:effectLst/>
                          <a:latin typeface="+mn-lt"/>
                        </a:rPr>
                        <a:t> Seçim</a:t>
                      </a:r>
                      <a:endParaRPr kumimoji="0" lang="it-IT" altLang="tr-TR" sz="1200" b="1" i="0" u="none" strike="noStrike" cap="none" normalizeH="0" baseline="0" dirty="0" smtClean="0">
                        <a:ln>
                          <a:noFill/>
                        </a:ln>
                        <a:solidFill>
                          <a:srgbClr val="FFFF00"/>
                        </a:solidFill>
                        <a:effectLst/>
                        <a:latin typeface="+mn-lt"/>
                      </a:endParaRPr>
                    </a:p>
                  </a:txBody>
                  <a:tcPr marL="91441" marR="91441"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tr-TR" sz="1200" b="1" i="0" u="none" strike="noStrike" cap="none" normalizeH="0" baseline="0" dirty="0" smtClean="0">
                          <a:ln>
                            <a:noFill/>
                          </a:ln>
                          <a:solidFill>
                            <a:srgbClr val="FFFF00"/>
                          </a:solidFill>
                          <a:effectLst/>
                          <a:latin typeface="+mn-lt"/>
                        </a:rPr>
                        <a:t>P</a:t>
                      </a:r>
                      <a:r>
                        <a:rPr kumimoji="0" lang="tr-TR" altLang="tr-TR" sz="1200" b="1" i="0" u="none" strike="noStrike" cap="none" normalizeH="0" baseline="0" dirty="0" err="1" smtClean="0">
                          <a:ln>
                            <a:noFill/>
                          </a:ln>
                          <a:solidFill>
                            <a:srgbClr val="FFFF00"/>
                          </a:solidFill>
                          <a:effectLst/>
                          <a:latin typeface="+mn-lt"/>
                        </a:rPr>
                        <a:t>rimer</a:t>
                      </a:r>
                      <a:r>
                        <a:rPr kumimoji="0" lang="tr-TR" altLang="tr-TR" sz="1200" b="1" i="0" u="none" strike="noStrike" cap="none" normalizeH="0" baseline="0" dirty="0" smtClean="0">
                          <a:ln>
                            <a:noFill/>
                          </a:ln>
                          <a:solidFill>
                            <a:srgbClr val="FFFF00"/>
                          </a:solidFill>
                          <a:effectLst/>
                          <a:latin typeface="+mn-lt"/>
                        </a:rPr>
                        <a:t> kaynak</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200" b="1" i="0" u="none" strike="noStrike" cap="none" normalizeH="0" baseline="0" dirty="0" smtClean="0">
                          <a:ln>
                            <a:noFill/>
                          </a:ln>
                          <a:solidFill>
                            <a:srgbClr val="FFFF00"/>
                          </a:solidFill>
                          <a:effectLst/>
                          <a:latin typeface="+mn-lt"/>
                        </a:rPr>
                        <a:t>KLON</a:t>
                      </a:r>
                    </a:p>
                  </a:txBody>
                  <a:tcPr marL="91441" marR="91441"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200" b="1" i="0" u="none" strike="noStrike" cap="none" normalizeH="0" baseline="0" dirty="0" smtClean="0">
                          <a:ln>
                            <a:noFill/>
                          </a:ln>
                          <a:solidFill>
                            <a:srgbClr val="FFFF00"/>
                          </a:solidFill>
                          <a:effectLst/>
                          <a:latin typeface="+mn-lt"/>
                        </a:rPr>
                        <a:t>Böcek geçirmez Sera</a:t>
                      </a:r>
                    </a:p>
                  </a:txBody>
                  <a:tcPr marL="91441" marR="91441"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200" b="1" i="0" u="none" strike="noStrike" cap="none" normalizeH="0" baseline="0" dirty="0" smtClean="0">
                          <a:ln>
                            <a:noFill/>
                          </a:ln>
                          <a:solidFill>
                            <a:srgbClr val="FFFF00"/>
                          </a:solidFill>
                          <a:effectLst/>
                          <a:latin typeface="+mn-lt"/>
                        </a:rPr>
                        <a:t>Kamu Ve Özel Bilimsel Enstitüler</a:t>
                      </a:r>
                    </a:p>
                  </a:txBody>
                  <a:tcPr marL="91441" marR="91441"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200" b="1" i="0" u="none" strike="noStrike" cap="none" normalizeH="0" baseline="0" dirty="0" smtClean="0">
                          <a:ln>
                            <a:noFill/>
                          </a:ln>
                          <a:solidFill>
                            <a:srgbClr val="FFFF00"/>
                          </a:solidFill>
                          <a:effectLst/>
                          <a:latin typeface="+mn-lt"/>
                        </a:rPr>
                        <a:t>Bilimsel Enstitüler</a:t>
                      </a:r>
                      <a:endParaRPr kumimoji="0" lang="it-IT" altLang="tr-TR" sz="1200" b="1" i="0" u="none" strike="noStrike" cap="none" normalizeH="0" baseline="0" dirty="0" smtClean="0">
                        <a:ln>
                          <a:noFill/>
                        </a:ln>
                        <a:solidFill>
                          <a:srgbClr val="FFFF00"/>
                        </a:solidFill>
                        <a:effectLst/>
                        <a:latin typeface="+mn-lt"/>
                      </a:endParaRPr>
                    </a:p>
                  </a:txBody>
                  <a:tcPr marL="91441" marR="91441"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200" b="1" i="0" u="none" strike="noStrike" cap="none" normalizeH="0" baseline="0" dirty="0" smtClean="0">
                          <a:ln>
                            <a:noFill/>
                          </a:ln>
                          <a:solidFill>
                            <a:srgbClr val="FFFF00"/>
                          </a:solidFill>
                          <a:effectLst/>
                          <a:latin typeface="+mn-lt"/>
                        </a:rPr>
                        <a:t>Islahçı</a:t>
                      </a:r>
                      <a:endParaRPr kumimoji="0" lang="it-IT" altLang="tr-TR" sz="1200" b="1" i="0" u="none" strike="noStrike" cap="none" normalizeH="0" baseline="0" dirty="0" smtClean="0">
                        <a:ln>
                          <a:noFill/>
                        </a:ln>
                        <a:solidFill>
                          <a:srgbClr val="FFFF00"/>
                        </a:solidFill>
                        <a:effectLst/>
                        <a:latin typeface="+mn-lt"/>
                      </a:endParaRPr>
                    </a:p>
                  </a:txBody>
                  <a:tcPr marL="91441" marR="91441"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200" b="1" i="0" u="none" strike="noStrike" cap="none" normalizeH="0" baseline="0" dirty="0" err="1" smtClean="0">
                          <a:ln>
                            <a:noFill/>
                          </a:ln>
                          <a:solidFill>
                            <a:srgbClr val="FFFF00"/>
                          </a:solidFill>
                          <a:effectLst/>
                          <a:latin typeface="+mn-lt"/>
                        </a:rPr>
                        <a:t>Fito</a:t>
                      </a:r>
                      <a:endParaRPr kumimoji="0" lang="tr-TR" altLang="tr-TR" sz="1200" b="1" i="0" u="none" strike="noStrike" cap="none" normalizeH="0" baseline="0" dirty="0" smtClean="0">
                        <a:ln>
                          <a:noFill/>
                        </a:ln>
                        <a:solidFill>
                          <a:srgbClr val="FFFF00"/>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200" b="1" i="0" u="none" strike="noStrike" cap="none" normalizeH="0" baseline="0" dirty="0" smtClean="0">
                          <a:ln>
                            <a:noFill/>
                          </a:ln>
                          <a:solidFill>
                            <a:srgbClr val="FFFF00"/>
                          </a:solidFill>
                          <a:effectLst/>
                          <a:latin typeface="+mn-lt"/>
                        </a:rPr>
                        <a:t>Patolog</a:t>
                      </a:r>
                      <a:endParaRPr kumimoji="0" lang="it-IT" altLang="tr-TR" sz="1200" b="1" i="0" u="none" strike="noStrike" cap="none" normalizeH="0" baseline="0" dirty="0" smtClean="0">
                        <a:ln>
                          <a:noFill/>
                        </a:ln>
                        <a:solidFill>
                          <a:srgbClr val="FFFF00"/>
                        </a:solidFill>
                        <a:effectLst/>
                        <a:latin typeface="+mn-lt"/>
                      </a:endParaRPr>
                    </a:p>
                  </a:txBody>
                  <a:tcPr marL="91441" marR="91441"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extLst>
                  <a:ext uri="{0D108BD9-81ED-4DB2-BD59-A6C34878D82A}">
                    <a16:rowId xmlns="" xmlns:a16="http://schemas.microsoft.com/office/drawing/2014/main" val="3162515697"/>
                  </a:ext>
                </a:extLst>
              </a:tr>
              <a:tr h="106865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altLang="tr-TR" sz="1200" b="1" i="0" u="none" strike="noStrike" cap="none" normalizeH="0" baseline="0" dirty="0" smtClean="0">
                        <a:ln>
                          <a:noFill/>
                        </a:ln>
                        <a:solidFill>
                          <a:srgbClr val="CCFFFF"/>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200" b="1" i="0" u="none" strike="noStrike" cap="none" normalizeH="0" baseline="0" dirty="0" smtClean="0">
                          <a:ln>
                            <a:noFill/>
                          </a:ln>
                          <a:solidFill>
                            <a:srgbClr val="CCFFFF"/>
                          </a:solidFill>
                          <a:effectLst/>
                          <a:latin typeface="+mn-lt"/>
                        </a:rPr>
                        <a:t>Ön Çoğaltım için muhafaza</a:t>
                      </a:r>
                    </a:p>
                  </a:txBody>
                  <a:tcPr marL="91441" marR="91441"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altLang="tr-TR" sz="1200" b="1" i="0" u="none" strike="noStrike" cap="none" normalizeH="0" baseline="0" dirty="0" smtClean="0">
                        <a:ln>
                          <a:noFill/>
                        </a:ln>
                        <a:solidFill>
                          <a:srgbClr val="CCFFFF"/>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200" b="1" i="0" u="none" strike="noStrike" cap="none" normalizeH="0" baseline="0" dirty="0" smtClean="0">
                          <a:ln>
                            <a:noFill/>
                          </a:ln>
                          <a:solidFill>
                            <a:srgbClr val="CCFFFF"/>
                          </a:solidFill>
                          <a:effectLst/>
                          <a:latin typeface="+mn-lt"/>
                        </a:rPr>
                        <a:t>Ön temel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200" b="1" i="0" u="none" strike="noStrike" cap="none" normalizeH="0" baseline="0" dirty="0" err="1" smtClean="0">
                          <a:ln>
                            <a:noFill/>
                          </a:ln>
                          <a:solidFill>
                            <a:srgbClr val="CCFFFF"/>
                          </a:solidFill>
                          <a:effectLst/>
                          <a:latin typeface="+mn-lt"/>
                        </a:rPr>
                        <a:t>Pre-basic</a:t>
                      </a:r>
                      <a:endParaRPr kumimoji="0" lang="tr-TR" altLang="tr-TR" sz="1200" b="1" i="0" u="none" strike="noStrike" cap="none" normalizeH="0" baseline="0" dirty="0" smtClean="0">
                        <a:ln>
                          <a:noFill/>
                        </a:ln>
                        <a:solidFill>
                          <a:srgbClr val="CCFFFF"/>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altLang="tr-TR" sz="1200" b="1" i="0" u="none" strike="noStrike" cap="none" normalizeH="0" baseline="0" dirty="0" smtClean="0">
                        <a:ln>
                          <a:noFill/>
                        </a:ln>
                        <a:solidFill>
                          <a:srgbClr val="CCFFFF"/>
                        </a:solidFill>
                        <a:effectLst/>
                        <a:latin typeface="+mn-lt"/>
                      </a:endParaRPr>
                    </a:p>
                  </a:txBody>
                  <a:tcPr marL="91441" marR="91441"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altLang="tr-TR" sz="1200" b="1" i="0" u="none" strike="noStrike" cap="none" normalizeH="0" baseline="0" dirty="0" smtClean="0">
                        <a:ln>
                          <a:noFill/>
                        </a:ln>
                        <a:solidFill>
                          <a:srgbClr val="CCFFFF"/>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200" b="1" i="0" u="none" strike="noStrike" kern="1200" cap="none" normalizeH="0" baseline="0" dirty="0" smtClean="0">
                          <a:ln>
                            <a:noFill/>
                          </a:ln>
                          <a:solidFill>
                            <a:srgbClr val="CCFFFF"/>
                          </a:solidFill>
                          <a:effectLst/>
                          <a:latin typeface="Times New Roman" panose="02020603050405020304" pitchFamily="18" charset="0"/>
                          <a:ea typeface="+mn-ea"/>
                          <a:cs typeface="+mn-cs"/>
                        </a:rPr>
                        <a:t>Böcek geçirmez Sera</a:t>
                      </a:r>
                    </a:p>
                  </a:txBody>
                  <a:tcPr marL="91441" marR="91441"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altLang="tr-TR" sz="1200" b="1" i="0" u="none" strike="noStrike" cap="none" normalizeH="0" baseline="0" dirty="0" smtClean="0">
                        <a:ln>
                          <a:noFill/>
                        </a:ln>
                        <a:solidFill>
                          <a:srgbClr val="CCFFFF"/>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200" b="1" i="0" u="none" strike="noStrike" cap="none" normalizeH="0" baseline="0" dirty="0" smtClean="0">
                          <a:ln>
                            <a:noFill/>
                          </a:ln>
                          <a:solidFill>
                            <a:srgbClr val="CCFFFF"/>
                          </a:solidFill>
                          <a:effectLst/>
                          <a:latin typeface="+mn-lt"/>
                        </a:rPr>
                        <a:t>Ön Çoğaltım İçin Muhafaza Merkezleri</a:t>
                      </a:r>
                      <a:endParaRPr kumimoji="0" lang="it-IT" altLang="tr-TR" sz="1200" b="1" i="0" u="none" strike="noStrike" cap="none" normalizeH="0" baseline="0" dirty="0" smtClean="0">
                        <a:ln>
                          <a:noFill/>
                        </a:ln>
                        <a:solidFill>
                          <a:srgbClr val="CCFFFF"/>
                        </a:solidFill>
                        <a:effectLst/>
                        <a:latin typeface="+mn-lt"/>
                      </a:endParaRPr>
                    </a:p>
                  </a:txBody>
                  <a:tcPr marL="91441" marR="91441"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200" b="1" i="0" u="none" strike="noStrike" cap="none" normalizeH="0" baseline="0" dirty="0" smtClean="0">
                          <a:ln>
                            <a:noFill/>
                          </a:ln>
                          <a:solidFill>
                            <a:srgbClr val="CCFFFF"/>
                          </a:solidFill>
                          <a:effectLst/>
                          <a:latin typeface="+mn-lt"/>
                        </a:rPr>
                        <a:t>Sertifikasyon Komitesi Tarafından Tanınan Kamusal Enstitüler </a:t>
                      </a:r>
                      <a:endParaRPr kumimoji="0" lang="it-IT" altLang="tr-TR" sz="1200" b="1" i="0" u="none" strike="noStrike" cap="none" normalizeH="0" baseline="0" dirty="0" smtClean="0">
                        <a:ln>
                          <a:noFill/>
                        </a:ln>
                        <a:solidFill>
                          <a:srgbClr val="CCFFFF"/>
                        </a:solidFill>
                        <a:effectLst/>
                        <a:latin typeface="+mn-lt"/>
                      </a:endParaRPr>
                    </a:p>
                  </a:txBody>
                  <a:tcPr marL="91441" marR="91441"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rowSpan="4" gridSpan="2">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tr-TR" sz="1200" b="1" i="0" u="none" strike="noStrike" cap="none" normalizeH="0" baseline="0" dirty="0" smtClean="0">
                        <a:ln>
                          <a:noFill/>
                        </a:ln>
                        <a:solidFill>
                          <a:srgbClr val="000066"/>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tr-TR" sz="1200" b="1" i="0" u="none" strike="noStrike" cap="none" normalizeH="0" baseline="0" dirty="0" smtClean="0">
                        <a:ln>
                          <a:noFill/>
                        </a:ln>
                        <a:solidFill>
                          <a:srgbClr val="000066"/>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altLang="tr-TR" sz="1600" b="1" i="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altLang="tr-TR" sz="1600" b="1" i="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mn-lt"/>
                        </a:rPr>
                        <a:t>Ulusal Bitki sağlığı Servisi</a:t>
                      </a:r>
                      <a:endParaRPr kumimoji="0" lang="it-IT" altLang="tr-TR" sz="1600" b="1" i="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altLang="tr-TR" sz="1600" b="1" i="0" u="none" strike="noStrike" cap="none" normalizeH="0" baseline="0" dirty="0" smtClean="0">
                        <a:ln>
                          <a:noFill/>
                        </a:ln>
                        <a:solidFill>
                          <a:schemeClr val="tx1"/>
                        </a:solidFill>
                        <a:effectLst/>
                        <a:latin typeface="+mn-lt"/>
                      </a:endParaRPr>
                    </a:p>
                  </a:txBody>
                  <a:tcPr marL="91441" marR="91441"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rowSpan="4" hMerge="1">
                  <a:txBody>
                    <a:bodyPr/>
                    <a:lstStyle/>
                    <a:p>
                      <a:endParaRPr lang="tr-TR"/>
                    </a:p>
                  </a:txBody>
                  <a:tcPr/>
                </a:tc>
                <a:extLst>
                  <a:ext uri="{0D108BD9-81ED-4DB2-BD59-A6C34878D82A}">
                    <a16:rowId xmlns="" xmlns:a16="http://schemas.microsoft.com/office/drawing/2014/main" val="1937549265"/>
                  </a:ext>
                </a:extLst>
              </a:tr>
              <a:tr h="1135149">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altLang="tr-TR" sz="1200" b="1" i="0" u="none" strike="noStrike" cap="none" normalizeH="0" baseline="0" dirty="0" smtClean="0">
                        <a:ln>
                          <a:noFill/>
                        </a:ln>
                        <a:solidFill>
                          <a:srgbClr val="00B0F0"/>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200" b="1" i="0" u="none" strike="noStrike" cap="none" normalizeH="0" baseline="0" dirty="0" smtClean="0">
                          <a:ln>
                            <a:noFill/>
                          </a:ln>
                          <a:solidFill>
                            <a:srgbClr val="00B0F0"/>
                          </a:solidFill>
                          <a:effectLst/>
                          <a:latin typeface="+mn-lt"/>
                        </a:rPr>
                        <a:t>Ön Çoğaltım</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altLang="tr-TR" sz="1200" b="1" i="0" u="none" strike="noStrike" cap="none" normalizeH="0" baseline="0" dirty="0" smtClean="0">
                        <a:ln>
                          <a:noFill/>
                        </a:ln>
                        <a:solidFill>
                          <a:srgbClr val="00B0F0"/>
                        </a:solidFill>
                        <a:effectLst/>
                        <a:latin typeface="+mn-lt"/>
                      </a:endParaRPr>
                    </a:p>
                  </a:txBody>
                  <a:tcPr marL="91441" marR="91441"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altLang="tr-TR" sz="1200" b="1" i="0" u="none" strike="noStrike" cap="none" normalizeH="0" baseline="0" dirty="0" smtClean="0">
                        <a:ln>
                          <a:noFill/>
                        </a:ln>
                        <a:solidFill>
                          <a:srgbClr val="00B0F0"/>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200" b="1" i="0" u="none" strike="noStrike" cap="none" normalizeH="0" baseline="0" dirty="0" smtClean="0">
                          <a:ln>
                            <a:noFill/>
                          </a:ln>
                          <a:solidFill>
                            <a:srgbClr val="00B0F0"/>
                          </a:solidFill>
                          <a:effectLst/>
                          <a:latin typeface="+mn-lt"/>
                        </a:rPr>
                        <a:t>Temel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200" b="1" i="0" u="none" strike="noStrike" cap="none" normalizeH="0" baseline="0" dirty="0" smtClean="0">
                          <a:ln>
                            <a:noFill/>
                          </a:ln>
                          <a:solidFill>
                            <a:srgbClr val="00B0F0"/>
                          </a:solidFill>
                          <a:effectLst/>
                          <a:latin typeface="+mn-lt"/>
                        </a:rPr>
                        <a:t>Basic</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altLang="tr-TR" sz="1200" b="1" i="0" u="none" strike="noStrike" cap="none" normalizeH="0" baseline="0" dirty="0" smtClean="0">
                        <a:ln>
                          <a:noFill/>
                        </a:ln>
                        <a:solidFill>
                          <a:srgbClr val="00B0F0"/>
                        </a:solidFill>
                        <a:effectLst/>
                        <a:latin typeface="+mn-lt"/>
                      </a:endParaRPr>
                    </a:p>
                  </a:txBody>
                  <a:tcPr marL="91441" marR="91441"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altLang="tr-TR" sz="1200" b="1" i="0" u="none" strike="noStrike" cap="none" normalizeH="0" baseline="0" dirty="0" smtClean="0">
                        <a:ln>
                          <a:noFill/>
                        </a:ln>
                        <a:solidFill>
                          <a:srgbClr val="00B0F0"/>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200" b="1" i="0" u="none" strike="noStrike" cap="none" normalizeH="0" baseline="0" dirty="0" smtClean="0">
                          <a:ln>
                            <a:noFill/>
                          </a:ln>
                          <a:solidFill>
                            <a:srgbClr val="00B0F0"/>
                          </a:solidFill>
                          <a:effectLst/>
                          <a:latin typeface="+mn-lt"/>
                        </a:rPr>
                        <a:t>Sera yada açık alan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200" b="1" i="0" u="none" strike="noStrike" cap="none" normalizeH="0" baseline="0" dirty="0" smtClean="0">
                          <a:ln>
                            <a:noFill/>
                          </a:ln>
                          <a:solidFill>
                            <a:srgbClr val="00B0F0"/>
                          </a:solidFill>
                          <a:effectLst/>
                          <a:latin typeface="+mn-lt"/>
                        </a:rPr>
                        <a:t> </a:t>
                      </a:r>
                      <a:endParaRPr kumimoji="0" lang="it-IT" altLang="tr-TR" sz="1200" b="1" i="0" u="none" strike="noStrike" cap="none" normalizeH="0" baseline="0" dirty="0" smtClean="0">
                        <a:ln>
                          <a:noFill/>
                        </a:ln>
                        <a:solidFill>
                          <a:srgbClr val="00B0F0"/>
                        </a:solidFill>
                        <a:effectLst/>
                        <a:latin typeface="+mn-lt"/>
                      </a:endParaRPr>
                    </a:p>
                  </a:txBody>
                  <a:tcPr marL="91441" marR="91441"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altLang="tr-TR" sz="1200" b="1" i="0" u="none" strike="noStrike" cap="none" normalizeH="0" baseline="0" dirty="0" smtClean="0">
                        <a:ln>
                          <a:noFill/>
                        </a:ln>
                        <a:solidFill>
                          <a:srgbClr val="00B0F0"/>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200" b="1" i="0" u="none" strike="noStrike" cap="none" normalizeH="0" baseline="0" dirty="0" smtClean="0">
                          <a:ln>
                            <a:noFill/>
                          </a:ln>
                          <a:solidFill>
                            <a:srgbClr val="00B0F0"/>
                          </a:solidFill>
                          <a:effectLst/>
                          <a:latin typeface="+mn-lt"/>
                        </a:rPr>
                        <a:t>Ön Çoğaltım Merkezleri</a:t>
                      </a:r>
                      <a:endParaRPr kumimoji="0" lang="it-IT" altLang="tr-TR" sz="1200" b="1" i="0" u="none" strike="noStrike" cap="none" normalizeH="0" baseline="0" dirty="0" smtClean="0">
                        <a:ln>
                          <a:noFill/>
                        </a:ln>
                        <a:solidFill>
                          <a:srgbClr val="00B0F0"/>
                        </a:solidFill>
                        <a:effectLst/>
                        <a:latin typeface="+mn-lt"/>
                      </a:endParaRPr>
                    </a:p>
                  </a:txBody>
                  <a:tcPr marL="91441" marR="91441"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200" b="1" i="0" u="none" strike="noStrike" kern="1200" cap="none" normalizeH="0" baseline="0" dirty="0" smtClean="0">
                          <a:ln>
                            <a:noFill/>
                          </a:ln>
                          <a:solidFill>
                            <a:srgbClr val="00B0F0"/>
                          </a:solidFill>
                          <a:effectLst/>
                          <a:latin typeface="Times New Roman" panose="02020603050405020304" pitchFamily="18" charset="0"/>
                          <a:ea typeface="+mn-ea"/>
                          <a:cs typeface="+mn-cs"/>
                        </a:rPr>
                        <a:t>Sertifikasyon Komitesi Tarafından Tanınan Kamusal Yada Özel Enstitüler </a:t>
                      </a:r>
                      <a:endParaRPr kumimoji="0" lang="it-IT" altLang="tr-TR" sz="1200" b="1" i="0" u="none" strike="noStrike" kern="1200" cap="none" normalizeH="0" baseline="0" dirty="0" smtClean="0">
                        <a:ln>
                          <a:noFill/>
                        </a:ln>
                        <a:solidFill>
                          <a:srgbClr val="00B0F0"/>
                        </a:solidFill>
                        <a:effectLst/>
                        <a:latin typeface="Times New Roman" panose="02020603050405020304" pitchFamily="18" charset="0"/>
                        <a:ea typeface="+mn-ea"/>
                        <a:cs typeface="+mn-cs"/>
                      </a:endParaRPr>
                    </a:p>
                  </a:txBody>
                  <a:tcPr marL="91441" marR="91441"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gridSpan="2" vMerge="1">
                  <a:txBody>
                    <a:bodyPr/>
                    <a:lstStyle/>
                    <a:p>
                      <a:endParaRPr lang="tr-TR"/>
                    </a:p>
                  </a:txBody>
                  <a:tcPr/>
                </a:tc>
                <a:tc hMerge="1" vMerge="1">
                  <a:txBody>
                    <a:bodyPr/>
                    <a:lstStyle/>
                    <a:p>
                      <a:endParaRPr lang="tr-TR"/>
                    </a:p>
                  </a:txBody>
                  <a:tcPr/>
                </a:tc>
                <a:extLst>
                  <a:ext uri="{0D108BD9-81ED-4DB2-BD59-A6C34878D82A}">
                    <a16:rowId xmlns="" xmlns:a16="http://schemas.microsoft.com/office/drawing/2014/main" val="2482664359"/>
                  </a:ext>
                </a:extLst>
              </a:tr>
              <a:tr h="842836">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200" b="1" i="0" u="none" strike="noStrike" cap="none" normalizeH="0" baseline="0" dirty="0" smtClean="0">
                          <a:ln>
                            <a:noFill/>
                          </a:ln>
                          <a:solidFill>
                            <a:srgbClr val="CCFFFF"/>
                          </a:solidFill>
                          <a:effectLst/>
                          <a:latin typeface="+mn-lt"/>
                        </a:rPr>
                        <a:t>Çoğaltım</a:t>
                      </a:r>
                    </a:p>
                  </a:txBody>
                  <a:tcPr marL="91441" marR="91441"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200" b="1" i="0" u="none" strike="noStrike" cap="none" normalizeH="0" baseline="0" dirty="0" smtClean="0">
                          <a:ln>
                            <a:noFill/>
                          </a:ln>
                          <a:solidFill>
                            <a:srgbClr val="CCFFFF"/>
                          </a:solidFill>
                          <a:effectLst/>
                          <a:latin typeface="+mn-lt"/>
                        </a:rPr>
                        <a:t>Sertifikalı</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200" b="1" i="0" u="none" strike="noStrike" cap="none" normalizeH="0" baseline="0" dirty="0" smtClean="0">
                          <a:ln>
                            <a:noFill/>
                          </a:ln>
                          <a:solidFill>
                            <a:srgbClr val="CCFFFF"/>
                          </a:solidFill>
                          <a:effectLst/>
                          <a:latin typeface="+mn-lt"/>
                        </a:rPr>
                        <a:t>Damızlık parsel</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altLang="tr-TR" sz="1200" b="1" i="0" u="none" strike="noStrike" cap="none" normalizeH="0" baseline="0" dirty="0" smtClean="0">
                        <a:ln>
                          <a:noFill/>
                        </a:ln>
                        <a:solidFill>
                          <a:srgbClr val="CCFFFF"/>
                        </a:solidFill>
                        <a:effectLst/>
                        <a:latin typeface="+mn-lt"/>
                      </a:endParaRPr>
                    </a:p>
                  </a:txBody>
                  <a:tcPr marL="91441" marR="91441"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200" b="1" i="0" u="none" strike="noStrike" cap="none" normalizeH="0" baseline="0" dirty="0" smtClean="0">
                          <a:ln>
                            <a:noFill/>
                          </a:ln>
                          <a:solidFill>
                            <a:srgbClr val="CCFFFF"/>
                          </a:solidFill>
                          <a:effectLst/>
                          <a:latin typeface="+mn-lt"/>
                        </a:rPr>
                        <a:t>Açık alan</a:t>
                      </a:r>
                      <a:endParaRPr kumimoji="0" lang="it-IT" altLang="tr-TR" sz="1200" b="1" i="0" u="none" strike="noStrike" cap="none" normalizeH="0" baseline="0" dirty="0" smtClean="0">
                        <a:ln>
                          <a:noFill/>
                        </a:ln>
                        <a:solidFill>
                          <a:srgbClr val="CCFFFF"/>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tr-TR" sz="1200" b="1" i="0" u="none" strike="noStrike" cap="none" normalizeH="0" baseline="0" dirty="0" smtClean="0">
                        <a:ln>
                          <a:noFill/>
                        </a:ln>
                        <a:solidFill>
                          <a:srgbClr val="CCFFFF"/>
                        </a:solidFill>
                        <a:effectLst/>
                        <a:latin typeface="+mn-lt"/>
                      </a:endParaRPr>
                    </a:p>
                  </a:txBody>
                  <a:tcPr marL="91441" marR="91441"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200" b="1" i="0" u="none" strike="noStrike" cap="none" normalizeH="0" baseline="0" dirty="0" smtClean="0">
                          <a:ln>
                            <a:noFill/>
                          </a:ln>
                          <a:solidFill>
                            <a:srgbClr val="CCFFFF"/>
                          </a:solidFill>
                          <a:effectLst/>
                          <a:latin typeface="+mn-lt"/>
                        </a:rPr>
                        <a:t>Ana Bloklar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tr-TR" sz="1200" b="1" i="0" u="none" strike="noStrike" cap="none" normalizeH="0" baseline="0" dirty="0" smtClean="0">
                          <a:ln>
                            <a:noFill/>
                          </a:ln>
                          <a:solidFill>
                            <a:srgbClr val="CCFFFF"/>
                          </a:solidFill>
                          <a:effectLst/>
                          <a:latin typeface="+mn-lt"/>
                        </a:rPr>
                        <a:t>Mother Block</a:t>
                      </a:r>
                    </a:p>
                  </a:txBody>
                  <a:tcPr marL="91441" marR="91441"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200" b="1" i="0" u="none" strike="noStrike" cap="none" normalizeH="0" baseline="0" dirty="0" smtClean="0">
                          <a:ln>
                            <a:noFill/>
                          </a:ln>
                          <a:solidFill>
                            <a:srgbClr val="CCFFFF"/>
                          </a:solidFill>
                          <a:effectLst/>
                          <a:latin typeface="+mn-lt"/>
                        </a:rPr>
                        <a:t>Bireysel Yada Gurup Fidanlıkları</a:t>
                      </a:r>
                      <a:endParaRPr kumimoji="0" lang="it-IT" altLang="tr-TR" sz="1200" b="1" i="0" u="none" strike="noStrike" cap="none" normalizeH="0" baseline="0" dirty="0" smtClean="0">
                        <a:ln>
                          <a:noFill/>
                        </a:ln>
                        <a:solidFill>
                          <a:srgbClr val="CCFFFF"/>
                        </a:solidFill>
                        <a:effectLst/>
                        <a:latin typeface="+mn-lt"/>
                      </a:endParaRPr>
                    </a:p>
                  </a:txBody>
                  <a:tcPr marL="91441" marR="91441"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gridSpan="2" vMerge="1">
                  <a:txBody>
                    <a:bodyPr/>
                    <a:lstStyle/>
                    <a:p>
                      <a:endParaRPr lang="tr-TR"/>
                    </a:p>
                  </a:txBody>
                  <a:tcPr/>
                </a:tc>
                <a:tc hMerge="1" vMerge="1">
                  <a:txBody>
                    <a:bodyPr/>
                    <a:lstStyle/>
                    <a:p>
                      <a:endParaRPr lang="tr-TR"/>
                    </a:p>
                  </a:txBody>
                  <a:tcPr/>
                </a:tc>
                <a:extLst>
                  <a:ext uri="{0D108BD9-81ED-4DB2-BD59-A6C34878D82A}">
                    <a16:rowId xmlns="" xmlns:a16="http://schemas.microsoft.com/office/drawing/2014/main" val="2280196739"/>
                  </a:ext>
                </a:extLst>
              </a:tr>
              <a:tr h="46440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200" b="1" i="0" u="none" strike="noStrike" cap="none" normalizeH="0" baseline="0" dirty="0" smtClean="0">
                          <a:ln>
                            <a:noFill/>
                          </a:ln>
                          <a:solidFill>
                            <a:srgbClr val="99FF66"/>
                          </a:solidFill>
                          <a:effectLst/>
                          <a:latin typeface="+mn-lt"/>
                        </a:rPr>
                        <a:t>Üretim</a:t>
                      </a:r>
                    </a:p>
                  </a:txBody>
                  <a:tcPr marL="91441" marR="91441"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200" b="1" i="0" u="none" strike="noStrike" cap="none" normalizeH="0" baseline="0" dirty="0" smtClean="0">
                          <a:ln>
                            <a:noFill/>
                          </a:ln>
                          <a:solidFill>
                            <a:srgbClr val="99FF66"/>
                          </a:solidFill>
                          <a:effectLst/>
                          <a:latin typeface="+mn-lt"/>
                        </a:rPr>
                        <a:t>Sertifika verilebilir</a:t>
                      </a:r>
                    </a:p>
                  </a:txBody>
                  <a:tcPr marL="91441" marR="91441"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200" b="1" i="0" u="none" strike="noStrike" kern="1200" cap="none" normalizeH="0" baseline="0" dirty="0" smtClean="0">
                          <a:ln>
                            <a:noFill/>
                          </a:ln>
                          <a:solidFill>
                            <a:srgbClr val="99FF66"/>
                          </a:solidFill>
                          <a:effectLst/>
                          <a:latin typeface="Times New Roman" panose="02020603050405020304" pitchFamily="18" charset="0"/>
                          <a:ea typeface="+mn-ea"/>
                          <a:cs typeface="+mn-cs"/>
                        </a:rPr>
                        <a:t>Açık alan</a:t>
                      </a:r>
                      <a:endParaRPr kumimoji="0" lang="it-IT" altLang="tr-TR" sz="1200" b="1" i="0" u="none" strike="noStrike" kern="1200" cap="none" normalizeH="0" baseline="0" dirty="0" smtClean="0">
                        <a:ln>
                          <a:noFill/>
                        </a:ln>
                        <a:solidFill>
                          <a:srgbClr val="99FF66"/>
                        </a:solidFill>
                        <a:effectLst/>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tr-TR" sz="1200" b="1" i="0" u="none" strike="noStrike" cap="none" normalizeH="0" baseline="0" dirty="0" smtClean="0">
                        <a:ln>
                          <a:noFill/>
                        </a:ln>
                        <a:solidFill>
                          <a:srgbClr val="99FF66"/>
                        </a:solidFill>
                        <a:effectLst/>
                        <a:latin typeface="+mn-lt"/>
                      </a:endParaRPr>
                    </a:p>
                  </a:txBody>
                  <a:tcPr marL="91441" marR="91441"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200" b="1" i="0" u="none" strike="noStrike" cap="none" normalizeH="0" baseline="0" dirty="0" smtClean="0">
                          <a:ln>
                            <a:noFill/>
                          </a:ln>
                          <a:solidFill>
                            <a:srgbClr val="99FF66"/>
                          </a:solidFill>
                          <a:effectLst/>
                          <a:latin typeface="+mn-lt"/>
                        </a:rPr>
                        <a:t>Fidanlıklar </a:t>
                      </a:r>
                      <a:endParaRPr kumimoji="0" lang="it-IT" altLang="tr-TR" sz="1200" b="1" i="0" u="none" strike="noStrike" cap="none" normalizeH="0" baseline="0" dirty="0" smtClean="0">
                        <a:ln>
                          <a:noFill/>
                        </a:ln>
                        <a:solidFill>
                          <a:srgbClr val="99FF66"/>
                        </a:solidFill>
                        <a:effectLst/>
                        <a:latin typeface="+mn-lt"/>
                      </a:endParaRPr>
                    </a:p>
                  </a:txBody>
                  <a:tcPr marL="91441" marR="91441"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200" b="1" i="0" u="none" strike="noStrike" cap="none" normalizeH="0" baseline="0" dirty="0" smtClean="0">
                          <a:ln>
                            <a:noFill/>
                          </a:ln>
                          <a:solidFill>
                            <a:srgbClr val="99FF66"/>
                          </a:solidFill>
                          <a:effectLst/>
                          <a:latin typeface="+mn-lt"/>
                        </a:rPr>
                        <a:t>Fidancılar</a:t>
                      </a:r>
                      <a:endParaRPr kumimoji="0" lang="it-IT" altLang="tr-TR" sz="1200" b="1" i="0" u="none" strike="noStrike" cap="none" normalizeH="0" baseline="0" dirty="0" smtClean="0">
                        <a:ln>
                          <a:noFill/>
                        </a:ln>
                        <a:solidFill>
                          <a:srgbClr val="99FF66"/>
                        </a:solidFill>
                        <a:effectLst/>
                        <a:latin typeface="+mn-lt"/>
                      </a:endParaRPr>
                    </a:p>
                  </a:txBody>
                  <a:tcPr marL="91441" marR="91441"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gridSpan="2" vMerge="1">
                  <a:txBody>
                    <a:bodyPr/>
                    <a:lstStyle/>
                    <a:p>
                      <a:endParaRPr lang="tr-TR"/>
                    </a:p>
                  </a:txBody>
                  <a:tcPr/>
                </a:tc>
                <a:tc hMerge="1" vMerge="1">
                  <a:txBody>
                    <a:bodyPr/>
                    <a:lstStyle/>
                    <a:p>
                      <a:endParaRPr lang="tr-TR"/>
                    </a:p>
                  </a:txBody>
                  <a:tcPr/>
                </a:tc>
                <a:extLst>
                  <a:ext uri="{0D108BD9-81ED-4DB2-BD59-A6C34878D82A}">
                    <a16:rowId xmlns="" xmlns:a16="http://schemas.microsoft.com/office/drawing/2014/main" val="3777628765"/>
                  </a:ext>
                </a:extLst>
              </a:tr>
            </a:tbl>
          </a:graphicData>
        </a:graphic>
      </p:graphicFrame>
    </p:spTree>
    <p:extLst>
      <p:ext uri="{BB962C8B-B14F-4D97-AF65-F5344CB8AC3E}">
        <p14:creationId xmlns:p14="http://schemas.microsoft.com/office/powerpoint/2010/main" val="32864880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32048" y="258763"/>
            <a:ext cx="8316416" cy="621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tr-TR" altLang="tr-TR" sz="2800" b="1" dirty="0" smtClean="0">
                <a:solidFill>
                  <a:srgbClr val="FFFF00"/>
                </a:solidFill>
                <a:latin typeface="Arial" panose="020B0604020202020204" pitchFamily="34" charset="0"/>
              </a:rPr>
              <a:t>Üretim Materyalinin Kategorilerinin Tanımlanması</a:t>
            </a:r>
          </a:p>
          <a:p>
            <a:pPr algn="ctr" eaLnBrk="1" hangingPunct="1">
              <a:spcBef>
                <a:spcPct val="0"/>
              </a:spcBef>
              <a:buFontTx/>
              <a:buNone/>
            </a:pPr>
            <a:endParaRPr lang="tr-TR" altLang="tr-TR" sz="3000" b="1" u="sng" dirty="0" smtClean="0">
              <a:solidFill>
                <a:srgbClr val="00FF00"/>
              </a:solidFill>
              <a:latin typeface="Arial" panose="020B0604020202020204" pitchFamily="34" charset="0"/>
            </a:endParaRPr>
          </a:p>
          <a:p>
            <a:pPr algn="ctr" eaLnBrk="1" hangingPunct="1">
              <a:spcBef>
                <a:spcPct val="0"/>
              </a:spcBef>
              <a:buFontTx/>
              <a:buNone/>
            </a:pPr>
            <a:r>
              <a:rPr lang="tr-TR" altLang="tr-TR" sz="2400" b="1" u="sng" dirty="0" smtClean="0">
                <a:solidFill>
                  <a:srgbClr val="00FF00"/>
                </a:solidFill>
                <a:latin typeface="Arial" panose="020B0604020202020204" pitchFamily="34" charset="0"/>
              </a:rPr>
              <a:t>Ana </a:t>
            </a:r>
            <a:r>
              <a:rPr lang="tr-TR" altLang="tr-TR" sz="2400" b="1" u="sng" dirty="0">
                <a:solidFill>
                  <a:srgbClr val="00FF00"/>
                </a:solidFill>
                <a:latin typeface="Arial" panose="020B0604020202020204" pitchFamily="34" charset="0"/>
              </a:rPr>
              <a:t>kaynak</a:t>
            </a:r>
            <a:r>
              <a:rPr lang="tr-TR" altLang="tr-TR" sz="2400" b="1" dirty="0">
                <a:solidFill>
                  <a:srgbClr val="00FF00"/>
                </a:solidFill>
                <a:latin typeface="Arial" panose="020B0604020202020204" pitchFamily="34" charset="0"/>
              </a:rPr>
              <a:t> (</a:t>
            </a:r>
            <a:r>
              <a:rPr lang="tr-TR" altLang="tr-TR" sz="2400" b="1" dirty="0" err="1">
                <a:solidFill>
                  <a:srgbClr val="00FF00"/>
                </a:solidFill>
                <a:latin typeface="Arial" panose="020B0604020202020204" pitchFamily="34" charset="0"/>
              </a:rPr>
              <a:t>Mother</a:t>
            </a:r>
            <a:r>
              <a:rPr lang="tr-TR" altLang="tr-TR" sz="2400" b="1" dirty="0">
                <a:solidFill>
                  <a:srgbClr val="00FF00"/>
                </a:solidFill>
                <a:latin typeface="Arial" panose="020B0604020202020204" pitchFamily="34" charset="0"/>
              </a:rPr>
              <a:t> </a:t>
            </a:r>
            <a:r>
              <a:rPr lang="tr-TR" altLang="tr-TR" sz="2400" b="1" dirty="0" err="1">
                <a:solidFill>
                  <a:srgbClr val="00FF00"/>
                </a:solidFill>
                <a:latin typeface="Arial" panose="020B0604020202020204" pitchFamily="34" charset="0"/>
              </a:rPr>
              <a:t>Block</a:t>
            </a:r>
            <a:r>
              <a:rPr lang="tr-TR" altLang="tr-TR" sz="2400" b="1" dirty="0">
                <a:solidFill>
                  <a:srgbClr val="00FF00"/>
                </a:solidFill>
                <a:latin typeface="Arial" panose="020B0604020202020204" pitchFamily="34" charset="0"/>
              </a:rPr>
              <a:t>, </a:t>
            </a:r>
            <a:r>
              <a:rPr lang="tr-TR" altLang="tr-TR" sz="2400" b="1" dirty="0" err="1">
                <a:solidFill>
                  <a:srgbClr val="00FF00"/>
                </a:solidFill>
                <a:latin typeface="Arial" panose="020B0604020202020204" pitchFamily="34" charset="0"/>
              </a:rPr>
              <a:t>Nuclear</a:t>
            </a:r>
            <a:r>
              <a:rPr lang="tr-TR" altLang="tr-TR" sz="2400" b="1" dirty="0">
                <a:solidFill>
                  <a:srgbClr val="00FF00"/>
                </a:solidFill>
                <a:latin typeface="Arial" panose="020B0604020202020204" pitchFamily="34" charset="0"/>
              </a:rPr>
              <a:t> </a:t>
            </a:r>
            <a:r>
              <a:rPr lang="tr-TR" altLang="tr-TR" sz="2400" b="1" dirty="0" err="1">
                <a:solidFill>
                  <a:srgbClr val="00FF00"/>
                </a:solidFill>
                <a:latin typeface="Arial" panose="020B0604020202020204" pitchFamily="34" charset="0"/>
              </a:rPr>
              <a:t>Stock</a:t>
            </a:r>
            <a:r>
              <a:rPr lang="tr-TR" altLang="tr-TR" sz="2400" b="1" dirty="0">
                <a:solidFill>
                  <a:srgbClr val="00FF00"/>
                </a:solidFill>
                <a:latin typeface="Arial" panose="020B0604020202020204" pitchFamily="34" charset="0"/>
              </a:rPr>
              <a:t>)</a:t>
            </a:r>
          </a:p>
          <a:p>
            <a:pPr algn="ctr" eaLnBrk="1" hangingPunct="1">
              <a:spcBef>
                <a:spcPct val="0"/>
              </a:spcBef>
              <a:buFontTx/>
              <a:buNone/>
            </a:pPr>
            <a:r>
              <a:rPr lang="tr-TR" altLang="tr-TR" sz="2400" b="1" dirty="0">
                <a:solidFill>
                  <a:srgbClr val="FF9900"/>
                </a:solidFill>
                <a:latin typeface="Arial" panose="020B0604020202020204" pitchFamily="34" charset="0"/>
              </a:rPr>
              <a:t>Islahçılar tarafından klon seleksiyonu veya diğer ıslah yöntemleri ile elde edilir. </a:t>
            </a:r>
          </a:p>
          <a:p>
            <a:pPr algn="ctr" eaLnBrk="1" hangingPunct="1">
              <a:spcBef>
                <a:spcPct val="0"/>
              </a:spcBef>
              <a:buFontTx/>
              <a:buNone/>
            </a:pPr>
            <a:endParaRPr lang="tr-TR" altLang="tr-TR" sz="2400" b="1" dirty="0">
              <a:solidFill>
                <a:srgbClr val="FF9900"/>
              </a:solidFill>
              <a:latin typeface="Arial" panose="020B0604020202020204" pitchFamily="34" charset="0"/>
            </a:endParaRPr>
          </a:p>
          <a:p>
            <a:pPr algn="ctr" eaLnBrk="1" hangingPunct="1">
              <a:spcBef>
                <a:spcPct val="0"/>
              </a:spcBef>
              <a:buFontTx/>
              <a:buNone/>
            </a:pPr>
            <a:r>
              <a:rPr lang="tr-TR" altLang="tr-TR" sz="2400" b="1" u="sng" dirty="0">
                <a:solidFill>
                  <a:srgbClr val="00FF00"/>
                </a:solidFill>
                <a:latin typeface="Arial" panose="020B0604020202020204" pitchFamily="34" charset="0"/>
              </a:rPr>
              <a:t>Ön temel materyal </a:t>
            </a:r>
            <a:r>
              <a:rPr lang="tr-TR" altLang="tr-TR" sz="2400" b="1" dirty="0">
                <a:solidFill>
                  <a:srgbClr val="00FF00"/>
                </a:solidFill>
                <a:latin typeface="Arial" panose="020B0604020202020204" pitchFamily="34" charset="0"/>
              </a:rPr>
              <a:t>(</a:t>
            </a:r>
            <a:r>
              <a:rPr lang="tr-TR" altLang="tr-TR" sz="2400" b="1" dirty="0" err="1">
                <a:solidFill>
                  <a:srgbClr val="00FF00"/>
                </a:solidFill>
                <a:latin typeface="Arial" panose="020B0604020202020204" pitchFamily="34" charset="0"/>
              </a:rPr>
              <a:t>Pre</a:t>
            </a:r>
            <a:r>
              <a:rPr lang="tr-TR" altLang="tr-TR" sz="2400" b="1" dirty="0">
                <a:solidFill>
                  <a:srgbClr val="00FF00"/>
                </a:solidFill>
                <a:latin typeface="Arial" panose="020B0604020202020204" pitchFamily="34" charset="0"/>
              </a:rPr>
              <a:t>-Basic)</a:t>
            </a:r>
          </a:p>
          <a:p>
            <a:pPr algn="ctr" eaLnBrk="1" hangingPunct="1">
              <a:spcBef>
                <a:spcPct val="0"/>
              </a:spcBef>
              <a:buFontTx/>
              <a:buNone/>
            </a:pPr>
            <a:r>
              <a:rPr lang="tr-TR" altLang="tr-TR" sz="2400" b="1" dirty="0">
                <a:solidFill>
                  <a:srgbClr val="FF9900"/>
                </a:solidFill>
                <a:latin typeface="Arial" panose="020B0604020202020204" pitchFamily="34" charset="0"/>
              </a:rPr>
              <a:t>Bir kamu kuruluşunun sorumluluğunda ana kaynaktan çoğaltılır.</a:t>
            </a:r>
            <a:r>
              <a:rPr lang="tr-TR" altLang="tr-TR" sz="2400" dirty="0">
                <a:solidFill>
                  <a:schemeClr val="tx2"/>
                </a:solidFill>
                <a:latin typeface="Arial" panose="020B0604020202020204" pitchFamily="34" charset="0"/>
              </a:rPr>
              <a:t> </a:t>
            </a:r>
          </a:p>
          <a:p>
            <a:pPr algn="ctr" eaLnBrk="1" hangingPunct="1">
              <a:spcBef>
                <a:spcPct val="0"/>
              </a:spcBef>
              <a:buFontTx/>
              <a:buNone/>
            </a:pPr>
            <a:r>
              <a:rPr lang="tr-TR" altLang="tr-TR" sz="2400" b="1" u="sng" dirty="0">
                <a:solidFill>
                  <a:srgbClr val="00FFFF"/>
                </a:solidFill>
                <a:latin typeface="Arial" panose="020B0604020202020204" pitchFamily="34" charset="0"/>
              </a:rPr>
              <a:t>Mavi bantlı </a:t>
            </a:r>
            <a:r>
              <a:rPr lang="tr-TR" altLang="tr-TR" sz="2400" b="1" u="sng" dirty="0">
                <a:latin typeface="Arial" panose="020B0604020202020204" pitchFamily="34" charset="0"/>
              </a:rPr>
              <a:t>beyaz</a:t>
            </a:r>
            <a:r>
              <a:rPr lang="tr-TR" altLang="tr-TR" sz="2400" u="sng" dirty="0">
                <a:solidFill>
                  <a:srgbClr val="00FFFF"/>
                </a:solidFill>
                <a:latin typeface="Arial" panose="020B0604020202020204" pitchFamily="34" charset="0"/>
              </a:rPr>
              <a:t> </a:t>
            </a:r>
            <a:r>
              <a:rPr lang="tr-TR" altLang="tr-TR" sz="2400" dirty="0">
                <a:solidFill>
                  <a:srgbClr val="00FFFF"/>
                </a:solidFill>
                <a:latin typeface="Arial" panose="020B0604020202020204" pitchFamily="34" charset="0"/>
              </a:rPr>
              <a:t>etiketle tanımlanır</a:t>
            </a:r>
            <a:r>
              <a:rPr lang="tr-TR" altLang="tr-TR" sz="2400" dirty="0">
                <a:solidFill>
                  <a:schemeClr val="tx2"/>
                </a:solidFill>
                <a:latin typeface="Arial" panose="020B0604020202020204" pitchFamily="34" charset="0"/>
              </a:rPr>
              <a:t>.</a:t>
            </a:r>
          </a:p>
          <a:p>
            <a:pPr algn="ctr" eaLnBrk="1" hangingPunct="1">
              <a:spcBef>
                <a:spcPct val="0"/>
              </a:spcBef>
              <a:buFontTx/>
              <a:buNone/>
            </a:pPr>
            <a:endParaRPr lang="tr-TR" altLang="tr-TR" sz="2400" dirty="0">
              <a:solidFill>
                <a:schemeClr val="tx2"/>
              </a:solidFill>
              <a:latin typeface="Arial" panose="020B0604020202020204" pitchFamily="34" charset="0"/>
            </a:endParaRPr>
          </a:p>
          <a:p>
            <a:pPr algn="ctr" eaLnBrk="1" hangingPunct="1">
              <a:spcBef>
                <a:spcPct val="0"/>
              </a:spcBef>
              <a:buFontTx/>
              <a:buNone/>
            </a:pPr>
            <a:r>
              <a:rPr lang="tr-TR" altLang="tr-TR" sz="2400" b="1" u="sng" dirty="0">
                <a:solidFill>
                  <a:srgbClr val="00FF00"/>
                </a:solidFill>
                <a:latin typeface="Arial" panose="020B0604020202020204" pitchFamily="34" charset="0"/>
              </a:rPr>
              <a:t>Temel materyal </a:t>
            </a:r>
            <a:r>
              <a:rPr lang="tr-TR" altLang="tr-TR" sz="2400" b="1" dirty="0">
                <a:solidFill>
                  <a:srgbClr val="00FF00"/>
                </a:solidFill>
                <a:latin typeface="Arial" panose="020B0604020202020204" pitchFamily="34" charset="0"/>
              </a:rPr>
              <a:t>(Basic)</a:t>
            </a:r>
            <a:endParaRPr lang="tr-TR" altLang="tr-TR" sz="2400" b="1" dirty="0">
              <a:solidFill>
                <a:schemeClr val="tx2"/>
              </a:solidFill>
              <a:latin typeface="Arial" panose="020B0604020202020204" pitchFamily="34" charset="0"/>
            </a:endParaRPr>
          </a:p>
          <a:p>
            <a:pPr algn="ctr" eaLnBrk="1" hangingPunct="1">
              <a:spcBef>
                <a:spcPct val="0"/>
              </a:spcBef>
              <a:buFontTx/>
              <a:buNone/>
            </a:pPr>
            <a:r>
              <a:rPr lang="tr-TR" altLang="tr-TR" sz="2400" b="1" dirty="0">
                <a:solidFill>
                  <a:srgbClr val="FF9900"/>
                </a:solidFill>
                <a:latin typeface="Arial" panose="020B0604020202020204" pitchFamily="34" charset="0"/>
              </a:rPr>
              <a:t>Üretim materyali veya bitkileri doğrudan ön temel materyal stokların çoğaltılması ile elde edilir.</a:t>
            </a:r>
            <a:r>
              <a:rPr lang="tr-TR" altLang="tr-TR" sz="2400" dirty="0">
                <a:solidFill>
                  <a:srgbClr val="FF9900"/>
                </a:solidFill>
                <a:latin typeface="Arial" panose="020B0604020202020204" pitchFamily="34" charset="0"/>
              </a:rPr>
              <a:t> </a:t>
            </a:r>
          </a:p>
          <a:p>
            <a:pPr algn="ctr" eaLnBrk="1" hangingPunct="1">
              <a:spcBef>
                <a:spcPct val="0"/>
              </a:spcBef>
              <a:buFontTx/>
              <a:buNone/>
            </a:pPr>
            <a:r>
              <a:rPr lang="tr-TR" altLang="tr-TR" sz="2400" dirty="0">
                <a:solidFill>
                  <a:srgbClr val="FFFFFF"/>
                </a:solidFill>
                <a:latin typeface="Arial" panose="020B0604020202020204" pitchFamily="34" charset="0"/>
              </a:rPr>
              <a:t>Temel materyal </a:t>
            </a:r>
            <a:r>
              <a:rPr lang="tr-TR" altLang="tr-TR" sz="2400" b="1" u="sng" dirty="0">
                <a:solidFill>
                  <a:srgbClr val="FFFFFF"/>
                </a:solidFill>
                <a:latin typeface="Arial" panose="020B0604020202020204" pitchFamily="34" charset="0"/>
              </a:rPr>
              <a:t>beyaz etiket</a:t>
            </a:r>
            <a:r>
              <a:rPr lang="tr-TR" altLang="tr-TR" sz="2400" dirty="0">
                <a:solidFill>
                  <a:srgbClr val="FFFFFF"/>
                </a:solidFill>
                <a:latin typeface="Arial" panose="020B0604020202020204" pitchFamily="34" charset="0"/>
              </a:rPr>
              <a:t> ile tanımlanır.</a:t>
            </a:r>
          </a:p>
        </p:txBody>
      </p:sp>
    </p:spTree>
    <p:extLst>
      <p:ext uri="{BB962C8B-B14F-4D97-AF65-F5344CB8AC3E}">
        <p14:creationId xmlns:p14="http://schemas.microsoft.com/office/powerpoint/2010/main" val="3876524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433983"/>
            <a:ext cx="8352928" cy="5463034"/>
          </a:xfrm>
          <a:prstGeom prst="rect">
            <a:avLst/>
          </a:prstGeom>
        </p:spPr>
        <p:txBody>
          <a:bodyPr wrap="square">
            <a:spAutoFit/>
          </a:bodyPr>
          <a:lstStyle/>
          <a:p>
            <a:pPr algn="ctr"/>
            <a:r>
              <a:rPr lang="tr-TR" sz="4000" dirty="0" smtClean="0">
                <a:solidFill>
                  <a:srgbClr val="FFFF00"/>
                </a:solidFill>
                <a:latin typeface="Arial Black" pitchFamily="34" charset="0"/>
              </a:rPr>
              <a:t>SERTİFİKASYON</a:t>
            </a:r>
          </a:p>
          <a:p>
            <a:pPr algn="ctr"/>
            <a:endParaRPr lang="tr-TR" sz="900" b="1" dirty="0">
              <a:latin typeface="Arial" pitchFamily="34" charset="0"/>
              <a:cs typeface="Arial" pitchFamily="34" charset="0"/>
            </a:endParaRPr>
          </a:p>
          <a:p>
            <a:pPr algn="just">
              <a:lnSpc>
                <a:spcPct val="150000"/>
              </a:lnSpc>
            </a:pPr>
            <a:r>
              <a:rPr lang="tr-TR" sz="2000" dirty="0"/>
              <a:t>	</a:t>
            </a:r>
            <a:r>
              <a:rPr lang="tr-TR" sz="2000" b="1" dirty="0">
                <a:solidFill>
                  <a:srgbClr val="99FF66"/>
                </a:solidFill>
              </a:rPr>
              <a:t>Bu gelişmelerin sonucu </a:t>
            </a:r>
            <a:r>
              <a:rPr lang="tr-TR" sz="2000" b="1" dirty="0" err="1">
                <a:solidFill>
                  <a:srgbClr val="99FF66"/>
                </a:solidFill>
              </a:rPr>
              <a:t>Turunçgil</a:t>
            </a:r>
            <a:r>
              <a:rPr lang="tr-TR" sz="2000" b="1" dirty="0">
                <a:solidFill>
                  <a:srgbClr val="99FF66"/>
                </a:solidFill>
              </a:rPr>
              <a:t> yetiştiriciliğinin en önemli problemlerinden biri doğal olarak virüs hastalıkları </a:t>
            </a:r>
            <a:r>
              <a:rPr lang="tr-TR" sz="2000" b="1" dirty="0" smtClean="0">
                <a:solidFill>
                  <a:srgbClr val="99FF66"/>
                </a:solidFill>
              </a:rPr>
              <a:t>olmuştur.</a:t>
            </a:r>
            <a:r>
              <a:rPr lang="tr-TR" sz="2000" b="1" dirty="0">
                <a:solidFill>
                  <a:srgbClr val="99FF66"/>
                </a:solidFill>
              </a:rPr>
              <a:t>	</a:t>
            </a:r>
            <a:r>
              <a:rPr lang="tr-TR" sz="2000" b="1" dirty="0" smtClean="0">
                <a:solidFill>
                  <a:srgbClr val="FFFF00"/>
                </a:solidFill>
              </a:rPr>
              <a:t>Tüm bitki patojeni virüslerde olduğu </a:t>
            </a:r>
            <a:r>
              <a:rPr lang="tr-TR" sz="2000" b="1" dirty="0">
                <a:solidFill>
                  <a:srgbClr val="FFFF00"/>
                </a:solidFill>
              </a:rPr>
              <a:t>gibi Turunçgillerde zararlı virüslere karşı etkili bir mücadele yönteminin ve özellikle </a:t>
            </a:r>
            <a:r>
              <a:rPr lang="tr-TR" sz="2000" b="1" dirty="0" smtClean="0">
                <a:solidFill>
                  <a:srgbClr val="FFFF00"/>
                </a:solidFill>
              </a:rPr>
              <a:t>kimyasal </a:t>
            </a:r>
            <a:r>
              <a:rPr lang="tr-TR" sz="2000" b="1" dirty="0">
                <a:solidFill>
                  <a:srgbClr val="FFFF00"/>
                </a:solidFill>
              </a:rPr>
              <a:t>mücadelenin olmaması sonucu virüs hastalıkları daha da önem kazanmıştır.</a:t>
            </a:r>
          </a:p>
          <a:p>
            <a:pPr algn="just">
              <a:lnSpc>
                <a:spcPct val="150000"/>
              </a:lnSpc>
            </a:pPr>
            <a:r>
              <a:rPr lang="tr-TR" sz="2000" dirty="0" smtClean="0">
                <a:solidFill>
                  <a:srgbClr val="FFFF00"/>
                </a:solidFill>
                <a:latin typeface="Arial" panose="020B0604020202020204" pitchFamily="34" charset="0"/>
                <a:cs typeface="Arial" panose="020B0604020202020204" pitchFamily="34" charset="0"/>
              </a:rPr>
              <a:t>	</a:t>
            </a:r>
            <a:r>
              <a:rPr lang="tr-TR" sz="2000" dirty="0" smtClean="0">
                <a:latin typeface="Arial" panose="020B0604020202020204" pitchFamily="34" charset="0"/>
                <a:cs typeface="Arial" panose="020B0604020202020204" pitchFamily="34" charset="0"/>
              </a:rPr>
              <a:t>Bitki </a:t>
            </a:r>
            <a:r>
              <a:rPr lang="tr-TR" sz="2000" dirty="0">
                <a:latin typeface="Arial" panose="020B0604020202020204" pitchFamily="34" charset="0"/>
                <a:cs typeface="Arial" panose="020B0604020202020204" pitchFamily="34" charset="0"/>
              </a:rPr>
              <a:t>patojeni virüslere karşı etkin </a:t>
            </a:r>
            <a:r>
              <a:rPr lang="tr-TR" sz="2000" dirty="0" smtClean="0">
                <a:latin typeface="Arial" panose="020B0604020202020204" pitchFamily="34" charset="0"/>
                <a:cs typeface="Arial" panose="020B0604020202020204" pitchFamily="34" charset="0"/>
              </a:rPr>
              <a:t>bir mücadele </a:t>
            </a:r>
            <a:r>
              <a:rPr lang="tr-TR" sz="2000" dirty="0">
                <a:latin typeface="Arial" panose="020B0604020202020204" pitchFamily="34" charset="0"/>
                <a:cs typeface="Arial" panose="020B0604020202020204" pitchFamily="34" charset="0"/>
              </a:rPr>
              <a:t>edebilmek için </a:t>
            </a:r>
            <a:r>
              <a:rPr lang="tr-TR" sz="2000" dirty="0">
                <a:solidFill>
                  <a:srgbClr val="FFFF00"/>
                </a:solidFill>
                <a:latin typeface="Arial" panose="020B0604020202020204" pitchFamily="34" charset="0"/>
                <a:cs typeface="Arial" panose="020B0604020202020204" pitchFamily="34" charset="0"/>
              </a:rPr>
              <a:t>öncelikle doğru-güvenilir tanı yapılabilmesi, </a:t>
            </a:r>
            <a:r>
              <a:rPr lang="tr-TR" sz="2000" dirty="0">
                <a:solidFill>
                  <a:srgbClr val="FFC000"/>
                </a:solidFill>
                <a:latin typeface="Arial" panose="020B0604020202020204" pitchFamily="34" charset="0"/>
                <a:cs typeface="Arial" panose="020B0604020202020204" pitchFamily="34" charset="0"/>
              </a:rPr>
              <a:t>sağlıklı üretim materyalinin kullanılması ve </a:t>
            </a:r>
            <a:r>
              <a:rPr lang="tr-TR" sz="2000" dirty="0" smtClean="0">
                <a:solidFill>
                  <a:srgbClr val="FFC000"/>
                </a:solidFill>
                <a:latin typeface="Arial" panose="020B0604020202020204" pitchFamily="34" charset="0"/>
                <a:cs typeface="Arial" panose="020B0604020202020204" pitchFamily="34" charset="0"/>
              </a:rPr>
              <a:t>virüsü taşıyan böcekler </a:t>
            </a:r>
            <a:r>
              <a:rPr lang="tr-TR" sz="2000" dirty="0" smtClean="0">
                <a:solidFill>
                  <a:srgbClr val="FFFF00"/>
                </a:solidFill>
                <a:latin typeface="Arial" panose="020B0604020202020204" pitchFamily="34" charset="0"/>
                <a:cs typeface="Arial" panose="020B0604020202020204" pitchFamily="34" charset="0"/>
              </a:rPr>
              <a:t>ile </a:t>
            </a:r>
            <a:r>
              <a:rPr lang="tr-TR" sz="2000" dirty="0">
                <a:solidFill>
                  <a:srgbClr val="FFFF00"/>
                </a:solidFill>
                <a:latin typeface="Arial" panose="020B0604020202020204" pitchFamily="34" charset="0"/>
                <a:cs typeface="Arial" panose="020B0604020202020204" pitchFamily="34" charset="0"/>
              </a:rPr>
              <a:t>mücadelesi</a:t>
            </a:r>
            <a:r>
              <a:rPr lang="tr-TR" sz="2000" dirty="0">
                <a:latin typeface="Arial" panose="020B0604020202020204" pitchFamily="34" charset="0"/>
                <a:cs typeface="Arial" panose="020B0604020202020204" pitchFamily="34" charset="0"/>
              </a:rPr>
              <a:t> son derece önemlidir</a:t>
            </a:r>
            <a:r>
              <a:rPr lang="tr-TR" sz="2000" dirty="0" smtClean="0">
                <a:latin typeface="Arial" panose="020B0604020202020204" pitchFamily="34" charset="0"/>
                <a:cs typeface="Arial" panose="020B0604020202020204" pitchFamily="34" charset="0"/>
              </a:rPr>
              <a:t>.	</a:t>
            </a:r>
            <a:endParaRPr lang="tr-T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02739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76064" y="182563"/>
            <a:ext cx="774035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tr-TR" altLang="tr-TR" b="1" dirty="0" smtClean="0">
                <a:solidFill>
                  <a:srgbClr val="FFFF00"/>
                </a:solidFill>
                <a:latin typeface="Arial" panose="020B0604020202020204" pitchFamily="34" charset="0"/>
              </a:rPr>
              <a:t>Üretim Materyalinin Kategorilerinin Tanımlanması</a:t>
            </a:r>
            <a:endParaRPr lang="tr-TR" altLang="tr-TR" b="1" dirty="0">
              <a:solidFill>
                <a:srgbClr val="FFFF00"/>
              </a:solidFill>
              <a:latin typeface="Arial" panose="020B0604020202020204" pitchFamily="34" charset="0"/>
            </a:endParaRPr>
          </a:p>
        </p:txBody>
      </p:sp>
      <p:sp>
        <p:nvSpPr>
          <p:cNvPr id="12291" name="Rectangle 3"/>
          <p:cNvSpPr>
            <a:spLocks noChangeArrowheads="1"/>
          </p:cNvSpPr>
          <p:nvPr/>
        </p:nvSpPr>
        <p:spPr bwMode="auto">
          <a:xfrm>
            <a:off x="288032" y="1196752"/>
            <a:ext cx="8604448" cy="508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tr-TR" altLang="tr-TR" sz="3000" b="1" u="sng" dirty="0">
                <a:solidFill>
                  <a:srgbClr val="00FF00"/>
                </a:solidFill>
                <a:latin typeface="Arial" panose="020B0604020202020204" pitchFamily="34" charset="0"/>
              </a:rPr>
              <a:t>Sertifikalı</a:t>
            </a:r>
          </a:p>
          <a:p>
            <a:pPr algn="ctr" eaLnBrk="1" hangingPunct="1">
              <a:spcBef>
                <a:spcPct val="50000"/>
              </a:spcBef>
              <a:buFontTx/>
              <a:buNone/>
            </a:pPr>
            <a:r>
              <a:rPr lang="tr-TR" altLang="tr-TR" sz="2800" dirty="0">
                <a:latin typeface="Arial" panose="020B0604020202020204" pitchFamily="34" charset="0"/>
              </a:rPr>
              <a:t>Ana bloktan elde dilen materyalden yetkili fidanlıklarda uygun yetiştirme koşulları altında üretilir ve üreticilere satılır. </a:t>
            </a:r>
          </a:p>
          <a:p>
            <a:pPr algn="ctr" eaLnBrk="1" hangingPunct="1">
              <a:spcBef>
                <a:spcPct val="50000"/>
              </a:spcBef>
              <a:buFontTx/>
              <a:buNone/>
            </a:pPr>
            <a:r>
              <a:rPr lang="tr-TR" altLang="tr-TR" sz="2800" dirty="0">
                <a:solidFill>
                  <a:srgbClr val="00FFFF"/>
                </a:solidFill>
                <a:latin typeface="Arial" panose="020B0604020202020204" pitchFamily="34" charset="0"/>
              </a:rPr>
              <a:t>Fidanlar </a:t>
            </a:r>
            <a:r>
              <a:rPr lang="tr-TR" altLang="tr-TR" sz="2800" b="1" u="sng" dirty="0">
                <a:solidFill>
                  <a:srgbClr val="00FFFF"/>
                </a:solidFill>
                <a:latin typeface="Arial" panose="020B0604020202020204" pitchFamily="34" charset="0"/>
              </a:rPr>
              <a:t>mavi etiket</a:t>
            </a:r>
            <a:r>
              <a:rPr lang="tr-TR" altLang="tr-TR" sz="2800" dirty="0">
                <a:solidFill>
                  <a:srgbClr val="00FFFF"/>
                </a:solidFill>
                <a:latin typeface="Arial" panose="020B0604020202020204" pitchFamily="34" charset="0"/>
              </a:rPr>
              <a:t> ile tanımlanır.</a:t>
            </a:r>
          </a:p>
          <a:p>
            <a:pPr algn="ctr" eaLnBrk="1" hangingPunct="1">
              <a:spcBef>
                <a:spcPct val="50000"/>
              </a:spcBef>
              <a:buFontTx/>
              <a:buNone/>
            </a:pPr>
            <a:r>
              <a:rPr lang="tr-TR" altLang="tr-TR" sz="3000" b="1" u="sng" dirty="0">
                <a:solidFill>
                  <a:srgbClr val="00FF00"/>
                </a:solidFill>
                <a:latin typeface="Arial" panose="020B0604020202020204" pitchFamily="34" charset="0"/>
              </a:rPr>
              <a:t>Standart</a:t>
            </a:r>
          </a:p>
          <a:p>
            <a:pPr algn="ctr" eaLnBrk="1" hangingPunct="1">
              <a:spcBef>
                <a:spcPct val="50000"/>
              </a:spcBef>
              <a:buFontTx/>
              <a:buNone/>
            </a:pPr>
            <a:r>
              <a:rPr lang="tr-TR" altLang="tr-TR" sz="2800" dirty="0">
                <a:latin typeface="Arial" panose="020B0604020202020204" pitchFamily="34" charset="0"/>
              </a:rPr>
              <a:t>Çeşit olarak doğru materyaldir fakat sağlık durumu hakkında bilgi yoktur.</a:t>
            </a:r>
          </a:p>
          <a:p>
            <a:pPr algn="ctr" eaLnBrk="1" hangingPunct="1">
              <a:spcBef>
                <a:spcPct val="50000"/>
              </a:spcBef>
              <a:buFontTx/>
              <a:buNone/>
            </a:pPr>
            <a:r>
              <a:rPr lang="tr-TR" altLang="tr-TR" sz="2800" b="1" u="sng" dirty="0">
                <a:solidFill>
                  <a:srgbClr val="FFFF00"/>
                </a:solidFill>
                <a:latin typeface="Arial" panose="020B0604020202020204" pitchFamily="34" charset="0"/>
              </a:rPr>
              <a:t>Sarı- </a:t>
            </a:r>
            <a:r>
              <a:rPr lang="tr-TR" altLang="tr-TR" sz="2800" b="1" u="sng" dirty="0">
                <a:solidFill>
                  <a:srgbClr val="FF9900"/>
                </a:solidFill>
                <a:latin typeface="Arial" panose="020B0604020202020204" pitchFamily="34" charset="0"/>
              </a:rPr>
              <a:t>turuncu</a:t>
            </a:r>
            <a:r>
              <a:rPr lang="tr-TR" altLang="tr-TR" sz="2800" b="1" u="sng" dirty="0">
                <a:solidFill>
                  <a:srgbClr val="FFFF00"/>
                </a:solidFill>
                <a:latin typeface="Arial" panose="020B0604020202020204" pitchFamily="34" charset="0"/>
              </a:rPr>
              <a:t> etiket</a:t>
            </a:r>
            <a:r>
              <a:rPr lang="tr-TR" altLang="tr-TR" sz="2800" dirty="0">
                <a:solidFill>
                  <a:srgbClr val="FFFF00"/>
                </a:solidFill>
                <a:latin typeface="Arial" panose="020B0604020202020204" pitchFamily="34" charset="0"/>
              </a:rPr>
              <a:t> ile tanımlanır.</a:t>
            </a:r>
          </a:p>
        </p:txBody>
      </p:sp>
    </p:spTree>
    <p:extLst>
      <p:ext uri="{BB962C8B-B14F-4D97-AF65-F5344CB8AC3E}">
        <p14:creationId xmlns:p14="http://schemas.microsoft.com/office/powerpoint/2010/main" val="3215304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304800"/>
            <a:ext cx="571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tr-TR" altLang="tr-TR" sz="2400"/>
          </a:p>
        </p:txBody>
      </p:sp>
      <p:sp>
        <p:nvSpPr>
          <p:cNvPr id="13315" name="Rectangle 4"/>
          <p:cNvSpPr>
            <a:spLocks noChangeArrowheads="1"/>
          </p:cNvSpPr>
          <p:nvPr/>
        </p:nvSpPr>
        <p:spPr bwMode="auto">
          <a:xfrm>
            <a:off x="1700213" y="2800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tr-TR" altLang="tr-TR" sz="2400"/>
          </a:p>
        </p:txBody>
      </p:sp>
      <p:pic>
        <p:nvPicPr>
          <p:cNvPr id="13316" name="Picture 5" descr="file:///A:/lilifer%201.jpg"/>
          <p:cNvPicPr>
            <a:picLocks noChangeAspect="1" noChangeArrowheads="1"/>
          </p:cNvPicPr>
          <p:nvPr/>
        </p:nvPicPr>
        <p:blipFill>
          <a:blip r:embed="rId2" r:link="rId3">
            <a:extLst>
              <a:ext uri="{28A0092B-C50C-407E-A947-70E740481C1C}">
                <a14:useLocalDpi xmlns:a14="http://schemas.microsoft.com/office/drawing/2010/main" val="0"/>
              </a:ext>
            </a:extLst>
          </a:blip>
          <a:srcRect l="981" r="2858" b="2719"/>
          <a:stretch>
            <a:fillRect/>
          </a:stretch>
        </p:blipFill>
        <p:spPr bwMode="auto">
          <a:xfrm>
            <a:off x="914400" y="1143000"/>
            <a:ext cx="7473950"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6"/>
          <p:cNvSpPr>
            <a:spLocks noChangeArrowheads="1"/>
          </p:cNvSpPr>
          <p:nvPr/>
        </p:nvSpPr>
        <p:spPr bwMode="auto">
          <a:xfrm>
            <a:off x="1481138" y="2738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tr-TR" altLang="tr-TR" sz="2400"/>
          </a:p>
        </p:txBody>
      </p:sp>
      <p:pic>
        <p:nvPicPr>
          <p:cNvPr id="13318" name="Picture 7" descr="file:///A:/lilifer%202.jpg"/>
          <p:cNvPicPr>
            <a:picLocks noChangeAspect="1" noChangeArrowheads="1"/>
          </p:cNvPicPr>
          <p:nvPr/>
        </p:nvPicPr>
        <p:blipFill>
          <a:blip r:embed="rId4" r:link="rId5">
            <a:extLst>
              <a:ext uri="{28A0092B-C50C-407E-A947-70E740481C1C}">
                <a14:useLocalDpi xmlns:a14="http://schemas.microsoft.com/office/drawing/2010/main" val="0"/>
              </a:ext>
            </a:extLst>
          </a:blip>
          <a:srcRect l="1341" r="2858"/>
          <a:stretch>
            <a:fillRect/>
          </a:stretch>
        </p:blipFill>
        <p:spPr bwMode="auto">
          <a:xfrm rot="10800000" flipH="1" flipV="1">
            <a:off x="919085" y="3789040"/>
            <a:ext cx="7469265"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69553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95536" y="1268760"/>
            <a:ext cx="7560840" cy="3600400"/>
          </a:xfrm>
        </p:spPr>
        <p:txBody>
          <a:bodyPr>
            <a:noAutofit/>
          </a:bodyPr>
          <a:lstStyle/>
          <a:p>
            <a:pPr algn="ctr">
              <a:lnSpc>
                <a:spcPct val="150000"/>
              </a:lnSpc>
            </a:pPr>
            <a:r>
              <a:rPr lang="tr-TR" sz="3600" b="1" dirty="0" smtClean="0">
                <a:solidFill>
                  <a:srgbClr val="FFFF00"/>
                </a:solidFill>
              </a:rPr>
              <a:t>SERTİFİKASYONDA FİDAN KADEMELERİ VE MUHAFAZA KOŞULLARI</a:t>
            </a:r>
            <a:endParaRPr lang="en-US" sz="3600" b="1" dirty="0">
              <a:solidFill>
                <a:srgbClr val="FFFF00"/>
              </a:solidFill>
            </a:endParaRPr>
          </a:p>
        </p:txBody>
      </p:sp>
    </p:spTree>
    <p:extLst>
      <p:ext uri="{BB962C8B-B14F-4D97-AF65-F5344CB8AC3E}">
        <p14:creationId xmlns:p14="http://schemas.microsoft.com/office/powerpoint/2010/main" val="13270334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0" y="268288"/>
            <a:ext cx="6063208" cy="542925"/>
          </a:xfrm>
        </p:spPr>
        <p:txBody>
          <a:bodyPr/>
          <a:lstStyle/>
          <a:p>
            <a:pPr eaLnBrk="1" hangingPunct="1"/>
            <a:r>
              <a:rPr lang="tr-TR" altLang="tr-TR" sz="2800" b="1" dirty="0" smtClean="0">
                <a:solidFill>
                  <a:schemeClr val="tx1"/>
                </a:solidFill>
                <a:latin typeface="Arial" panose="020B0604020202020204" pitchFamily="34" charset="0"/>
                <a:cs typeface="Times New Roman" panose="02020603050405020304" pitchFamily="18" charset="0"/>
              </a:rPr>
              <a:t>PRIMER KAYNAĞIN MUHAFAZASI</a:t>
            </a:r>
            <a:endParaRPr lang="en-GB" altLang="tr-TR" sz="2800" b="1" dirty="0" smtClean="0">
              <a:solidFill>
                <a:schemeClr val="tx1"/>
              </a:solidFill>
              <a:latin typeface="Arial" panose="020B0604020202020204" pitchFamily="34" charset="0"/>
              <a:cs typeface="Times New Roman" panose="02020603050405020304" pitchFamily="18" charset="0"/>
            </a:endParaRPr>
          </a:p>
        </p:txBody>
      </p:sp>
      <p:pic>
        <p:nvPicPr>
          <p:cNvPr id="13315" name="Picture 3" descr="48"/>
          <p:cNvPicPr>
            <a:picLocks noGrp="1" noChangeAspect="1" noChangeArrowheads="1"/>
          </p:cNvPicPr>
          <p:nvPr>
            <p:ph sz="quarter" idx="2"/>
          </p:nvPr>
        </p:nvPicPr>
        <p:blipFill>
          <a:blip r:embed="rId2">
            <a:lum bright="-6000"/>
            <a:extLst>
              <a:ext uri="{28A0092B-C50C-407E-A947-70E740481C1C}">
                <a14:useLocalDpi xmlns:a14="http://schemas.microsoft.com/office/drawing/2010/main" val="0"/>
              </a:ext>
            </a:extLst>
          </a:blip>
          <a:srcRect/>
          <a:stretch>
            <a:fillRect/>
          </a:stretch>
        </p:blipFill>
        <p:spPr>
          <a:xfrm>
            <a:off x="5148263" y="3429000"/>
            <a:ext cx="2932112" cy="2016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6" name="Picture 5" descr="43"/>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181600" y="1295400"/>
            <a:ext cx="2928938" cy="2001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27" name="Rectangle 7"/>
          <p:cNvSpPr>
            <a:spLocks noChangeArrowheads="1"/>
          </p:cNvSpPr>
          <p:nvPr/>
        </p:nvSpPr>
        <p:spPr bwMode="auto">
          <a:xfrm>
            <a:off x="539750" y="1628775"/>
            <a:ext cx="4176713" cy="22320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anchor="ctr"/>
          <a:lstStyle/>
          <a:p>
            <a:pPr algn="ctr">
              <a:spcBef>
                <a:spcPct val="50000"/>
              </a:spcBef>
              <a:defRPr/>
            </a:pPr>
            <a:r>
              <a:rPr lang="tr-TR" altLang="tr-TR" sz="2000" b="1" dirty="0">
                <a:solidFill>
                  <a:srgbClr val="FFFF00"/>
                </a:solidFill>
                <a:latin typeface="Arial" panose="020B0604020202020204" pitchFamily="34" charset="0"/>
              </a:rPr>
              <a:t>Yeni </a:t>
            </a:r>
            <a:r>
              <a:rPr lang="tr-TR" altLang="tr-TR" sz="2000" b="1" dirty="0" err="1">
                <a:solidFill>
                  <a:srgbClr val="FFFF00"/>
                </a:solidFill>
                <a:latin typeface="Arial" panose="020B0604020202020204" pitchFamily="34" charset="0"/>
              </a:rPr>
              <a:t>infeksiyonların</a:t>
            </a:r>
            <a:r>
              <a:rPr lang="tr-TR" altLang="tr-TR" sz="2000" b="1" dirty="0">
                <a:solidFill>
                  <a:srgbClr val="FFFF00"/>
                </a:solidFill>
                <a:latin typeface="Arial" panose="020B0604020202020204" pitchFamily="34" charset="0"/>
              </a:rPr>
              <a:t> olmamasını garanti edebilecek koşullarda muhafaza edilir</a:t>
            </a:r>
            <a:r>
              <a:rPr lang="en-US" altLang="tr-TR" sz="2000" b="1" dirty="0">
                <a:solidFill>
                  <a:srgbClr val="FFFF00"/>
                </a:solidFill>
                <a:effectLst>
                  <a:outerShdw blurRad="38100" dist="38100" dir="2700000" algn="tl">
                    <a:srgbClr val="C0C0C0"/>
                  </a:outerShdw>
                </a:effectLst>
                <a:latin typeface="Arial" panose="020B0604020202020204" pitchFamily="34" charset="0"/>
              </a:rPr>
              <a:t> </a:t>
            </a:r>
          </a:p>
          <a:p>
            <a:pPr algn="ctr">
              <a:spcBef>
                <a:spcPct val="50000"/>
              </a:spcBef>
              <a:defRPr/>
            </a:pPr>
            <a:r>
              <a:rPr lang="tr-TR" altLang="tr-TR" sz="2000" b="1" dirty="0">
                <a:solidFill>
                  <a:srgbClr val="FFFF00"/>
                </a:solidFill>
                <a:latin typeface="Arial" panose="020B0604020202020204" pitchFamily="34" charset="0"/>
              </a:rPr>
              <a:t>Böcek geçirmeyen seralar</a:t>
            </a:r>
          </a:p>
          <a:p>
            <a:pPr algn="ctr">
              <a:spcBef>
                <a:spcPct val="50000"/>
              </a:spcBef>
              <a:defRPr/>
            </a:pPr>
            <a:r>
              <a:rPr lang="tr-TR" altLang="tr-TR" sz="2000" b="1" dirty="0">
                <a:solidFill>
                  <a:srgbClr val="FFFF00"/>
                </a:solidFill>
                <a:latin typeface="Arial" panose="020B0604020202020204" pitchFamily="34" charset="0"/>
              </a:rPr>
              <a:t>( I</a:t>
            </a:r>
            <a:r>
              <a:rPr lang="en-US" altLang="tr-TR" sz="2000" b="1" dirty="0" err="1">
                <a:solidFill>
                  <a:srgbClr val="FFFF00"/>
                </a:solidFill>
                <a:latin typeface="Arial" panose="020B0604020202020204" pitchFamily="34" charset="0"/>
              </a:rPr>
              <a:t>nsect</a:t>
            </a:r>
            <a:r>
              <a:rPr lang="en-US" altLang="tr-TR" sz="2000" b="1" dirty="0">
                <a:solidFill>
                  <a:srgbClr val="FFFF00"/>
                </a:solidFill>
                <a:latin typeface="Arial" panose="020B0604020202020204" pitchFamily="34" charset="0"/>
              </a:rPr>
              <a:t> proof screenhouse</a:t>
            </a:r>
            <a:endParaRPr lang="it-IT" altLang="tr-TR" sz="2000" b="1" dirty="0">
              <a:solidFill>
                <a:srgbClr val="FFFF00"/>
              </a:solidFill>
              <a:latin typeface="Arial" panose="020B0604020202020204" pitchFamily="34" charset="0"/>
            </a:endParaRPr>
          </a:p>
        </p:txBody>
      </p:sp>
      <p:sp>
        <p:nvSpPr>
          <p:cNvPr id="13318" name="Rectangle 8"/>
          <p:cNvSpPr>
            <a:spLocks noChangeArrowheads="1"/>
          </p:cNvSpPr>
          <p:nvPr/>
        </p:nvSpPr>
        <p:spPr bwMode="auto">
          <a:xfrm>
            <a:off x="539750" y="4149725"/>
            <a:ext cx="4176713" cy="855663"/>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tr-TR" altLang="tr-TR" sz="2000" b="1">
                <a:solidFill>
                  <a:srgbClr val="7F0D01"/>
                </a:solidFill>
                <a:latin typeface="Arial" panose="020B0604020202020204" pitchFamily="34" charset="0"/>
              </a:rPr>
              <a:t>Islahçının sorumluluğu altındadır</a:t>
            </a:r>
            <a:endParaRPr lang="it-IT" altLang="tr-TR" sz="2000" b="1">
              <a:solidFill>
                <a:srgbClr val="7F0D01"/>
              </a:solidFill>
              <a:latin typeface="Arial" panose="020B0604020202020204" pitchFamily="34" charset="0"/>
            </a:endParaRPr>
          </a:p>
        </p:txBody>
      </p:sp>
      <p:sp>
        <p:nvSpPr>
          <p:cNvPr id="13319" name="Rectangle 9"/>
          <p:cNvSpPr>
            <a:spLocks noChangeArrowheads="1"/>
          </p:cNvSpPr>
          <p:nvPr/>
        </p:nvSpPr>
        <p:spPr bwMode="auto">
          <a:xfrm>
            <a:off x="4932040" y="5517232"/>
            <a:ext cx="367240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tr-TR" altLang="tr-TR" sz="2000" b="1" dirty="0" err="1">
                <a:solidFill>
                  <a:srgbClr val="FFFF00"/>
                </a:solidFill>
                <a:latin typeface="Arial" panose="020B0604020202020204" pitchFamily="34" charset="0"/>
              </a:rPr>
              <a:t>Primer</a:t>
            </a:r>
            <a:r>
              <a:rPr lang="tr-TR" altLang="tr-TR" sz="2000" b="1" dirty="0">
                <a:solidFill>
                  <a:srgbClr val="FFFF00"/>
                </a:solidFill>
                <a:latin typeface="Arial" panose="020B0604020202020204" pitchFamily="34" charset="0"/>
              </a:rPr>
              <a:t> kaynaklar orijinal olarak ıslahçılar tarafından elde edilir</a:t>
            </a:r>
            <a:endParaRPr lang="it-IT" altLang="tr-TR" sz="2000" b="1" dirty="0">
              <a:solidFill>
                <a:srgbClr val="FFFF00"/>
              </a:solidFill>
              <a:latin typeface="Arial" panose="020B0604020202020204" pitchFamily="34" charset="0"/>
            </a:endParaRPr>
          </a:p>
        </p:txBody>
      </p:sp>
    </p:spTree>
    <p:extLst>
      <p:ext uri="{BB962C8B-B14F-4D97-AF65-F5344CB8AC3E}">
        <p14:creationId xmlns:p14="http://schemas.microsoft.com/office/powerpoint/2010/main" val="21370583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228600" y="57150"/>
            <a:ext cx="89154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tr-TR" altLang="tr-TR" sz="2800" b="1" dirty="0">
                <a:latin typeface="Arial" panose="020B0604020202020204" pitchFamily="34" charset="0"/>
                <a:cs typeface="Times New Roman" panose="02020603050405020304" pitchFamily="18" charset="0"/>
              </a:rPr>
              <a:t>ÖN TEMEL MATERYALİN MUHAFAZASI</a:t>
            </a:r>
          </a:p>
          <a:p>
            <a:pPr algn="ctr" eaLnBrk="1" hangingPunct="1">
              <a:spcBef>
                <a:spcPct val="0"/>
              </a:spcBef>
              <a:buFontTx/>
              <a:buNone/>
            </a:pPr>
            <a:r>
              <a:rPr lang="en-US" altLang="tr-TR" sz="2800" b="1" dirty="0">
                <a:latin typeface="Arial" panose="020B0604020202020204" pitchFamily="34" charset="0"/>
                <a:cs typeface="Times New Roman" panose="02020603050405020304" pitchFamily="18" charset="0"/>
              </a:rPr>
              <a:t>PREMULTIPLICATION</a:t>
            </a:r>
            <a:endParaRPr lang="en-GB" altLang="tr-TR" sz="2800" b="1" dirty="0">
              <a:latin typeface="Arial" panose="020B0604020202020204" pitchFamily="34" charset="0"/>
              <a:cs typeface="Times New Roman" panose="02020603050405020304" pitchFamily="18" charset="0"/>
            </a:endParaRPr>
          </a:p>
        </p:txBody>
      </p:sp>
      <p:sp>
        <p:nvSpPr>
          <p:cNvPr id="14339" name="Rectangle 6"/>
          <p:cNvSpPr>
            <a:spLocks noChangeArrowheads="1"/>
          </p:cNvSpPr>
          <p:nvPr/>
        </p:nvSpPr>
        <p:spPr bwMode="auto">
          <a:xfrm rot="5400000">
            <a:off x="1501775" y="430213"/>
            <a:ext cx="884237" cy="2808288"/>
          </a:xfrm>
          <a:prstGeom prst="rect">
            <a:avLst/>
          </a:prstGeom>
          <a:solidFill>
            <a:schemeClr val="bg1"/>
          </a:solidFill>
          <a:ln w="9525">
            <a:solidFill>
              <a:schemeClr val="bg1"/>
            </a:solidFill>
            <a:miter lim="800000"/>
            <a:headEnd/>
            <a:tailEnd/>
          </a:ln>
          <a:effectLst>
            <a:outerShdw dist="107763" dir="18900000" algn="ctr" rotWithShape="0">
              <a:schemeClr val="bg2">
                <a:alpha val="50000"/>
              </a:schemeClr>
            </a:outerShdw>
          </a:effectLst>
        </p:spPr>
        <p:txBody>
          <a:bodyPr rot="10800000" vert="eaVert"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tr-TR" altLang="tr-TR" sz="2400" b="1">
                <a:latin typeface="Arial" panose="020B0604020202020204" pitchFamily="34" charset="0"/>
              </a:rPr>
              <a:t>Ön temel materyal</a:t>
            </a:r>
          </a:p>
          <a:p>
            <a:pPr>
              <a:spcBef>
                <a:spcPct val="50000"/>
              </a:spcBef>
              <a:buFontTx/>
              <a:buNone/>
            </a:pPr>
            <a:r>
              <a:rPr lang="tr-TR" altLang="tr-TR" sz="2400" b="1">
                <a:latin typeface="Arial" panose="020B0604020202020204" pitchFamily="34" charset="0"/>
              </a:rPr>
              <a:t>     (</a:t>
            </a:r>
            <a:r>
              <a:rPr lang="en-US" altLang="tr-TR" sz="2400" b="1">
                <a:latin typeface="Arial" panose="020B0604020202020204" pitchFamily="34" charset="0"/>
              </a:rPr>
              <a:t>pre-basic</a:t>
            </a:r>
            <a:r>
              <a:rPr lang="tr-TR" altLang="tr-TR" sz="2400" b="1">
                <a:latin typeface="Arial" panose="020B0604020202020204" pitchFamily="34" charset="0"/>
              </a:rPr>
              <a:t>)</a:t>
            </a:r>
            <a:endParaRPr lang="it-IT" altLang="tr-TR" sz="2400" b="1">
              <a:latin typeface="Arial" panose="020B0604020202020204" pitchFamily="34" charset="0"/>
            </a:endParaRPr>
          </a:p>
        </p:txBody>
      </p:sp>
      <p:sp>
        <p:nvSpPr>
          <p:cNvPr id="14340" name="Rectangle 7"/>
          <p:cNvSpPr>
            <a:spLocks noChangeArrowheads="1"/>
          </p:cNvSpPr>
          <p:nvPr/>
        </p:nvSpPr>
        <p:spPr bwMode="auto">
          <a:xfrm>
            <a:off x="323850" y="2924175"/>
            <a:ext cx="3168650" cy="4619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81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tr-TR" altLang="tr-TR" sz="2400" b="1">
                <a:solidFill>
                  <a:schemeClr val="accent2"/>
                </a:solidFill>
                <a:latin typeface="Arial" panose="020B0604020202020204" pitchFamily="34" charset="0"/>
              </a:rPr>
              <a:t>Bir muhafaza alanı</a:t>
            </a:r>
            <a:endParaRPr lang="it-IT" altLang="tr-TR" sz="2400" b="1">
              <a:solidFill>
                <a:schemeClr val="accent2"/>
              </a:solidFill>
              <a:latin typeface="Arial" panose="020B0604020202020204" pitchFamily="34" charset="0"/>
            </a:endParaRPr>
          </a:p>
        </p:txBody>
      </p:sp>
      <p:sp>
        <p:nvSpPr>
          <p:cNvPr id="14341" name="Rectangle 10"/>
          <p:cNvSpPr>
            <a:spLocks noChangeArrowheads="1"/>
          </p:cNvSpPr>
          <p:nvPr/>
        </p:nvSpPr>
        <p:spPr bwMode="auto">
          <a:xfrm>
            <a:off x="538163" y="3932238"/>
            <a:ext cx="2881312" cy="1295400"/>
          </a:xfrm>
          <a:prstGeom prst="rect">
            <a:avLst/>
          </a:prstGeom>
          <a:solidFill>
            <a:srgbClr val="FFCC99"/>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68350" indent="-285750">
              <a:spcBef>
                <a:spcPct val="20000"/>
              </a:spcBef>
              <a:buChar char="–"/>
              <a:defRPr sz="2800">
                <a:solidFill>
                  <a:schemeClr val="tx1"/>
                </a:solidFill>
                <a:latin typeface="Times New Roman" panose="02020603050405020304" pitchFamily="18" charset="0"/>
              </a:defRPr>
            </a:lvl2pPr>
            <a:lvl3pPr marL="1187450" indent="-228600">
              <a:spcBef>
                <a:spcPct val="20000"/>
              </a:spcBef>
              <a:buChar char="•"/>
              <a:defRPr sz="2400">
                <a:solidFill>
                  <a:schemeClr val="tx1"/>
                </a:solidFill>
                <a:latin typeface="Times New Roman" panose="02020603050405020304" pitchFamily="18" charset="0"/>
              </a:defRPr>
            </a:lvl3pPr>
            <a:lvl4pPr marL="160655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120000"/>
              </a:lnSpc>
              <a:buFontTx/>
              <a:buNone/>
            </a:pPr>
            <a:r>
              <a:rPr lang="tr-TR" altLang="tr-TR" sz="1800" b="1">
                <a:solidFill>
                  <a:srgbClr val="7F0D01"/>
                </a:solidFill>
                <a:latin typeface="Arial" panose="020B0604020202020204" pitchFamily="34" charset="0"/>
                <a:cs typeface="Times New Roman" panose="02020603050405020304" pitchFamily="18" charset="0"/>
              </a:rPr>
              <a:t>Sertifikasyon otoritesinin sorumluluğu altındadır</a:t>
            </a:r>
            <a:endParaRPr lang="en-GB" altLang="tr-TR" sz="1800" b="1">
              <a:solidFill>
                <a:srgbClr val="7F0D01"/>
              </a:solidFill>
              <a:latin typeface="Arial" panose="020B0604020202020204" pitchFamily="34" charset="0"/>
              <a:cs typeface="Times New Roman" panose="02020603050405020304" pitchFamily="18" charset="0"/>
            </a:endParaRPr>
          </a:p>
        </p:txBody>
      </p:sp>
      <p:pic>
        <p:nvPicPr>
          <p:cNvPr id="14342" name="Picture 14" descr="59"/>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4191000" y="3151188"/>
            <a:ext cx="46482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15"/>
          <p:cNvSpPr>
            <a:spLocks noChangeArrowheads="1"/>
          </p:cNvSpPr>
          <p:nvPr/>
        </p:nvSpPr>
        <p:spPr bwMode="auto">
          <a:xfrm>
            <a:off x="3851275" y="1392238"/>
            <a:ext cx="5041900" cy="153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buFontTx/>
              <a:buNone/>
            </a:pPr>
            <a:r>
              <a:rPr lang="tr-TR" altLang="tr-TR" sz="2000" b="1" dirty="0" err="1">
                <a:solidFill>
                  <a:srgbClr val="FFFF00"/>
                </a:solidFill>
                <a:latin typeface="Arial" panose="020B0604020202020204" pitchFamily="34" charset="0"/>
                <a:cs typeface="Times New Roman" panose="02020603050405020304" pitchFamily="18" charset="0"/>
              </a:rPr>
              <a:t>Primer</a:t>
            </a:r>
            <a:r>
              <a:rPr lang="tr-TR" altLang="tr-TR" sz="2000" b="1" dirty="0">
                <a:solidFill>
                  <a:srgbClr val="FFFF00"/>
                </a:solidFill>
                <a:latin typeface="Arial" panose="020B0604020202020204" pitchFamily="34" charset="0"/>
                <a:cs typeface="Times New Roman" panose="02020603050405020304" pitchFamily="18" charset="0"/>
              </a:rPr>
              <a:t> kaynaktan elde edilen en az 2 bitkinin korunması ve </a:t>
            </a:r>
            <a:r>
              <a:rPr lang="tr-TR" altLang="tr-TR" sz="2000" b="1" dirty="0" err="1">
                <a:solidFill>
                  <a:srgbClr val="FFFF00"/>
                </a:solidFill>
                <a:latin typeface="Arial" panose="020B0604020202020204" pitchFamily="34" charset="0"/>
                <a:cs typeface="Times New Roman" panose="02020603050405020304" pitchFamily="18" charset="0"/>
              </a:rPr>
              <a:t>baımına</a:t>
            </a:r>
            <a:r>
              <a:rPr lang="tr-TR" altLang="tr-TR" sz="2000" b="1" dirty="0">
                <a:solidFill>
                  <a:srgbClr val="FFFF00"/>
                </a:solidFill>
                <a:latin typeface="Arial" panose="020B0604020202020204" pitchFamily="34" charset="0"/>
                <a:cs typeface="Times New Roman" panose="02020603050405020304" pitchFamily="18" charset="0"/>
              </a:rPr>
              <a:t> dayanır</a:t>
            </a:r>
            <a:r>
              <a:rPr lang="en-US" altLang="tr-TR" sz="2000" b="1" dirty="0">
                <a:solidFill>
                  <a:srgbClr val="FFFF00"/>
                </a:solidFill>
                <a:latin typeface="Arial" panose="020B0604020202020204" pitchFamily="34" charset="0"/>
                <a:cs typeface="Times New Roman" panose="02020603050405020304" pitchFamily="18" charset="0"/>
              </a:rPr>
              <a:t>. </a:t>
            </a:r>
            <a:r>
              <a:rPr lang="tr-TR" altLang="tr-TR" sz="2000" b="1" dirty="0">
                <a:solidFill>
                  <a:srgbClr val="FFFF00"/>
                </a:solidFill>
                <a:latin typeface="Arial" panose="020B0604020202020204" pitchFamily="34" charset="0"/>
                <a:cs typeface="Times New Roman" panose="02020603050405020304" pitchFamily="18" charset="0"/>
              </a:rPr>
              <a:t>Bu ön temel materyal sertifikasyon otoritesinin sorumluluğu </a:t>
            </a:r>
            <a:r>
              <a:rPr lang="tr-TR" altLang="tr-TR" sz="2000" b="1" dirty="0" err="1">
                <a:solidFill>
                  <a:srgbClr val="FFFF00"/>
                </a:solidFill>
                <a:latin typeface="Arial" panose="020B0604020202020204" pitchFamily="34" charset="0"/>
                <a:cs typeface="Times New Roman" panose="02020603050405020304" pitchFamily="18" charset="0"/>
              </a:rPr>
              <a:t>altındad</a:t>
            </a:r>
            <a:r>
              <a:rPr lang="tr-TR" altLang="tr-TR" sz="2000" b="1" dirty="0">
                <a:solidFill>
                  <a:srgbClr val="FFFF00"/>
                </a:solidFill>
                <a:latin typeface="Arial" panose="020B0604020202020204" pitchFamily="34" charset="0"/>
                <a:cs typeface="Times New Roman" panose="02020603050405020304" pitchFamily="18" charset="0"/>
              </a:rPr>
              <a:t> tutulur </a:t>
            </a:r>
            <a:endParaRPr lang="en-GB" altLang="tr-TR" sz="2000" b="1" dirty="0">
              <a:solidFill>
                <a:srgbClr val="FFFF00"/>
              </a:solidFill>
              <a:latin typeface="Arial" panose="020B0604020202020204" pitchFamily="34" charset="0"/>
              <a:cs typeface="Times New Roman" panose="02020603050405020304" pitchFamily="18" charset="0"/>
            </a:endParaRPr>
          </a:p>
        </p:txBody>
      </p:sp>
      <p:sp>
        <p:nvSpPr>
          <p:cNvPr id="14344" name="Rectangle 16"/>
          <p:cNvSpPr>
            <a:spLocks noGrp="1" noChangeArrowheads="1"/>
          </p:cNvSpPr>
          <p:nvPr>
            <p:ph type="title"/>
          </p:nvPr>
        </p:nvSpPr>
        <p:spPr>
          <a:xfrm>
            <a:off x="5701208" y="6248400"/>
            <a:ext cx="1967136" cy="533400"/>
          </a:xfrm>
          <a:noFill/>
        </p:spPr>
        <p:txBody>
          <a:bodyPr/>
          <a:lstStyle/>
          <a:p>
            <a:pPr eaLnBrk="1" hangingPunct="1"/>
            <a:r>
              <a:rPr lang="en-GB" altLang="tr-TR" sz="2400" b="1" dirty="0" smtClean="0">
                <a:solidFill>
                  <a:srgbClr val="FFFF00"/>
                </a:solidFill>
                <a:latin typeface="Arial" panose="020B0604020202020204" pitchFamily="34" charset="0"/>
                <a:cs typeface="Times New Roman" panose="02020603050405020304" pitchFamily="18" charset="0"/>
              </a:rPr>
              <a:t>PRE-BASIC</a:t>
            </a:r>
            <a:endParaRPr lang="en-GB" altLang="tr-TR" sz="2400" b="1" dirty="0" smtClean="0">
              <a:solidFill>
                <a:srgbClr val="FFFF00"/>
              </a:solidFill>
              <a:latin typeface="Arial" panose="020B0604020202020204" pitchFamily="34" charset="0"/>
            </a:endParaRPr>
          </a:p>
        </p:txBody>
      </p:sp>
    </p:spTree>
    <p:extLst>
      <p:ext uri="{BB962C8B-B14F-4D97-AF65-F5344CB8AC3E}">
        <p14:creationId xmlns:p14="http://schemas.microsoft.com/office/powerpoint/2010/main" val="8869022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1" y="609600"/>
            <a:ext cx="7198568" cy="828675"/>
          </a:xfrm>
        </p:spPr>
        <p:txBody>
          <a:bodyPr/>
          <a:lstStyle/>
          <a:p>
            <a:pPr eaLnBrk="1" hangingPunct="1"/>
            <a:r>
              <a:rPr lang="en-US" altLang="tr-TR" sz="2400" b="1" dirty="0" smtClean="0">
                <a:solidFill>
                  <a:srgbClr val="FF0000"/>
                </a:solidFill>
                <a:latin typeface="Arial" panose="020B0604020202020204" pitchFamily="34" charset="0"/>
                <a:cs typeface="Times New Roman" panose="02020603050405020304" pitchFamily="18" charset="0"/>
              </a:rPr>
              <a:t> </a:t>
            </a:r>
            <a:r>
              <a:rPr lang="tr-TR" altLang="tr-TR" sz="2400" b="1" dirty="0" smtClean="0">
                <a:solidFill>
                  <a:schemeClr val="tx1"/>
                </a:solidFill>
                <a:latin typeface="Arial" panose="020B0604020202020204" pitchFamily="34" charset="0"/>
                <a:cs typeface="Times New Roman" panose="02020603050405020304" pitchFamily="18" charset="0"/>
              </a:rPr>
              <a:t>SAĞLIKLI MATERYALLERİN MUHAFAZASI İÇİN KULLANILA SERALARIN TEKNİK ÖZELLİKLERİ</a:t>
            </a:r>
            <a:endParaRPr lang="en-GB" altLang="tr-TR" sz="2400" b="1" dirty="0" smtClean="0">
              <a:solidFill>
                <a:schemeClr val="tx1"/>
              </a:solidFill>
              <a:latin typeface="Arial" panose="020B0604020202020204" pitchFamily="34" charset="0"/>
              <a:cs typeface="Times New Roman" panose="02020603050405020304" pitchFamily="18" charset="0"/>
            </a:endParaRPr>
          </a:p>
        </p:txBody>
      </p:sp>
      <p:pic>
        <p:nvPicPr>
          <p:cNvPr id="15363" name="Picture 3" descr="Senza titolo-9"/>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78025" y="3638550"/>
            <a:ext cx="1225550" cy="800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Rectangle 5"/>
          <p:cNvSpPr>
            <a:spLocks noChangeArrowheads="1"/>
          </p:cNvSpPr>
          <p:nvPr/>
        </p:nvSpPr>
        <p:spPr bwMode="auto">
          <a:xfrm>
            <a:off x="250825" y="2349500"/>
            <a:ext cx="4465191" cy="32131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tr-TR" altLang="tr-TR" sz="2000" b="1" i="1" dirty="0">
                <a:latin typeface="Arial" panose="020B0604020202020204" pitchFamily="34" charset="0"/>
                <a:cs typeface="Times New Roman" panose="02020603050405020304" pitchFamily="18" charset="0"/>
              </a:rPr>
              <a:t>Yapısı</a:t>
            </a:r>
            <a:endParaRPr lang="en-GB" altLang="tr-TR" sz="2000" b="1" i="1" dirty="0">
              <a:latin typeface="Arial" panose="020B0604020202020204" pitchFamily="34" charset="0"/>
              <a:cs typeface="Times New Roman" panose="02020603050405020304" pitchFamily="18" charset="0"/>
            </a:endParaRPr>
          </a:p>
          <a:p>
            <a:pPr eaLnBrk="1" hangingPunct="1">
              <a:spcBef>
                <a:spcPct val="0"/>
              </a:spcBef>
            </a:pPr>
            <a:r>
              <a:rPr lang="tr-TR" altLang="tr-TR" sz="2000" b="1" dirty="0">
                <a:solidFill>
                  <a:srgbClr val="FFFF00"/>
                </a:solidFill>
                <a:latin typeface="Arial" panose="020B0604020202020204" pitchFamily="34" charset="0"/>
                <a:cs typeface="Times New Roman" panose="02020603050405020304" pitchFamily="18" charset="0"/>
              </a:rPr>
              <a:t>Çift tül</a:t>
            </a:r>
            <a:endParaRPr lang="en-GB" altLang="tr-TR" sz="2000" b="1" dirty="0">
              <a:solidFill>
                <a:srgbClr val="FFFF00"/>
              </a:solidFill>
              <a:latin typeface="Arial" panose="020B0604020202020204" pitchFamily="34" charset="0"/>
              <a:cs typeface="Times New Roman" panose="02020603050405020304" pitchFamily="18" charset="0"/>
            </a:endParaRPr>
          </a:p>
          <a:p>
            <a:pPr eaLnBrk="1" hangingPunct="1">
              <a:spcBef>
                <a:spcPct val="0"/>
              </a:spcBef>
            </a:pPr>
            <a:r>
              <a:rPr lang="tr-TR" altLang="tr-TR" sz="2000" b="1" dirty="0">
                <a:solidFill>
                  <a:srgbClr val="FFFF00"/>
                </a:solidFill>
                <a:latin typeface="Arial" panose="020B0604020202020204" pitchFamily="34" charset="0"/>
                <a:cs typeface="Times New Roman" panose="02020603050405020304" pitchFamily="18" charset="0"/>
              </a:rPr>
              <a:t>Çift kapı</a:t>
            </a:r>
            <a:endParaRPr lang="en-GB" altLang="tr-TR" sz="2000" b="1" dirty="0">
              <a:solidFill>
                <a:srgbClr val="FFFF00"/>
              </a:solidFill>
              <a:latin typeface="Arial" panose="020B0604020202020204" pitchFamily="34" charset="0"/>
              <a:cs typeface="Times New Roman" panose="02020603050405020304" pitchFamily="18" charset="0"/>
            </a:endParaRPr>
          </a:p>
          <a:p>
            <a:pPr algn="just" eaLnBrk="1" hangingPunct="1">
              <a:spcBef>
                <a:spcPct val="0"/>
              </a:spcBef>
              <a:buFont typeface="Wingdings" panose="05000000000000000000" pitchFamily="2" charset="2"/>
              <a:buChar char="§"/>
            </a:pPr>
            <a:r>
              <a:rPr lang="tr-TR" altLang="tr-TR" sz="2000" b="1" dirty="0">
                <a:solidFill>
                  <a:srgbClr val="FFFF00"/>
                </a:solidFill>
                <a:latin typeface="Arial" panose="020B0604020202020204" pitchFamily="34" charset="0"/>
                <a:cs typeface="Times New Roman" panose="02020603050405020304" pitchFamily="18" charset="0"/>
              </a:rPr>
              <a:t>Taban suyundan izole edilmiştir.</a:t>
            </a:r>
            <a:r>
              <a:rPr lang="en-GB" altLang="tr-TR" sz="2000" dirty="0">
                <a:solidFill>
                  <a:srgbClr val="FFFF00"/>
                </a:solidFill>
                <a:latin typeface="Arial" panose="020B0604020202020204" pitchFamily="34" charset="0"/>
                <a:cs typeface="Times New Roman" panose="02020603050405020304" pitchFamily="18" charset="0"/>
              </a:rPr>
              <a:t> </a:t>
            </a:r>
          </a:p>
          <a:p>
            <a:pPr eaLnBrk="1" hangingPunct="1">
              <a:spcBef>
                <a:spcPct val="0"/>
              </a:spcBef>
              <a:buFontTx/>
              <a:buNone/>
            </a:pPr>
            <a:endParaRPr lang="en-GB" altLang="tr-TR" sz="2000" b="1" i="1" dirty="0">
              <a:solidFill>
                <a:schemeClr val="accent2"/>
              </a:solidFill>
              <a:latin typeface="Arial" panose="020B0604020202020204" pitchFamily="34" charset="0"/>
              <a:cs typeface="Times New Roman" panose="02020603050405020304" pitchFamily="18" charset="0"/>
            </a:endParaRPr>
          </a:p>
          <a:p>
            <a:pPr eaLnBrk="1" hangingPunct="1">
              <a:spcBef>
                <a:spcPct val="0"/>
              </a:spcBef>
              <a:buFontTx/>
              <a:buNone/>
            </a:pPr>
            <a:r>
              <a:rPr lang="tr-TR" altLang="tr-TR" sz="2000" b="1" i="1" dirty="0">
                <a:latin typeface="Arial" panose="020B0604020202020204" pitchFamily="34" charset="0"/>
                <a:cs typeface="Times New Roman" panose="02020603050405020304" pitchFamily="18" charset="0"/>
              </a:rPr>
              <a:t>Bitki büyütme ortamı</a:t>
            </a:r>
            <a:endParaRPr lang="en-GB" altLang="tr-TR" sz="2000" b="1" i="1" dirty="0">
              <a:latin typeface="Arial" panose="020B0604020202020204" pitchFamily="34" charset="0"/>
              <a:cs typeface="Times New Roman" panose="02020603050405020304" pitchFamily="18" charset="0"/>
            </a:endParaRPr>
          </a:p>
          <a:p>
            <a:pPr algn="just" eaLnBrk="1" hangingPunct="1">
              <a:spcBef>
                <a:spcPct val="0"/>
              </a:spcBef>
              <a:buFont typeface="Wingdings" panose="05000000000000000000" pitchFamily="2" charset="2"/>
              <a:buChar char="§"/>
            </a:pPr>
            <a:r>
              <a:rPr lang="en-US" altLang="tr-TR" sz="2000" b="1" dirty="0" err="1">
                <a:solidFill>
                  <a:srgbClr val="FFFF00"/>
                </a:solidFill>
                <a:latin typeface="Arial" panose="020B0604020202020204" pitchFamily="34" charset="0"/>
                <a:cs typeface="Times New Roman" panose="02020603050405020304" pitchFamily="18" charset="0"/>
              </a:rPr>
              <a:t>Steril</a:t>
            </a:r>
            <a:r>
              <a:rPr lang="tr-TR" altLang="tr-TR" sz="2000" b="1" dirty="0">
                <a:solidFill>
                  <a:srgbClr val="FFFF00"/>
                </a:solidFill>
                <a:latin typeface="Arial" panose="020B0604020202020204" pitchFamily="34" charset="0"/>
                <a:cs typeface="Times New Roman" panose="02020603050405020304" pitchFamily="18" charset="0"/>
              </a:rPr>
              <a:t> toprak karışımı</a:t>
            </a:r>
            <a:endParaRPr lang="en-US" altLang="tr-TR" sz="2000" b="1" dirty="0">
              <a:solidFill>
                <a:srgbClr val="FFFF00"/>
              </a:solidFill>
              <a:latin typeface="Arial" panose="020B0604020202020204" pitchFamily="34" charset="0"/>
              <a:cs typeface="Times New Roman" panose="02020603050405020304" pitchFamily="18" charset="0"/>
            </a:endParaRPr>
          </a:p>
          <a:p>
            <a:pPr algn="just" eaLnBrk="1" hangingPunct="1">
              <a:spcBef>
                <a:spcPct val="0"/>
              </a:spcBef>
              <a:buFont typeface="Wingdings" panose="05000000000000000000" pitchFamily="2" charset="2"/>
              <a:buChar char="§"/>
            </a:pPr>
            <a:r>
              <a:rPr lang="tr-TR" altLang="tr-TR" sz="2000" b="1" dirty="0">
                <a:solidFill>
                  <a:srgbClr val="FFFF00"/>
                </a:solidFill>
                <a:latin typeface="Arial" panose="020B0604020202020204" pitchFamily="34" charset="0"/>
                <a:cs typeface="Times New Roman" panose="02020603050405020304" pitchFamily="18" charset="0"/>
              </a:rPr>
              <a:t>Saksıların zeminden yukarıda </a:t>
            </a:r>
          </a:p>
          <a:p>
            <a:pPr algn="just" eaLnBrk="1" hangingPunct="1">
              <a:spcBef>
                <a:spcPct val="0"/>
              </a:spcBef>
              <a:buFont typeface="Wingdings" panose="05000000000000000000" pitchFamily="2" charset="2"/>
              <a:buNone/>
            </a:pPr>
            <a:r>
              <a:rPr lang="tr-TR" altLang="tr-TR" sz="2000" b="1" i="1" dirty="0" smtClean="0">
                <a:latin typeface="Arial" panose="020B0604020202020204" pitchFamily="34" charset="0"/>
                <a:cs typeface="Times New Roman" panose="02020603050405020304" pitchFamily="18" charset="0"/>
              </a:rPr>
              <a:t>Bitkilerin </a:t>
            </a:r>
            <a:r>
              <a:rPr lang="tr-TR" altLang="tr-TR" sz="2000" b="1" i="1" dirty="0">
                <a:latin typeface="Arial" panose="020B0604020202020204" pitchFamily="34" charset="0"/>
                <a:cs typeface="Times New Roman" panose="02020603050405020304" pitchFamily="18" charset="0"/>
              </a:rPr>
              <a:t>zararlı ve hastalıklardan korunması</a:t>
            </a:r>
            <a:r>
              <a:rPr lang="it-IT" altLang="tr-TR" sz="2000" i="1" dirty="0">
                <a:latin typeface="Arial" panose="020B0604020202020204" pitchFamily="34" charset="0"/>
                <a:cs typeface="Times New Roman" panose="02020603050405020304" pitchFamily="18" charset="0"/>
              </a:rPr>
              <a:t>	</a:t>
            </a:r>
          </a:p>
          <a:p>
            <a:pPr eaLnBrk="1" hangingPunct="1">
              <a:spcBef>
                <a:spcPct val="0"/>
              </a:spcBef>
              <a:buFontTx/>
              <a:buNone/>
            </a:pPr>
            <a:endParaRPr lang="it-IT" altLang="tr-TR" dirty="0">
              <a:latin typeface="Arial" panose="020B0604020202020204" pitchFamily="34" charset="0"/>
            </a:endParaRPr>
          </a:p>
        </p:txBody>
      </p:sp>
      <p:pic>
        <p:nvPicPr>
          <p:cNvPr id="15365" name="Picture 7" descr="Screen hous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6828" y="2349501"/>
            <a:ext cx="4231877" cy="3213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91188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1" y="332656"/>
            <a:ext cx="7198568" cy="828675"/>
          </a:xfrm>
        </p:spPr>
        <p:txBody>
          <a:bodyPr/>
          <a:lstStyle/>
          <a:p>
            <a:pPr algn="ctr" eaLnBrk="1" hangingPunct="1">
              <a:lnSpc>
                <a:spcPct val="150000"/>
              </a:lnSpc>
            </a:pPr>
            <a:r>
              <a:rPr lang="tr-TR" altLang="tr-TR" sz="1800" b="1" dirty="0" smtClean="0">
                <a:solidFill>
                  <a:srgbClr val="FFFF00"/>
                </a:solidFill>
                <a:latin typeface="Arial" panose="020B0604020202020204" pitchFamily="34" charset="0"/>
                <a:cs typeface="Times New Roman" panose="02020603050405020304" pitchFamily="18" charset="0"/>
              </a:rPr>
              <a:t>SAĞLIKLI MATERYALLERİN MUHAFAZASI İÇİN KULLANILA SERALARIN TEKNİK ÖZELLİKLERİ</a:t>
            </a:r>
            <a:endParaRPr lang="en-GB" altLang="tr-TR" sz="1800" b="1" dirty="0" smtClean="0">
              <a:solidFill>
                <a:srgbClr val="FFFF00"/>
              </a:solidFill>
              <a:latin typeface="Arial" panose="020B0604020202020204" pitchFamily="34" charset="0"/>
              <a:cs typeface="Times New Roman" panose="02020603050405020304" pitchFamily="18" charset="0"/>
            </a:endParaRPr>
          </a:p>
        </p:txBody>
      </p:sp>
      <p:sp>
        <p:nvSpPr>
          <p:cNvPr id="7" name="Text Box 2"/>
          <p:cNvSpPr txBox="1">
            <a:spLocks noChangeArrowheads="1"/>
          </p:cNvSpPr>
          <p:nvPr/>
        </p:nvSpPr>
        <p:spPr bwMode="auto">
          <a:xfrm>
            <a:off x="406524" y="1445870"/>
            <a:ext cx="826993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Clr>
                <a:srgbClr val="FFFF00"/>
              </a:buClr>
              <a:buSzPct val="110000"/>
              <a:buFont typeface="Wingdings" panose="05000000000000000000" pitchFamily="2" charset="2"/>
              <a:buChar char="v"/>
            </a:pPr>
            <a:r>
              <a:rPr lang="tr-TR" altLang="tr-TR" sz="2400" b="1" dirty="0" smtClean="0">
                <a:latin typeface="Arial" panose="020B0604020202020204" pitchFamily="34" charset="0"/>
              </a:rPr>
              <a:t>  </a:t>
            </a:r>
            <a:r>
              <a:rPr lang="tr-TR" altLang="tr-TR" sz="2400" b="1" dirty="0">
                <a:solidFill>
                  <a:srgbClr val="66FFCC"/>
                </a:solidFill>
                <a:latin typeface="Arial" panose="020B0604020202020204" pitchFamily="34" charset="0"/>
              </a:rPr>
              <a:t>Virüs vektörü girişini önlemek için çift kat örtü ve </a:t>
            </a:r>
          </a:p>
          <a:p>
            <a:pPr algn="just" eaLnBrk="1" hangingPunct="1">
              <a:spcBef>
                <a:spcPct val="0"/>
              </a:spcBef>
              <a:buClr>
                <a:srgbClr val="FFFF00"/>
              </a:buClr>
              <a:buSzPct val="110000"/>
              <a:buFont typeface="Wingdings" panose="05000000000000000000" pitchFamily="2" charset="2"/>
              <a:buNone/>
            </a:pPr>
            <a:r>
              <a:rPr lang="tr-TR" altLang="tr-TR" sz="2400" b="1" dirty="0">
                <a:solidFill>
                  <a:srgbClr val="66FFCC"/>
                </a:solidFill>
                <a:latin typeface="Arial" panose="020B0604020202020204" pitchFamily="34" charset="0"/>
              </a:rPr>
              <a:t>      çift kapı bulunmalı</a:t>
            </a:r>
          </a:p>
          <a:p>
            <a:pPr algn="just" eaLnBrk="1" hangingPunct="1">
              <a:spcBef>
                <a:spcPct val="0"/>
              </a:spcBef>
              <a:buClr>
                <a:srgbClr val="FFFF00"/>
              </a:buClr>
              <a:buSzPct val="110000"/>
              <a:buNone/>
            </a:pPr>
            <a:endParaRPr lang="tr-TR" altLang="tr-TR" sz="2400" b="1" dirty="0">
              <a:solidFill>
                <a:srgbClr val="66FFCC"/>
              </a:solidFill>
              <a:latin typeface="Arial" panose="020B0604020202020204" pitchFamily="34" charset="0"/>
            </a:endParaRPr>
          </a:p>
          <a:p>
            <a:pPr algn="just" eaLnBrk="1" hangingPunct="1">
              <a:spcBef>
                <a:spcPct val="0"/>
              </a:spcBef>
              <a:buClr>
                <a:srgbClr val="FFFF00"/>
              </a:buClr>
              <a:buSzPct val="110000"/>
              <a:buFont typeface="Wingdings" panose="05000000000000000000" pitchFamily="2" charset="2"/>
              <a:buChar char="v"/>
            </a:pPr>
            <a:r>
              <a:rPr lang="tr-TR" altLang="tr-TR" sz="2400" b="1" dirty="0">
                <a:solidFill>
                  <a:srgbClr val="FF9900"/>
                </a:solidFill>
                <a:latin typeface="Arial" panose="020B0604020202020204" pitchFamily="34" charset="0"/>
              </a:rPr>
              <a:t>  İki kapı arasında yerde </a:t>
            </a:r>
            <a:r>
              <a:rPr lang="tr-TR" altLang="tr-TR" sz="2400" b="1" dirty="0" err="1">
                <a:solidFill>
                  <a:srgbClr val="FF9900"/>
                </a:solidFill>
                <a:latin typeface="Arial" panose="020B0604020202020204" pitchFamily="34" charset="0"/>
              </a:rPr>
              <a:t>dezenfektant</a:t>
            </a:r>
            <a:r>
              <a:rPr lang="tr-TR" altLang="tr-TR" sz="2400" b="1" dirty="0">
                <a:solidFill>
                  <a:srgbClr val="FF9900"/>
                </a:solidFill>
                <a:latin typeface="Arial" panose="020B0604020202020204" pitchFamily="34" charset="0"/>
              </a:rPr>
              <a:t> madde olmalı</a:t>
            </a:r>
          </a:p>
          <a:p>
            <a:pPr algn="just" eaLnBrk="1" hangingPunct="1">
              <a:spcBef>
                <a:spcPct val="0"/>
              </a:spcBef>
              <a:buClr>
                <a:srgbClr val="FFFF00"/>
              </a:buClr>
              <a:buSzPct val="110000"/>
              <a:buFont typeface="Wingdings" panose="05000000000000000000" pitchFamily="2" charset="2"/>
              <a:buChar char="v"/>
            </a:pPr>
            <a:endParaRPr lang="tr-TR" altLang="tr-TR" sz="2400" b="1" dirty="0">
              <a:solidFill>
                <a:srgbClr val="FF9900"/>
              </a:solidFill>
              <a:latin typeface="Arial" panose="020B0604020202020204" pitchFamily="34" charset="0"/>
            </a:endParaRPr>
          </a:p>
          <a:p>
            <a:pPr algn="just" eaLnBrk="1" hangingPunct="1">
              <a:spcBef>
                <a:spcPct val="0"/>
              </a:spcBef>
              <a:buClr>
                <a:srgbClr val="FFFF00"/>
              </a:buClr>
              <a:buSzPct val="110000"/>
              <a:buFont typeface="Wingdings" panose="05000000000000000000" pitchFamily="2" charset="2"/>
              <a:buChar char="v"/>
            </a:pPr>
            <a:r>
              <a:rPr lang="tr-TR" altLang="tr-TR" sz="2400" b="1" dirty="0">
                <a:latin typeface="Arial" panose="020B0604020202020204" pitchFamily="34" charset="0"/>
              </a:rPr>
              <a:t>  </a:t>
            </a:r>
            <a:r>
              <a:rPr lang="tr-TR" altLang="tr-TR" sz="2400" b="1" dirty="0">
                <a:solidFill>
                  <a:srgbClr val="FFFF00"/>
                </a:solidFill>
                <a:latin typeface="Arial" panose="020B0604020202020204" pitchFamily="34" charset="0"/>
              </a:rPr>
              <a:t>Drenajını sağlamak amacıyla yerden belli </a:t>
            </a:r>
            <a:endParaRPr lang="tr-TR" altLang="tr-TR" sz="2400" b="1" dirty="0" smtClean="0">
              <a:solidFill>
                <a:srgbClr val="FFFF00"/>
              </a:solidFill>
              <a:latin typeface="Arial" panose="020B0604020202020204" pitchFamily="34" charset="0"/>
            </a:endParaRPr>
          </a:p>
          <a:p>
            <a:pPr algn="just" eaLnBrk="1" hangingPunct="1">
              <a:spcBef>
                <a:spcPct val="0"/>
              </a:spcBef>
              <a:buClr>
                <a:srgbClr val="FFFF00"/>
              </a:buClr>
              <a:buSzPct val="110000"/>
              <a:buNone/>
            </a:pPr>
            <a:r>
              <a:rPr lang="tr-TR" altLang="tr-TR" sz="2400" b="1" dirty="0">
                <a:solidFill>
                  <a:srgbClr val="FFFF00"/>
                </a:solidFill>
                <a:latin typeface="Arial" panose="020B0604020202020204" pitchFamily="34" charset="0"/>
              </a:rPr>
              <a:t> </a:t>
            </a:r>
            <a:r>
              <a:rPr lang="tr-TR" altLang="tr-TR" sz="2400" b="1" dirty="0" smtClean="0">
                <a:solidFill>
                  <a:srgbClr val="FFFF00"/>
                </a:solidFill>
                <a:latin typeface="Arial" panose="020B0604020202020204" pitchFamily="34" charset="0"/>
              </a:rPr>
              <a:t>     yükseklikte ve </a:t>
            </a:r>
            <a:r>
              <a:rPr lang="tr-TR" altLang="tr-TR" sz="2400" b="1" dirty="0">
                <a:solidFill>
                  <a:srgbClr val="FFFF00"/>
                </a:solidFill>
                <a:latin typeface="Arial" panose="020B0604020202020204" pitchFamily="34" charset="0"/>
              </a:rPr>
              <a:t>tabanı çakıl olmalı</a:t>
            </a:r>
          </a:p>
          <a:p>
            <a:pPr algn="just" eaLnBrk="1" hangingPunct="1">
              <a:spcBef>
                <a:spcPct val="0"/>
              </a:spcBef>
              <a:buClr>
                <a:srgbClr val="FFFF00"/>
              </a:buClr>
              <a:buSzPct val="110000"/>
              <a:buFont typeface="Wingdings" panose="05000000000000000000" pitchFamily="2" charset="2"/>
              <a:buChar char="v"/>
            </a:pPr>
            <a:endParaRPr lang="tr-TR" altLang="tr-TR" sz="2400" b="1" dirty="0">
              <a:solidFill>
                <a:srgbClr val="FFFF00"/>
              </a:solidFill>
              <a:latin typeface="Arial" panose="020B0604020202020204" pitchFamily="34" charset="0"/>
            </a:endParaRPr>
          </a:p>
          <a:p>
            <a:pPr algn="just" eaLnBrk="1" hangingPunct="1">
              <a:spcBef>
                <a:spcPct val="0"/>
              </a:spcBef>
              <a:buClr>
                <a:srgbClr val="FFFF00"/>
              </a:buClr>
              <a:buSzPct val="110000"/>
              <a:buFont typeface="Wingdings" panose="05000000000000000000" pitchFamily="2" charset="2"/>
              <a:buChar char="v"/>
            </a:pPr>
            <a:r>
              <a:rPr lang="tr-TR" altLang="tr-TR" sz="2400" b="1" dirty="0">
                <a:latin typeface="Arial" panose="020B0604020202020204" pitchFamily="34" charset="0"/>
              </a:rPr>
              <a:t>  </a:t>
            </a:r>
            <a:r>
              <a:rPr lang="tr-TR" altLang="tr-TR" sz="2400" b="1" dirty="0">
                <a:solidFill>
                  <a:srgbClr val="00CC00"/>
                </a:solidFill>
                <a:latin typeface="Arial" panose="020B0604020202020204" pitchFamily="34" charset="0"/>
              </a:rPr>
              <a:t>İçinde fidanların bulundurulacağı saksıları yerden    </a:t>
            </a:r>
          </a:p>
          <a:p>
            <a:pPr algn="just">
              <a:spcBef>
                <a:spcPct val="0"/>
              </a:spcBef>
              <a:buClr>
                <a:srgbClr val="FFFF00"/>
              </a:buClr>
              <a:buSzPct val="110000"/>
              <a:buNone/>
            </a:pPr>
            <a:r>
              <a:rPr lang="tr-TR" altLang="tr-TR" sz="2400" b="1" dirty="0">
                <a:solidFill>
                  <a:srgbClr val="00CC00"/>
                </a:solidFill>
                <a:latin typeface="Arial" panose="020B0604020202020204" pitchFamily="34" charset="0"/>
              </a:rPr>
              <a:t>     </a:t>
            </a:r>
            <a:r>
              <a:rPr lang="tr-TR" altLang="tr-TR" sz="2400" b="1" dirty="0" smtClean="0">
                <a:solidFill>
                  <a:srgbClr val="00CC00"/>
                </a:solidFill>
                <a:latin typeface="Arial" panose="020B0604020202020204" pitchFamily="34" charset="0"/>
              </a:rPr>
              <a:t> izole </a:t>
            </a:r>
            <a:r>
              <a:rPr lang="tr-TR" altLang="tr-TR" sz="2400" b="1" dirty="0">
                <a:solidFill>
                  <a:srgbClr val="00CC00"/>
                </a:solidFill>
                <a:latin typeface="Arial" panose="020B0604020202020204" pitchFamily="34" charset="0"/>
              </a:rPr>
              <a:t>etmek için yaklaşık 30-40 cm </a:t>
            </a:r>
            <a:r>
              <a:rPr lang="tr-TR" sz="2400" b="1" dirty="0">
                <a:latin typeface="Arial" pitchFamily="34" charset="0"/>
                <a:cs typeface="Arial" pitchFamily="34" charset="0"/>
              </a:rPr>
              <a:t>(      ) </a:t>
            </a:r>
            <a:r>
              <a:rPr lang="tr-TR" altLang="tr-TR" sz="2400" b="1" dirty="0" smtClean="0">
                <a:solidFill>
                  <a:srgbClr val="00CC00"/>
                </a:solidFill>
                <a:latin typeface="Arial" panose="020B0604020202020204" pitchFamily="34" charset="0"/>
              </a:rPr>
              <a:t>yükseklikte        </a:t>
            </a:r>
          </a:p>
          <a:p>
            <a:pPr algn="just" eaLnBrk="1" hangingPunct="1">
              <a:spcBef>
                <a:spcPct val="0"/>
              </a:spcBef>
              <a:buClr>
                <a:srgbClr val="FFFF00"/>
              </a:buClr>
              <a:buSzPct val="110000"/>
              <a:buFont typeface="Wingdings" panose="05000000000000000000" pitchFamily="2" charset="2"/>
              <a:buNone/>
            </a:pPr>
            <a:r>
              <a:rPr lang="tr-TR" altLang="tr-TR" sz="2400" b="1" dirty="0">
                <a:solidFill>
                  <a:srgbClr val="00CC00"/>
                </a:solidFill>
                <a:latin typeface="Arial" panose="020B0604020202020204" pitchFamily="34" charset="0"/>
              </a:rPr>
              <a:t> </a:t>
            </a:r>
            <a:r>
              <a:rPr lang="tr-TR" altLang="tr-TR" sz="2400" b="1" dirty="0" smtClean="0">
                <a:solidFill>
                  <a:srgbClr val="00CC00"/>
                </a:solidFill>
                <a:latin typeface="Arial" panose="020B0604020202020204" pitchFamily="34" charset="0"/>
              </a:rPr>
              <a:t>     olmalı </a:t>
            </a:r>
            <a:r>
              <a:rPr lang="tr-TR" altLang="tr-TR" sz="2400" b="1" dirty="0">
                <a:solidFill>
                  <a:srgbClr val="00CC00"/>
                </a:solidFill>
                <a:latin typeface="Arial" panose="020B0604020202020204" pitchFamily="34" charset="0"/>
              </a:rPr>
              <a:t>ve şeklinde  beton yapılar kullanılmalı</a:t>
            </a:r>
          </a:p>
        </p:txBody>
      </p:sp>
      <p:cxnSp>
        <p:nvCxnSpPr>
          <p:cNvPr id="4" name="Düz Bağlayıcı 3"/>
          <p:cNvCxnSpPr/>
          <p:nvPr/>
        </p:nvCxnSpPr>
        <p:spPr>
          <a:xfrm>
            <a:off x="6228184" y="4885242"/>
            <a:ext cx="288032"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 name="Düz Bağlayıcı 4"/>
          <p:cNvCxnSpPr/>
          <p:nvPr/>
        </p:nvCxnSpPr>
        <p:spPr>
          <a:xfrm>
            <a:off x="6235646" y="4869160"/>
            <a:ext cx="0" cy="216024"/>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Düz Bağlayıcı 5"/>
          <p:cNvCxnSpPr/>
          <p:nvPr/>
        </p:nvCxnSpPr>
        <p:spPr>
          <a:xfrm flipV="1">
            <a:off x="6516216" y="4869160"/>
            <a:ext cx="0" cy="216024"/>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57219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59"/>
          <p:cNvPicPr>
            <a:picLocks noChangeAspect="1" noChangeArrowheads="1"/>
          </p:cNvPicPr>
          <p:nvPr/>
        </p:nvPicPr>
        <p:blipFill>
          <a:blip r:embed="rId2" cstate="print">
            <a:lum bright="6000"/>
            <a:extLst>
              <a:ext uri="{28A0092B-C50C-407E-A947-70E740481C1C}">
                <a14:useLocalDpi xmlns:a14="http://schemas.microsoft.com/office/drawing/2010/main" val="0"/>
              </a:ext>
            </a:extLst>
          </a:blip>
          <a:srcRect l="27312"/>
          <a:stretch>
            <a:fillRect/>
          </a:stretch>
        </p:blipFill>
        <p:spPr bwMode="auto">
          <a:xfrm>
            <a:off x="4859338" y="4725144"/>
            <a:ext cx="1622425"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4"/>
          <p:cNvSpPr>
            <a:spLocks noGrp="1" noChangeArrowheads="1"/>
          </p:cNvSpPr>
          <p:nvPr>
            <p:ph type="title"/>
          </p:nvPr>
        </p:nvSpPr>
        <p:spPr>
          <a:xfrm>
            <a:off x="468313" y="165100"/>
            <a:ext cx="4464050" cy="998538"/>
          </a:xfrm>
          <a:noFill/>
        </p:spPr>
        <p:txBody>
          <a:bodyPr/>
          <a:lstStyle/>
          <a:p>
            <a:pPr algn="ctr" eaLnBrk="1" hangingPunct="1"/>
            <a:r>
              <a:rPr lang="tr-TR" altLang="tr-TR" sz="3200" b="1" dirty="0" smtClean="0">
                <a:solidFill>
                  <a:schemeClr val="tx1"/>
                </a:solidFill>
                <a:latin typeface="Arial" panose="020B0604020202020204" pitchFamily="34" charset="0"/>
              </a:rPr>
              <a:t>ÖNÇOĞALTIM </a:t>
            </a:r>
            <a:r>
              <a:rPr lang="tr-TR" altLang="tr-TR" sz="3200" b="1" dirty="0" smtClean="0">
                <a:solidFill>
                  <a:srgbClr val="000066"/>
                </a:solidFill>
                <a:latin typeface="Arial" panose="020B0604020202020204" pitchFamily="34" charset="0"/>
              </a:rPr>
              <a:t/>
            </a:r>
            <a:br>
              <a:rPr lang="tr-TR" altLang="tr-TR" sz="3200" b="1" dirty="0" smtClean="0">
                <a:solidFill>
                  <a:srgbClr val="000066"/>
                </a:solidFill>
                <a:latin typeface="Arial" panose="020B0604020202020204" pitchFamily="34" charset="0"/>
              </a:rPr>
            </a:br>
            <a:r>
              <a:rPr lang="en-GB" altLang="tr-TR" sz="3200" dirty="0" smtClean="0">
                <a:solidFill>
                  <a:srgbClr val="FFFF00"/>
                </a:solidFill>
                <a:latin typeface="Arial" panose="020B0604020202020204" pitchFamily="34" charset="0"/>
              </a:rPr>
              <a:t>pre-multiplication block </a:t>
            </a:r>
          </a:p>
        </p:txBody>
      </p:sp>
      <p:pic>
        <p:nvPicPr>
          <p:cNvPr id="16388" name="Picture 5" descr="34"/>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5940425" y="333375"/>
            <a:ext cx="2989263"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7"/>
          <p:cNvSpPr>
            <a:spLocks noChangeArrowheads="1"/>
          </p:cNvSpPr>
          <p:nvPr/>
        </p:nvSpPr>
        <p:spPr bwMode="auto">
          <a:xfrm>
            <a:off x="358775" y="3498850"/>
            <a:ext cx="4500563" cy="11176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68350" indent="-285750">
              <a:spcBef>
                <a:spcPct val="20000"/>
              </a:spcBef>
              <a:buChar char="–"/>
              <a:defRPr sz="2800">
                <a:solidFill>
                  <a:schemeClr val="tx1"/>
                </a:solidFill>
                <a:latin typeface="Times New Roman" panose="02020603050405020304" pitchFamily="18" charset="0"/>
              </a:defRPr>
            </a:lvl2pPr>
            <a:lvl3pPr marL="1187450" indent="-228600">
              <a:spcBef>
                <a:spcPct val="20000"/>
              </a:spcBef>
              <a:buChar char="•"/>
              <a:defRPr sz="2400">
                <a:solidFill>
                  <a:schemeClr val="tx1"/>
                </a:solidFill>
                <a:latin typeface="Times New Roman" panose="02020603050405020304" pitchFamily="18" charset="0"/>
              </a:defRPr>
            </a:lvl3pPr>
            <a:lvl4pPr marL="160655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120000"/>
              </a:lnSpc>
              <a:buFontTx/>
              <a:buNone/>
            </a:pPr>
            <a:r>
              <a:rPr lang="tr-TR" altLang="tr-TR" sz="2000" b="1" dirty="0">
                <a:latin typeface="Arial" panose="020B0604020202020204" pitchFamily="34" charset="0"/>
                <a:cs typeface="Times New Roman" panose="02020603050405020304" pitchFamily="18" charset="0"/>
              </a:rPr>
              <a:t>Fidancılık Faaliyeti</a:t>
            </a:r>
            <a:r>
              <a:rPr lang="en-US" altLang="tr-TR" sz="2000" b="1" dirty="0">
                <a:latin typeface="Arial" panose="020B0604020202020204" pitchFamily="34" charset="0"/>
                <a:cs typeface="Times New Roman" panose="02020603050405020304" pitchFamily="18" charset="0"/>
              </a:rPr>
              <a:t> </a:t>
            </a:r>
          </a:p>
          <a:p>
            <a:pPr algn="ctr" eaLnBrk="1" hangingPunct="1">
              <a:lnSpc>
                <a:spcPct val="120000"/>
              </a:lnSpc>
              <a:buFontTx/>
              <a:buNone/>
            </a:pPr>
            <a:r>
              <a:rPr lang="tr-TR" altLang="tr-TR" sz="1600" b="1" dirty="0">
                <a:solidFill>
                  <a:srgbClr val="FFFF00"/>
                </a:solidFill>
                <a:latin typeface="Arial" panose="020B0604020202020204" pitchFamily="34" charset="0"/>
                <a:cs typeface="Times New Roman" panose="02020603050405020304" pitchFamily="18" charset="0"/>
              </a:rPr>
              <a:t>Toprak karışımında asma ve sert çekirdekli </a:t>
            </a:r>
            <a:endParaRPr lang="en-GB" altLang="tr-TR" sz="1600" b="1" dirty="0">
              <a:solidFill>
                <a:srgbClr val="FFFF00"/>
              </a:solidFill>
              <a:latin typeface="Arial" panose="020B0604020202020204" pitchFamily="34" charset="0"/>
              <a:cs typeface="Times New Roman" panose="02020603050405020304" pitchFamily="18" charset="0"/>
            </a:endParaRPr>
          </a:p>
        </p:txBody>
      </p:sp>
      <p:sp>
        <p:nvSpPr>
          <p:cNvPr id="16390" name="Rectangle 8"/>
          <p:cNvSpPr>
            <a:spLocks noChangeArrowheads="1"/>
          </p:cNvSpPr>
          <p:nvPr/>
        </p:nvSpPr>
        <p:spPr bwMode="auto">
          <a:xfrm>
            <a:off x="287338" y="2060575"/>
            <a:ext cx="4284662" cy="7921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68350" indent="-285750">
              <a:spcBef>
                <a:spcPct val="20000"/>
              </a:spcBef>
              <a:buChar char="–"/>
              <a:defRPr sz="2800">
                <a:solidFill>
                  <a:schemeClr val="tx1"/>
                </a:solidFill>
                <a:latin typeface="Times New Roman" panose="02020603050405020304" pitchFamily="18" charset="0"/>
              </a:defRPr>
            </a:lvl2pPr>
            <a:lvl3pPr marL="1187450" indent="-228600">
              <a:spcBef>
                <a:spcPct val="20000"/>
              </a:spcBef>
              <a:buChar char="•"/>
              <a:defRPr sz="2400">
                <a:solidFill>
                  <a:schemeClr val="tx1"/>
                </a:solidFill>
                <a:latin typeface="Times New Roman" panose="02020603050405020304" pitchFamily="18" charset="0"/>
              </a:defRPr>
            </a:lvl3pPr>
            <a:lvl4pPr marL="160655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120000"/>
              </a:lnSpc>
              <a:buFontTx/>
              <a:buNone/>
            </a:pPr>
            <a:r>
              <a:rPr lang="tr-TR" altLang="tr-TR" sz="1600" b="1" dirty="0">
                <a:solidFill>
                  <a:srgbClr val="FFFF00"/>
                </a:solidFill>
                <a:latin typeface="Arial" panose="020B0604020202020204" pitchFamily="34" charset="0"/>
                <a:cs typeface="Times New Roman" panose="02020603050405020304" pitchFamily="18" charset="0"/>
              </a:rPr>
              <a:t>Böcek geçirmeyen seralarda toprak karışımında yetişen anaç ve çeşitler</a:t>
            </a:r>
            <a:endParaRPr lang="en-GB" altLang="tr-TR" sz="1800" b="1" dirty="0">
              <a:solidFill>
                <a:srgbClr val="FFFF00"/>
              </a:solidFill>
              <a:latin typeface="Arial" panose="020B0604020202020204" pitchFamily="34" charset="0"/>
              <a:cs typeface="Times New Roman" panose="02020603050405020304" pitchFamily="18" charset="0"/>
            </a:endParaRPr>
          </a:p>
        </p:txBody>
      </p:sp>
      <p:sp>
        <p:nvSpPr>
          <p:cNvPr id="16391" name="Rectangle 11"/>
          <p:cNvSpPr>
            <a:spLocks noChangeArrowheads="1"/>
          </p:cNvSpPr>
          <p:nvPr/>
        </p:nvSpPr>
        <p:spPr bwMode="auto">
          <a:xfrm rot="5400000">
            <a:off x="2194719" y="332581"/>
            <a:ext cx="431800" cy="2592388"/>
          </a:xfrm>
          <a:prstGeom prst="rect">
            <a:avLst/>
          </a:prstGeom>
          <a:solidFill>
            <a:schemeClr val="bg1"/>
          </a:solidFill>
          <a:ln w="9525">
            <a:solidFill>
              <a:schemeClr val="bg1"/>
            </a:solidFill>
            <a:miter lim="800000"/>
            <a:headEnd/>
            <a:tailEnd/>
          </a:ln>
          <a:effectLst>
            <a:outerShdw dist="107763" dir="18900000" algn="ctr" rotWithShape="0">
              <a:schemeClr val="bg2">
                <a:alpha val="50000"/>
              </a:schemeClr>
            </a:outerShdw>
          </a:effectLst>
        </p:spPr>
        <p:txBody>
          <a:bodyPr rot="10800000" vert="eaVert"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tr-TR" altLang="tr-TR" sz="2800" b="1">
                <a:latin typeface="Arial" panose="020B0604020202020204" pitchFamily="34" charset="0"/>
              </a:rPr>
              <a:t>Temel (Baz)</a:t>
            </a:r>
            <a:endParaRPr lang="it-IT" altLang="tr-TR" sz="2800" b="1">
              <a:latin typeface="Arial" panose="020B0604020202020204" pitchFamily="34" charset="0"/>
            </a:endParaRPr>
          </a:p>
        </p:txBody>
      </p:sp>
      <p:sp>
        <p:nvSpPr>
          <p:cNvPr id="16392" name="Rectangle 14"/>
          <p:cNvSpPr>
            <a:spLocks noChangeArrowheads="1"/>
          </p:cNvSpPr>
          <p:nvPr/>
        </p:nvSpPr>
        <p:spPr bwMode="auto">
          <a:xfrm>
            <a:off x="827088" y="4869210"/>
            <a:ext cx="2881312" cy="1008062"/>
          </a:xfrm>
          <a:prstGeom prst="rect">
            <a:avLst/>
          </a:prstGeom>
          <a:solidFill>
            <a:srgbClr val="FFCC99"/>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68350" indent="-285750">
              <a:spcBef>
                <a:spcPct val="20000"/>
              </a:spcBef>
              <a:buChar char="–"/>
              <a:defRPr sz="2800">
                <a:solidFill>
                  <a:schemeClr val="tx1"/>
                </a:solidFill>
                <a:latin typeface="Times New Roman" panose="02020603050405020304" pitchFamily="18" charset="0"/>
              </a:defRPr>
            </a:lvl2pPr>
            <a:lvl3pPr marL="1187450" indent="-228600">
              <a:spcBef>
                <a:spcPct val="20000"/>
              </a:spcBef>
              <a:buChar char="•"/>
              <a:defRPr sz="2400">
                <a:solidFill>
                  <a:schemeClr val="tx1"/>
                </a:solidFill>
                <a:latin typeface="Times New Roman" panose="02020603050405020304" pitchFamily="18" charset="0"/>
              </a:defRPr>
            </a:lvl3pPr>
            <a:lvl4pPr marL="160655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120000"/>
              </a:lnSpc>
              <a:buFontTx/>
              <a:buNone/>
            </a:pPr>
            <a:r>
              <a:rPr lang="tr-TR" altLang="tr-TR" sz="1800" b="1" dirty="0">
                <a:solidFill>
                  <a:srgbClr val="002060"/>
                </a:solidFill>
                <a:latin typeface="Arial" panose="020B0604020202020204" pitchFamily="34" charset="0"/>
                <a:cs typeface="Times New Roman" panose="02020603050405020304" pitchFamily="18" charset="0"/>
              </a:rPr>
              <a:t>Kamu Enstitüsünün sorumluluğu altındadır.</a:t>
            </a:r>
            <a:endParaRPr lang="en-GB" altLang="tr-TR" sz="1800" b="1" dirty="0">
              <a:solidFill>
                <a:srgbClr val="002060"/>
              </a:solidFill>
              <a:latin typeface="Arial" panose="020B0604020202020204" pitchFamily="34" charset="0"/>
              <a:cs typeface="Times New Roman" panose="02020603050405020304" pitchFamily="18" charset="0"/>
            </a:endParaRPr>
          </a:p>
        </p:txBody>
      </p:sp>
      <p:pic>
        <p:nvPicPr>
          <p:cNvPr id="16393" name="Picture 15" descr="Senza titolo-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588" y="4726732"/>
            <a:ext cx="2030412"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AutoShape 17"/>
          <p:cNvSpPr>
            <a:spLocks noChangeArrowheads="1"/>
          </p:cNvSpPr>
          <p:nvPr/>
        </p:nvSpPr>
        <p:spPr bwMode="auto">
          <a:xfrm>
            <a:off x="2141538" y="3101975"/>
            <a:ext cx="274637" cy="287338"/>
          </a:xfrm>
          <a:prstGeom prst="downArrow">
            <a:avLst>
              <a:gd name="adj1" fmla="val 50000"/>
              <a:gd name="adj2" fmla="val 26156"/>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81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tr-TR" altLang="tr-TR" sz="2400"/>
          </a:p>
        </p:txBody>
      </p:sp>
      <p:sp>
        <p:nvSpPr>
          <p:cNvPr id="16395" name="Rectangle 18"/>
          <p:cNvSpPr>
            <a:spLocks noChangeArrowheads="1"/>
          </p:cNvSpPr>
          <p:nvPr/>
        </p:nvSpPr>
        <p:spPr bwMode="auto">
          <a:xfrm>
            <a:off x="4932363" y="2514600"/>
            <a:ext cx="3814762" cy="21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68350" indent="-285750">
              <a:spcBef>
                <a:spcPct val="20000"/>
              </a:spcBef>
              <a:buChar char="–"/>
              <a:defRPr sz="2800">
                <a:solidFill>
                  <a:schemeClr val="tx1"/>
                </a:solidFill>
                <a:latin typeface="Times New Roman" panose="02020603050405020304" pitchFamily="18" charset="0"/>
              </a:defRPr>
            </a:lvl2pPr>
            <a:lvl3pPr marL="1187450" indent="-228600">
              <a:spcBef>
                <a:spcPct val="20000"/>
              </a:spcBef>
              <a:buChar char="•"/>
              <a:defRPr sz="2400">
                <a:solidFill>
                  <a:schemeClr val="tx1"/>
                </a:solidFill>
                <a:latin typeface="Times New Roman" panose="02020603050405020304" pitchFamily="18" charset="0"/>
              </a:defRPr>
            </a:lvl3pPr>
            <a:lvl4pPr marL="160655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20000"/>
              </a:lnSpc>
              <a:buFontTx/>
              <a:buNone/>
            </a:pPr>
            <a:r>
              <a:rPr lang="tr-TR" altLang="tr-TR" sz="1600" b="1" dirty="0">
                <a:solidFill>
                  <a:srgbClr val="FFFF00"/>
                </a:solidFill>
                <a:latin typeface="Arial" panose="020B0604020202020204" pitchFamily="34" charset="0"/>
                <a:cs typeface="Times New Roman" panose="02020603050405020304" pitchFamily="18" charset="0"/>
              </a:rPr>
              <a:t>P</a:t>
            </a:r>
            <a:r>
              <a:rPr lang="en-US" altLang="tr-TR" sz="1600" b="1" dirty="0">
                <a:solidFill>
                  <a:srgbClr val="FFFF00"/>
                </a:solidFill>
                <a:latin typeface="Arial" panose="020B0604020202020204" pitchFamily="34" charset="0"/>
                <a:cs typeface="Times New Roman" panose="02020603050405020304" pitchFamily="18" charset="0"/>
              </a:rPr>
              <a:t>re-multiplication </a:t>
            </a:r>
            <a:r>
              <a:rPr lang="en-US" altLang="tr-TR" sz="1600" b="1" dirty="0" err="1">
                <a:solidFill>
                  <a:srgbClr val="FFFF00"/>
                </a:solidFill>
                <a:latin typeface="Arial" panose="020B0604020202020204" pitchFamily="34" charset="0"/>
                <a:cs typeface="Times New Roman" panose="02020603050405020304" pitchFamily="18" charset="0"/>
              </a:rPr>
              <a:t>blo</a:t>
            </a:r>
            <a:r>
              <a:rPr lang="tr-TR" altLang="tr-TR" sz="1600" b="1" dirty="0" err="1">
                <a:solidFill>
                  <a:srgbClr val="FFFF00"/>
                </a:solidFill>
                <a:latin typeface="Arial" panose="020B0604020202020204" pitchFamily="34" charset="0"/>
                <a:cs typeface="Times New Roman" panose="02020603050405020304" pitchFamily="18" charset="0"/>
              </a:rPr>
              <a:t>ğu</a:t>
            </a:r>
            <a:r>
              <a:rPr lang="tr-TR" altLang="tr-TR" sz="1600" b="1" dirty="0">
                <a:solidFill>
                  <a:srgbClr val="FFFF00"/>
                </a:solidFill>
                <a:latin typeface="Arial" panose="020B0604020202020204" pitchFamily="34" charset="0"/>
                <a:cs typeface="Times New Roman" panose="02020603050405020304" pitchFamily="18" charset="0"/>
              </a:rPr>
              <a:t> ön temel (</a:t>
            </a:r>
            <a:r>
              <a:rPr lang="tr-TR" altLang="tr-TR" sz="1600" b="1" dirty="0" err="1">
                <a:solidFill>
                  <a:srgbClr val="FFFF00"/>
                </a:solidFill>
                <a:latin typeface="Arial" panose="020B0604020202020204" pitchFamily="34" charset="0"/>
                <a:cs typeface="Times New Roman" panose="02020603050405020304" pitchFamily="18" charset="0"/>
              </a:rPr>
              <a:t>pre-basic</a:t>
            </a:r>
            <a:r>
              <a:rPr lang="tr-TR" altLang="tr-TR" sz="1600" b="1" dirty="0">
                <a:solidFill>
                  <a:srgbClr val="FFFF00"/>
                </a:solidFill>
                <a:latin typeface="Arial" panose="020B0604020202020204" pitchFamily="34" charset="0"/>
                <a:cs typeface="Times New Roman" panose="02020603050405020304" pitchFamily="18" charset="0"/>
              </a:rPr>
              <a:t>) bitki materyallinden elde edilen temel (baz) materyallerinden </a:t>
            </a:r>
            <a:r>
              <a:rPr lang="tr-TR" altLang="tr-TR" sz="1600" b="1" dirty="0" err="1">
                <a:solidFill>
                  <a:srgbClr val="FFFF00"/>
                </a:solidFill>
                <a:latin typeface="Arial" panose="020B0604020202020204" pitchFamily="34" charset="0"/>
                <a:cs typeface="Times New Roman" panose="02020603050405020304" pitchFamily="18" charset="0"/>
              </a:rPr>
              <a:t>oluşuşur</a:t>
            </a:r>
            <a:r>
              <a:rPr lang="tr-TR" altLang="tr-TR" sz="1600" b="1" dirty="0">
                <a:solidFill>
                  <a:srgbClr val="FFFF00"/>
                </a:solidFill>
                <a:latin typeface="Arial" panose="020B0604020202020204" pitchFamily="34" charset="0"/>
                <a:cs typeface="Times New Roman" panose="02020603050405020304" pitchFamily="18" charset="0"/>
              </a:rPr>
              <a:t>. </a:t>
            </a:r>
            <a:r>
              <a:rPr lang="en-US" altLang="tr-TR" sz="1600" b="1" dirty="0">
                <a:solidFill>
                  <a:srgbClr val="FFFF00"/>
                </a:solidFill>
                <a:latin typeface="Arial" panose="020B0604020202020204" pitchFamily="34" charset="0"/>
                <a:cs typeface="Times New Roman" panose="02020603050405020304" pitchFamily="18" charset="0"/>
              </a:rPr>
              <a:t> </a:t>
            </a:r>
            <a:r>
              <a:rPr lang="tr-TR" altLang="tr-TR" sz="1600" b="1" dirty="0">
                <a:solidFill>
                  <a:srgbClr val="FFFF00"/>
                </a:solidFill>
                <a:latin typeface="Arial" panose="020B0604020202020204" pitchFamily="34" charset="0"/>
                <a:cs typeface="Times New Roman" panose="02020603050405020304" pitchFamily="18" charset="0"/>
              </a:rPr>
              <a:t> Fidancılarda sera altında çoğaltım merkezlerinde göz üretimi için bu aşamaya sahip olabilirler. </a:t>
            </a:r>
            <a:endParaRPr lang="en-GB" altLang="tr-TR" sz="1600" b="1" dirty="0">
              <a:solidFill>
                <a:srgbClr val="FFFF00"/>
              </a:solidFill>
              <a:latin typeface="Arial" panose="020B0604020202020204" pitchFamily="34" charset="0"/>
              <a:cs typeface="Times New Roman" panose="02020603050405020304" pitchFamily="18" charset="0"/>
            </a:endParaRPr>
          </a:p>
        </p:txBody>
      </p:sp>
      <p:sp>
        <p:nvSpPr>
          <p:cNvPr id="16396" name="Rectangle 19"/>
          <p:cNvSpPr>
            <a:spLocks noChangeArrowheads="1"/>
          </p:cNvSpPr>
          <p:nvPr/>
        </p:nvSpPr>
        <p:spPr bwMode="auto">
          <a:xfrm>
            <a:off x="4715197" y="6237312"/>
            <a:ext cx="4105275"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GB" altLang="tr-TR" sz="2400" b="1" dirty="0">
                <a:solidFill>
                  <a:srgbClr val="FFFF00"/>
                </a:solidFill>
                <a:latin typeface="Arial" panose="020B0604020202020204" pitchFamily="34" charset="0"/>
                <a:cs typeface="Times New Roman" panose="02020603050405020304" pitchFamily="18" charset="0"/>
              </a:rPr>
              <a:t>BASIC (propagation stock)</a:t>
            </a:r>
          </a:p>
        </p:txBody>
      </p:sp>
    </p:spTree>
    <p:extLst>
      <p:ext uri="{BB962C8B-B14F-4D97-AF65-F5344CB8AC3E}">
        <p14:creationId xmlns:p14="http://schemas.microsoft.com/office/powerpoint/2010/main" val="16270798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a:xfrm>
            <a:off x="874713" y="188912"/>
            <a:ext cx="6937647" cy="998538"/>
          </a:xfrm>
        </p:spPr>
        <p:txBody>
          <a:bodyPr/>
          <a:lstStyle/>
          <a:p>
            <a:pPr algn="ctr" eaLnBrk="1" hangingPunct="1"/>
            <a:r>
              <a:rPr lang="tr-TR" altLang="tr-TR" sz="2800" b="1" dirty="0" smtClean="0">
                <a:solidFill>
                  <a:schemeClr val="tx1"/>
                </a:solidFill>
                <a:latin typeface="Arial" panose="020B0604020202020204" pitchFamily="34" charset="0"/>
                <a:cs typeface="Times New Roman" panose="02020603050405020304" pitchFamily="18" charset="0"/>
              </a:rPr>
              <a:t>SERTİFİKALI ANA BLOK</a:t>
            </a:r>
            <a:r>
              <a:rPr lang="tr-TR" altLang="tr-TR" sz="2800" b="1" dirty="0" smtClean="0">
                <a:solidFill>
                  <a:srgbClr val="000066"/>
                </a:solidFill>
                <a:latin typeface="Arial" panose="020B0604020202020204" pitchFamily="34" charset="0"/>
                <a:cs typeface="Times New Roman" panose="02020603050405020304" pitchFamily="18" charset="0"/>
              </a:rPr>
              <a:t/>
            </a:r>
            <a:br>
              <a:rPr lang="tr-TR" altLang="tr-TR" sz="2800" b="1" dirty="0" smtClean="0">
                <a:solidFill>
                  <a:srgbClr val="000066"/>
                </a:solidFill>
                <a:latin typeface="Arial" panose="020B0604020202020204" pitchFamily="34" charset="0"/>
                <a:cs typeface="Times New Roman" panose="02020603050405020304" pitchFamily="18" charset="0"/>
              </a:rPr>
            </a:br>
            <a:r>
              <a:rPr lang="tr-TR" altLang="tr-TR" sz="2800" b="1" dirty="0" smtClean="0">
                <a:solidFill>
                  <a:srgbClr val="FFFF00"/>
                </a:solidFill>
                <a:latin typeface="Arial" panose="020B0604020202020204" pitchFamily="34" charset="0"/>
                <a:cs typeface="Times New Roman" panose="02020603050405020304" pitchFamily="18" charset="0"/>
              </a:rPr>
              <a:t>(</a:t>
            </a:r>
            <a:r>
              <a:rPr lang="en-US" altLang="tr-TR" sz="2800" b="1" dirty="0" smtClean="0">
                <a:solidFill>
                  <a:srgbClr val="FFFF00"/>
                </a:solidFill>
                <a:latin typeface="Arial" panose="020B0604020202020204" pitchFamily="34" charset="0"/>
                <a:cs typeface="Times New Roman" panose="02020603050405020304" pitchFamily="18" charset="0"/>
              </a:rPr>
              <a:t>MOTHER BLOCK</a:t>
            </a:r>
            <a:r>
              <a:rPr lang="tr-TR" altLang="tr-TR" sz="2800" b="1" dirty="0" smtClean="0">
                <a:solidFill>
                  <a:srgbClr val="FFFF00"/>
                </a:solidFill>
                <a:latin typeface="Arial" panose="020B0604020202020204" pitchFamily="34" charset="0"/>
                <a:cs typeface="Times New Roman" panose="02020603050405020304" pitchFamily="18" charset="0"/>
              </a:rPr>
              <a:t>) damızlık Parselleri</a:t>
            </a:r>
            <a:r>
              <a:rPr lang="en-US" altLang="tr-TR" sz="2800" b="1" dirty="0" smtClean="0">
                <a:solidFill>
                  <a:srgbClr val="FFFF00"/>
                </a:solidFill>
                <a:latin typeface="Arial" panose="020B0604020202020204" pitchFamily="34" charset="0"/>
                <a:cs typeface="Times New Roman" panose="02020603050405020304" pitchFamily="18" charset="0"/>
              </a:rPr>
              <a:t> </a:t>
            </a:r>
            <a:endParaRPr lang="en-GB" altLang="tr-TR" sz="2800" b="1" dirty="0" smtClean="0">
              <a:solidFill>
                <a:srgbClr val="FFFF00"/>
              </a:solidFill>
              <a:latin typeface="Arial" panose="020B0604020202020204" pitchFamily="34" charset="0"/>
              <a:cs typeface="Times New Roman" panose="02020603050405020304" pitchFamily="18" charset="0"/>
            </a:endParaRPr>
          </a:p>
        </p:txBody>
      </p:sp>
      <p:pic>
        <p:nvPicPr>
          <p:cNvPr id="17412" name="Picture 1030" descr="70"/>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3708400" y="2178868"/>
            <a:ext cx="2592388" cy="1754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3" name="Rectangle 1031"/>
          <p:cNvSpPr>
            <a:spLocks noChangeArrowheads="1"/>
          </p:cNvSpPr>
          <p:nvPr/>
        </p:nvSpPr>
        <p:spPr bwMode="auto">
          <a:xfrm>
            <a:off x="104775" y="3482975"/>
            <a:ext cx="3552825" cy="6477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68350" indent="-285750">
              <a:spcBef>
                <a:spcPct val="20000"/>
              </a:spcBef>
              <a:buChar char="–"/>
              <a:defRPr sz="2800">
                <a:solidFill>
                  <a:schemeClr val="tx1"/>
                </a:solidFill>
                <a:latin typeface="Times New Roman" panose="02020603050405020304" pitchFamily="18" charset="0"/>
              </a:defRPr>
            </a:lvl2pPr>
            <a:lvl3pPr marL="1187450" indent="-228600">
              <a:spcBef>
                <a:spcPct val="20000"/>
              </a:spcBef>
              <a:buChar char="•"/>
              <a:defRPr sz="2400">
                <a:solidFill>
                  <a:schemeClr val="tx1"/>
                </a:solidFill>
                <a:latin typeface="Times New Roman" panose="02020603050405020304" pitchFamily="18" charset="0"/>
              </a:defRPr>
            </a:lvl3pPr>
            <a:lvl4pPr marL="160655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tr-TR" altLang="tr-TR" sz="2000" b="1" dirty="0">
                <a:solidFill>
                  <a:srgbClr val="FFFF00"/>
                </a:solidFill>
                <a:latin typeface="Arial" panose="020B0604020202020204" pitchFamily="34" charset="0"/>
              </a:rPr>
              <a:t>Sertifikalı aşı gözü, çelik ve tohum</a:t>
            </a:r>
            <a:endParaRPr lang="en-GB" altLang="tr-TR" sz="1800" b="1" dirty="0">
              <a:solidFill>
                <a:srgbClr val="FFFF00"/>
              </a:solidFill>
              <a:latin typeface="Arial" panose="020B0604020202020204" pitchFamily="34" charset="0"/>
              <a:cs typeface="Times New Roman" panose="02020603050405020304" pitchFamily="18" charset="0"/>
            </a:endParaRPr>
          </a:p>
        </p:txBody>
      </p:sp>
      <p:sp>
        <p:nvSpPr>
          <p:cNvPr id="17414" name="Rectangle 1032"/>
          <p:cNvSpPr>
            <a:spLocks noChangeArrowheads="1"/>
          </p:cNvSpPr>
          <p:nvPr/>
        </p:nvSpPr>
        <p:spPr bwMode="auto">
          <a:xfrm>
            <a:off x="104775" y="2419350"/>
            <a:ext cx="3452813" cy="644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68350" indent="-285750">
              <a:spcBef>
                <a:spcPct val="20000"/>
              </a:spcBef>
              <a:buChar char="–"/>
              <a:defRPr sz="2800">
                <a:solidFill>
                  <a:schemeClr val="tx1"/>
                </a:solidFill>
                <a:latin typeface="Times New Roman" panose="02020603050405020304" pitchFamily="18" charset="0"/>
              </a:defRPr>
            </a:lvl2pPr>
            <a:lvl3pPr marL="1187450" indent="-228600">
              <a:spcBef>
                <a:spcPct val="20000"/>
              </a:spcBef>
              <a:buChar char="•"/>
              <a:defRPr sz="2400">
                <a:solidFill>
                  <a:schemeClr val="tx1"/>
                </a:solidFill>
                <a:latin typeface="Times New Roman" panose="02020603050405020304" pitchFamily="18" charset="0"/>
              </a:defRPr>
            </a:lvl3pPr>
            <a:lvl4pPr marL="160655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tr-TR" altLang="tr-TR" sz="1800" b="1" dirty="0">
                <a:solidFill>
                  <a:srgbClr val="FFFF00"/>
                </a:solidFill>
                <a:latin typeface="Arial" panose="020B0604020202020204" pitchFamily="34" charset="0"/>
                <a:cs typeface="Times New Roman" panose="02020603050405020304" pitchFamily="18" charset="0"/>
              </a:rPr>
              <a:t>Açık alanda </a:t>
            </a:r>
            <a:r>
              <a:rPr lang="en-US" altLang="tr-TR" sz="1800" b="1" dirty="0">
                <a:solidFill>
                  <a:srgbClr val="FFFF00"/>
                </a:solidFill>
                <a:latin typeface="Arial" panose="020B0604020202020204" pitchFamily="34" charset="0"/>
                <a:cs typeface="Times New Roman" panose="02020603050405020304" pitchFamily="18" charset="0"/>
              </a:rPr>
              <a:t>(</a:t>
            </a:r>
            <a:r>
              <a:rPr lang="tr-TR" altLang="tr-TR" sz="1800" b="1" dirty="0">
                <a:solidFill>
                  <a:srgbClr val="FFFF00"/>
                </a:solidFill>
                <a:latin typeface="Arial" panose="020B0604020202020204" pitchFamily="34" charset="0"/>
                <a:cs typeface="Times New Roman" panose="02020603050405020304" pitchFamily="18" charset="0"/>
              </a:rPr>
              <a:t>Nadiren serada)</a:t>
            </a:r>
            <a:endParaRPr lang="en-US" altLang="tr-TR" sz="1800" b="1" dirty="0">
              <a:solidFill>
                <a:srgbClr val="FFFF00"/>
              </a:solidFill>
              <a:latin typeface="Arial" panose="020B0604020202020204" pitchFamily="34" charset="0"/>
              <a:cs typeface="Times New Roman" panose="02020603050405020304" pitchFamily="18" charset="0"/>
            </a:endParaRPr>
          </a:p>
        </p:txBody>
      </p:sp>
      <p:sp>
        <p:nvSpPr>
          <p:cNvPr id="17415" name="Rectangle 1034"/>
          <p:cNvSpPr>
            <a:spLocks noChangeArrowheads="1"/>
          </p:cNvSpPr>
          <p:nvPr/>
        </p:nvSpPr>
        <p:spPr bwMode="auto">
          <a:xfrm rot="5400000">
            <a:off x="1764507" y="477044"/>
            <a:ext cx="431800" cy="2592387"/>
          </a:xfrm>
          <a:prstGeom prst="rect">
            <a:avLst/>
          </a:prstGeom>
          <a:solidFill>
            <a:schemeClr val="accent2"/>
          </a:solidFill>
          <a:ln w="9525">
            <a:solidFill>
              <a:schemeClr val="accent2"/>
            </a:solidFill>
            <a:miter lim="800000"/>
            <a:headEnd/>
            <a:tailEnd/>
          </a:ln>
          <a:effectLst>
            <a:outerShdw dist="107763" dir="18900000" algn="ctr" rotWithShape="0">
              <a:schemeClr val="bg2">
                <a:alpha val="50000"/>
              </a:schemeClr>
            </a:outerShdw>
          </a:effectLst>
        </p:spPr>
        <p:txBody>
          <a:bodyPr rot="10800000" vert="eaVert"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tr-TR" altLang="tr-TR" sz="2400" b="1" dirty="0">
                <a:latin typeface="Arial" panose="020B0604020202020204" pitchFamily="34" charset="0"/>
              </a:rPr>
              <a:t>Sertifikalı</a:t>
            </a:r>
            <a:endParaRPr lang="it-IT" altLang="tr-TR" sz="2400" b="1" dirty="0">
              <a:latin typeface="Arial" panose="020B0604020202020204" pitchFamily="34" charset="0"/>
            </a:endParaRPr>
          </a:p>
        </p:txBody>
      </p:sp>
      <p:sp>
        <p:nvSpPr>
          <p:cNvPr id="17416" name="AutoShape 1038"/>
          <p:cNvSpPr>
            <a:spLocks noChangeArrowheads="1"/>
          </p:cNvSpPr>
          <p:nvPr/>
        </p:nvSpPr>
        <p:spPr bwMode="auto">
          <a:xfrm>
            <a:off x="1857400" y="4300538"/>
            <a:ext cx="206350" cy="273049"/>
          </a:xfrm>
          <a:prstGeom prst="downArrow">
            <a:avLst>
              <a:gd name="adj1" fmla="val 50000"/>
              <a:gd name="adj2" fmla="val 26156"/>
            </a:avLst>
          </a:prstGeom>
          <a:solidFill>
            <a:schemeClr val="accent2"/>
          </a:solidFill>
          <a:ln w="0">
            <a:solidFill>
              <a:schemeClr val="tx1"/>
            </a:solidFill>
            <a:miter lim="800000"/>
            <a:headEnd/>
            <a:tailEnd/>
          </a:ln>
          <a:effectLst/>
          <a:extLst>
            <a:ext uri="{AF507438-7753-43E0-B8FC-AC1667EBCBE1}">
              <a14:hiddenEffects xmlns:a14="http://schemas.microsoft.com/office/drawing/2010/main">
                <a:effectLst>
                  <a:outerShdw dist="107763" dir="81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tr-TR" altLang="tr-TR" sz="2400"/>
          </a:p>
        </p:txBody>
      </p:sp>
      <p:sp>
        <p:nvSpPr>
          <p:cNvPr id="17417" name="Rectangle 1039"/>
          <p:cNvSpPr>
            <a:spLocks noChangeArrowheads="1"/>
          </p:cNvSpPr>
          <p:nvPr/>
        </p:nvSpPr>
        <p:spPr bwMode="auto">
          <a:xfrm>
            <a:off x="874713" y="4664075"/>
            <a:ext cx="2233612" cy="381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68350" indent="-285750">
              <a:spcBef>
                <a:spcPct val="20000"/>
              </a:spcBef>
              <a:buChar char="–"/>
              <a:defRPr sz="2800">
                <a:solidFill>
                  <a:schemeClr val="tx1"/>
                </a:solidFill>
                <a:latin typeface="Times New Roman" panose="02020603050405020304" pitchFamily="18" charset="0"/>
              </a:defRPr>
            </a:lvl2pPr>
            <a:lvl3pPr marL="1187450" indent="-228600">
              <a:spcBef>
                <a:spcPct val="20000"/>
              </a:spcBef>
              <a:buChar char="•"/>
              <a:defRPr sz="2400">
                <a:solidFill>
                  <a:schemeClr val="tx1"/>
                </a:solidFill>
                <a:latin typeface="Times New Roman" panose="02020603050405020304" pitchFamily="18" charset="0"/>
              </a:defRPr>
            </a:lvl3pPr>
            <a:lvl4pPr marL="160655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tr-TR" sz="2000" b="1" dirty="0">
                <a:solidFill>
                  <a:srgbClr val="FFFF00"/>
                </a:solidFill>
                <a:latin typeface="Arial" panose="020B0604020202020204" pitchFamily="34" charset="0"/>
              </a:rPr>
              <a:t>  </a:t>
            </a:r>
            <a:r>
              <a:rPr lang="tr-TR" altLang="tr-TR" sz="2000" b="1" dirty="0">
                <a:solidFill>
                  <a:srgbClr val="FFFF00"/>
                </a:solidFill>
                <a:latin typeface="Arial" panose="020B0604020202020204" pitchFamily="34" charset="0"/>
              </a:rPr>
              <a:t>FİDANLIK</a:t>
            </a:r>
            <a:endParaRPr lang="it-IT" altLang="tr-TR" sz="2000" b="1" dirty="0">
              <a:solidFill>
                <a:srgbClr val="FFFF00"/>
              </a:solidFill>
              <a:latin typeface="Arial" panose="020B0604020202020204" pitchFamily="34" charset="0"/>
            </a:endParaRPr>
          </a:p>
        </p:txBody>
      </p:sp>
      <p:pic>
        <p:nvPicPr>
          <p:cNvPr id="17418" name="Picture 1042" descr="Senza titolo-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2204268"/>
            <a:ext cx="2700338"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Rectangle 1043"/>
          <p:cNvSpPr>
            <a:spLocks noChangeArrowheads="1"/>
          </p:cNvSpPr>
          <p:nvPr/>
        </p:nvSpPr>
        <p:spPr bwMode="auto">
          <a:xfrm>
            <a:off x="569913" y="5197475"/>
            <a:ext cx="2738437" cy="981075"/>
          </a:xfrm>
          <a:prstGeom prst="rect">
            <a:avLst/>
          </a:prstGeom>
          <a:solidFill>
            <a:srgbClr val="FFCC99"/>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68350" indent="-285750">
              <a:spcBef>
                <a:spcPct val="20000"/>
              </a:spcBef>
              <a:buChar char="–"/>
              <a:defRPr sz="2800">
                <a:solidFill>
                  <a:schemeClr val="tx1"/>
                </a:solidFill>
                <a:latin typeface="Times New Roman" panose="02020603050405020304" pitchFamily="18" charset="0"/>
              </a:defRPr>
            </a:lvl2pPr>
            <a:lvl3pPr marL="1187450" indent="-228600">
              <a:spcBef>
                <a:spcPct val="20000"/>
              </a:spcBef>
              <a:buChar char="•"/>
              <a:defRPr sz="2400">
                <a:solidFill>
                  <a:schemeClr val="tx1"/>
                </a:solidFill>
                <a:latin typeface="Times New Roman" panose="02020603050405020304" pitchFamily="18" charset="0"/>
              </a:defRPr>
            </a:lvl3pPr>
            <a:lvl4pPr marL="160655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tr-TR" altLang="tr-TR" sz="1800" b="1">
                <a:solidFill>
                  <a:srgbClr val="7F0D01"/>
                </a:solidFill>
                <a:latin typeface="Arial" panose="020B0604020202020204" pitchFamily="34" charset="0"/>
                <a:cs typeface="Times New Roman" panose="02020603050405020304" pitchFamily="18" charset="0"/>
              </a:rPr>
              <a:t>Özel sektör sorumluluğu altındadır</a:t>
            </a:r>
            <a:endParaRPr lang="it-IT" altLang="tr-TR" sz="2000" b="1">
              <a:solidFill>
                <a:srgbClr val="7F0D01"/>
              </a:solidFill>
              <a:latin typeface="Arial" panose="020B0604020202020204" pitchFamily="34" charset="0"/>
            </a:endParaRPr>
          </a:p>
        </p:txBody>
      </p:sp>
      <p:sp>
        <p:nvSpPr>
          <p:cNvPr id="17420" name="AutoShape 1047"/>
          <p:cNvSpPr>
            <a:spLocks noChangeArrowheads="1"/>
          </p:cNvSpPr>
          <p:nvPr/>
        </p:nvSpPr>
        <p:spPr bwMode="auto">
          <a:xfrm>
            <a:off x="1831975" y="3068638"/>
            <a:ext cx="206350" cy="273049"/>
          </a:xfrm>
          <a:prstGeom prst="downArrow">
            <a:avLst>
              <a:gd name="adj1" fmla="val 50000"/>
              <a:gd name="adj2" fmla="val 26156"/>
            </a:avLst>
          </a:prstGeom>
          <a:solidFill>
            <a:schemeClr val="accent2"/>
          </a:solidFill>
          <a:ln w="0">
            <a:solidFill>
              <a:schemeClr val="tx1"/>
            </a:solidFill>
            <a:miter lim="800000"/>
            <a:headEnd/>
            <a:tailEnd/>
          </a:ln>
          <a:effectLst/>
          <a:extLst>
            <a:ext uri="{AF507438-7753-43E0-B8FC-AC1667EBCBE1}">
              <a14:hiddenEffects xmlns:a14="http://schemas.microsoft.com/office/drawing/2010/main">
                <a:effectLst>
                  <a:outerShdw dist="107763" dir="81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tr-TR" altLang="tr-TR" sz="2400"/>
          </a:p>
        </p:txBody>
      </p:sp>
      <p:sp>
        <p:nvSpPr>
          <p:cNvPr id="17421" name="Rectangle 1048"/>
          <p:cNvSpPr>
            <a:spLocks noChangeArrowheads="1"/>
          </p:cNvSpPr>
          <p:nvPr/>
        </p:nvSpPr>
        <p:spPr bwMode="auto">
          <a:xfrm>
            <a:off x="3708400" y="4077072"/>
            <a:ext cx="5191125" cy="1944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01600" indent="-101600">
              <a:spcBef>
                <a:spcPct val="20000"/>
              </a:spcBef>
              <a:buChar char="•"/>
              <a:defRPr sz="3200">
                <a:solidFill>
                  <a:schemeClr val="tx1"/>
                </a:solidFill>
                <a:latin typeface="Times New Roman" panose="02020603050405020304" pitchFamily="18" charset="0"/>
              </a:defRPr>
            </a:lvl1pPr>
            <a:lvl2pPr marL="768350" indent="-285750">
              <a:spcBef>
                <a:spcPct val="20000"/>
              </a:spcBef>
              <a:buChar char="–"/>
              <a:defRPr sz="2800">
                <a:solidFill>
                  <a:schemeClr val="tx1"/>
                </a:solidFill>
                <a:latin typeface="Times New Roman" panose="02020603050405020304" pitchFamily="18" charset="0"/>
              </a:defRPr>
            </a:lvl2pPr>
            <a:lvl3pPr marL="1187450" indent="-228600">
              <a:spcBef>
                <a:spcPct val="20000"/>
              </a:spcBef>
              <a:buChar char="•"/>
              <a:defRPr sz="2400">
                <a:solidFill>
                  <a:schemeClr val="tx1"/>
                </a:solidFill>
                <a:latin typeface="Times New Roman" panose="02020603050405020304" pitchFamily="18" charset="0"/>
              </a:defRPr>
            </a:lvl3pPr>
            <a:lvl4pPr marL="160655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buNone/>
            </a:pPr>
            <a:r>
              <a:rPr lang="en-US" altLang="tr-TR" sz="2000" b="1" dirty="0">
                <a:solidFill>
                  <a:schemeClr val="accent2"/>
                </a:solidFill>
                <a:latin typeface="Arial" panose="020B0604020202020204" pitchFamily="34" charset="0"/>
                <a:cs typeface="Times New Roman" panose="02020603050405020304" pitchFamily="18" charset="0"/>
              </a:rPr>
              <a:t> </a:t>
            </a:r>
            <a:r>
              <a:rPr lang="tr-TR" altLang="tr-TR" sz="1400" b="1" dirty="0">
                <a:solidFill>
                  <a:srgbClr val="FFFF00"/>
                </a:solidFill>
                <a:latin typeface="Arial" panose="020B0604020202020204" pitchFamily="34" charset="0"/>
                <a:cs typeface="Times New Roman" panose="02020603050405020304" pitchFamily="18" charset="0"/>
              </a:rPr>
              <a:t>Çoğaltım blokları özel sektör tarafından temel (Baz) materyallerden elde ettikleri </a:t>
            </a:r>
            <a:r>
              <a:rPr lang="tr-TR" altLang="tr-TR" sz="1400" b="1" dirty="0" err="1">
                <a:solidFill>
                  <a:srgbClr val="FFFF00"/>
                </a:solidFill>
                <a:latin typeface="Arial" panose="020B0604020202020204" pitchFamily="34" charset="0"/>
                <a:cs typeface="Times New Roman" panose="02020603050405020304" pitchFamily="18" charset="0"/>
              </a:rPr>
              <a:t>mother</a:t>
            </a:r>
            <a:r>
              <a:rPr lang="tr-TR" altLang="tr-TR" sz="1400" b="1" dirty="0">
                <a:solidFill>
                  <a:srgbClr val="FFFF00"/>
                </a:solidFill>
                <a:latin typeface="Arial" panose="020B0604020202020204" pitchFamily="34" charset="0"/>
                <a:cs typeface="Times New Roman" panose="02020603050405020304" pitchFamily="18" charset="0"/>
              </a:rPr>
              <a:t> bitkilerden oluşan parsellerden kurulur. </a:t>
            </a:r>
            <a:r>
              <a:rPr lang="tr-TR" altLang="tr-TR" sz="1400" b="1" dirty="0" err="1">
                <a:solidFill>
                  <a:srgbClr val="FFFF00"/>
                </a:solidFill>
                <a:latin typeface="Arial" panose="020B0604020202020204" pitchFamily="34" charset="0"/>
                <a:cs typeface="Times New Roman" panose="02020603050405020304" pitchFamily="18" charset="0"/>
              </a:rPr>
              <a:t>Klonal</a:t>
            </a:r>
            <a:r>
              <a:rPr lang="tr-TR" altLang="tr-TR" sz="1400" b="1" dirty="0">
                <a:solidFill>
                  <a:srgbClr val="FFFF00"/>
                </a:solidFill>
                <a:latin typeface="Arial" panose="020B0604020202020204" pitchFamily="34" charset="0"/>
                <a:cs typeface="Times New Roman" panose="02020603050405020304" pitchFamily="18" charset="0"/>
              </a:rPr>
              <a:t> materyalin ikinci defa çoğaltılmasıdır. Çoğaltım işlemi ticari amaçla kurulmuş damızlık ana bitki parsellerinde (ana blok) </a:t>
            </a:r>
            <a:r>
              <a:rPr lang="tr-TR" altLang="tr-TR" sz="1400" b="1" dirty="0" err="1">
                <a:solidFill>
                  <a:srgbClr val="FFFF00"/>
                </a:solidFill>
                <a:latin typeface="Arial" panose="020B0604020202020204" pitchFamily="34" charset="0"/>
                <a:cs typeface="Times New Roman" panose="02020603050405020304" pitchFamily="18" charset="0"/>
              </a:rPr>
              <a:t>gerçekleştirilir.Basic</a:t>
            </a:r>
            <a:r>
              <a:rPr lang="tr-TR" altLang="tr-TR" sz="1400" b="1" dirty="0">
                <a:solidFill>
                  <a:srgbClr val="FFFF00"/>
                </a:solidFill>
                <a:latin typeface="Arial" panose="020B0604020202020204" pitchFamily="34" charset="0"/>
                <a:cs typeface="Times New Roman" panose="02020603050405020304" pitchFamily="18" charset="0"/>
              </a:rPr>
              <a:t> materyalle tesis edilir. Her çeşitten en az 10 bitki yetiştirilmelidir</a:t>
            </a:r>
            <a:r>
              <a:rPr lang="tr-TR" altLang="tr-TR" sz="1400" b="1" dirty="0" smtClean="0">
                <a:solidFill>
                  <a:srgbClr val="FFFF00"/>
                </a:solidFill>
                <a:latin typeface="Arial" panose="020B0604020202020204" pitchFamily="34" charset="0"/>
                <a:cs typeface="Times New Roman" panose="02020603050405020304" pitchFamily="18" charset="0"/>
              </a:rPr>
              <a:t>. Ana </a:t>
            </a:r>
            <a:r>
              <a:rPr lang="tr-TR" altLang="tr-TR" sz="1400" b="1" dirty="0">
                <a:solidFill>
                  <a:srgbClr val="FFFF00"/>
                </a:solidFill>
                <a:latin typeface="Arial" panose="020B0604020202020204" pitchFamily="34" charset="0"/>
                <a:cs typeface="Times New Roman" panose="02020603050405020304" pitchFamily="18" charset="0"/>
              </a:rPr>
              <a:t>bloklar genelde açık alanda 15 yıllık süre için kurulur.</a:t>
            </a:r>
          </a:p>
          <a:p>
            <a:pPr algn="just" eaLnBrk="1" hangingPunct="1">
              <a:buFontTx/>
              <a:buNone/>
            </a:pPr>
            <a:endParaRPr lang="en-GB" altLang="tr-TR" sz="1400" b="1" dirty="0">
              <a:solidFill>
                <a:srgbClr val="FFFF00"/>
              </a:solidFill>
              <a:latin typeface="Arial" panose="020B0604020202020204" pitchFamily="34" charset="0"/>
              <a:cs typeface="Times New Roman" panose="02020603050405020304" pitchFamily="18" charset="0"/>
            </a:endParaRPr>
          </a:p>
        </p:txBody>
      </p:sp>
      <p:sp>
        <p:nvSpPr>
          <p:cNvPr id="17422" name="Rectangle 1049"/>
          <p:cNvSpPr>
            <a:spLocks noChangeArrowheads="1"/>
          </p:cNvSpPr>
          <p:nvPr/>
        </p:nvSpPr>
        <p:spPr bwMode="auto">
          <a:xfrm>
            <a:off x="3635375" y="6021388"/>
            <a:ext cx="543718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tr-TR" altLang="tr-TR" sz="2400" b="1" dirty="0" smtClean="0">
                <a:solidFill>
                  <a:srgbClr val="FFFF00"/>
                </a:solidFill>
                <a:latin typeface="Arial" panose="020B0604020202020204" pitchFamily="34" charset="0"/>
                <a:cs typeface="Times New Roman" panose="02020603050405020304" pitchFamily="18" charset="0"/>
              </a:rPr>
              <a:t>SERTİFİKALI</a:t>
            </a:r>
            <a:r>
              <a:rPr lang="en-GB" altLang="tr-TR" sz="2400" b="1" i="1" dirty="0" smtClean="0">
                <a:solidFill>
                  <a:srgbClr val="FFFF00"/>
                </a:solidFill>
                <a:latin typeface="Arial" panose="020B0604020202020204" pitchFamily="34" charset="0"/>
                <a:cs typeface="Times New Roman" panose="02020603050405020304" pitchFamily="18" charset="0"/>
              </a:rPr>
              <a:t> </a:t>
            </a:r>
            <a:r>
              <a:rPr lang="en-GB" altLang="tr-TR" sz="2400" b="1" dirty="0">
                <a:solidFill>
                  <a:srgbClr val="FFFF00"/>
                </a:solidFill>
                <a:latin typeface="Arial" panose="020B0604020202020204" pitchFamily="34" charset="0"/>
                <a:cs typeface="Times New Roman" panose="02020603050405020304" pitchFamily="18" charset="0"/>
              </a:rPr>
              <a:t>(certified stock)</a:t>
            </a:r>
          </a:p>
        </p:txBody>
      </p:sp>
    </p:spTree>
    <p:extLst>
      <p:ext uri="{BB962C8B-B14F-4D97-AF65-F5344CB8AC3E}">
        <p14:creationId xmlns:p14="http://schemas.microsoft.com/office/powerpoint/2010/main" val="19868821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466725"/>
            <a:ext cx="7772400" cy="730250"/>
          </a:xfrm>
        </p:spPr>
        <p:txBody>
          <a:bodyPr/>
          <a:lstStyle/>
          <a:p>
            <a:pPr algn="ctr" eaLnBrk="1" hangingPunct="1"/>
            <a:r>
              <a:rPr lang="tr-TR" altLang="tr-TR" sz="2000" b="1" dirty="0" smtClean="0">
                <a:solidFill>
                  <a:srgbClr val="FFFF00"/>
                </a:solidFill>
                <a:latin typeface="Arial" panose="020B0604020202020204" pitchFamily="34" charset="0"/>
                <a:cs typeface="Times New Roman" panose="02020603050405020304" pitchFamily="18" charset="0"/>
              </a:rPr>
              <a:t>ANA BLOKLARIN (</a:t>
            </a:r>
            <a:r>
              <a:rPr lang="en-GB" altLang="tr-TR" sz="2000" b="1" dirty="0" smtClean="0">
                <a:solidFill>
                  <a:srgbClr val="FFFF00"/>
                </a:solidFill>
                <a:latin typeface="Arial" panose="020B0604020202020204" pitchFamily="34" charset="0"/>
                <a:cs typeface="Times New Roman" panose="02020603050405020304" pitchFamily="18" charset="0"/>
              </a:rPr>
              <a:t>MOTHER BLOCK</a:t>
            </a:r>
            <a:r>
              <a:rPr lang="tr-TR" altLang="tr-TR" sz="2000" b="1" dirty="0" smtClean="0">
                <a:solidFill>
                  <a:srgbClr val="FFFF00"/>
                </a:solidFill>
                <a:latin typeface="Arial" panose="020B0604020202020204" pitchFamily="34" charset="0"/>
                <a:cs typeface="Times New Roman" panose="02020603050405020304" pitchFamily="18" charset="0"/>
              </a:rPr>
              <a:t>) TEKNİK ÖZELLİKLERİ</a:t>
            </a:r>
            <a:r>
              <a:rPr lang="en-GB" altLang="tr-TR" sz="2000" b="1" dirty="0" smtClean="0">
                <a:solidFill>
                  <a:srgbClr val="FFFF00"/>
                </a:solidFill>
                <a:latin typeface="Arial" panose="020B0604020202020204" pitchFamily="34" charset="0"/>
                <a:cs typeface="Times New Roman" panose="02020603050405020304" pitchFamily="18" charset="0"/>
              </a:rPr>
              <a:t> </a:t>
            </a:r>
            <a:r>
              <a:rPr lang="tr-TR" altLang="tr-TR" sz="2000" b="1" dirty="0">
                <a:solidFill>
                  <a:srgbClr val="FFFF00"/>
                </a:solidFill>
                <a:latin typeface="Arial" panose="020B0604020202020204" pitchFamily="34" charset="0"/>
                <a:cs typeface="Times New Roman" panose="02020603050405020304" pitchFamily="18" charset="0"/>
              </a:rPr>
              <a:t>Ç</a:t>
            </a:r>
            <a:r>
              <a:rPr lang="tr-TR" altLang="tr-TR" sz="2000" b="1" dirty="0" smtClean="0">
                <a:solidFill>
                  <a:srgbClr val="FFFF00"/>
                </a:solidFill>
                <a:latin typeface="Arial" panose="020B0604020202020204" pitchFamily="34" charset="0"/>
                <a:cs typeface="Times New Roman" panose="02020603050405020304" pitchFamily="18" charset="0"/>
              </a:rPr>
              <a:t>eşit ve anaç</a:t>
            </a:r>
            <a:endParaRPr lang="en-GB" altLang="tr-TR" sz="2000" b="1" i="1" dirty="0" smtClean="0">
              <a:solidFill>
                <a:srgbClr val="FFFF00"/>
              </a:solidFill>
              <a:latin typeface="Arial" panose="020B0604020202020204" pitchFamily="34" charset="0"/>
              <a:cs typeface="Times New Roman" panose="02020603050405020304" pitchFamily="18" charset="0"/>
            </a:endParaRPr>
          </a:p>
        </p:txBody>
      </p:sp>
      <p:pic>
        <p:nvPicPr>
          <p:cNvPr id="18435" name="Picture 4" descr="70"/>
          <p:cNvPicPr>
            <a:picLocks noGrp="1" noChangeAspect="1" noChangeArrowheads="1"/>
          </p:cNvPicPr>
          <p:nvPr>
            <p:ph sz="quarter" idx="2"/>
          </p:nvPr>
        </p:nvPicPr>
        <p:blipFill>
          <a:blip r:embed="rId2">
            <a:lum contrast="6000"/>
            <a:extLst>
              <a:ext uri="{28A0092B-C50C-407E-A947-70E740481C1C}">
                <a14:useLocalDpi xmlns:a14="http://schemas.microsoft.com/office/drawing/2010/main" val="0"/>
              </a:ext>
            </a:extLst>
          </a:blip>
          <a:srcRect/>
          <a:stretch>
            <a:fillRect/>
          </a:stretch>
        </p:blipFill>
        <p:spPr>
          <a:xfrm>
            <a:off x="5728494" y="3908425"/>
            <a:ext cx="3124200" cy="2111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6" name="Rectangle 8"/>
          <p:cNvSpPr>
            <a:spLocks noChangeArrowheads="1"/>
          </p:cNvSpPr>
          <p:nvPr/>
        </p:nvSpPr>
        <p:spPr bwMode="auto">
          <a:xfrm>
            <a:off x="250825" y="1700214"/>
            <a:ext cx="5387975" cy="273689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820738" indent="-285750">
              <a:spcBef>
                <a:spcPct val="20000"/>
              </a:spcBef>
              <a:buChar char="–"/>
              <a:defRPr sz="2800">
                <a:solidFill>
                  <a:schemeClr val="tx1"/>
                </a:solidFill>
                <a:latin typeface="Times New Roman" panose="02020603050405020304" pitchFamily="18" charset="0"/>
              </a:defRPr>
            </a:lvl2pPr>
            <a:lvl3pPr marL="1228725" indent="-228600">
              <a:spcBef>
                <a:spcPct val="20000"/>
              </a:spcBef>
              <a:buChar char="•"/>
              <a:defRPr sz="2400">
                <a:solidFill>
                  <a:schemeClr val="tx1"/>
                </a:solidFill>
                <a:latin typeface="Times New Roman" panose="02020603050405020304" pitchFamily="18" charset="0"/>
              </a:defRPr>
            </a:lvl3pPr>
            <a:lvl4pPr marL="1636713"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tr-TR" sz="1600" b="1" i="1" dirty="0">
                <a:latin typeface="Arial" panose="020B0604020202020204" pitchFamily="34" charset="0"/>
                <a:cs typeface="Times New Roman" panose="02020603050405020304" pitchFamily="18" charset="0"/>
              </a:rPr>
              <a:t>L</a:t>
            </a:r>
            <a:r>
              <a:rPr lang="tr-TR" altLang="tr-TR" sz="1600" b="1" i="1" dirty="0">
                <a:latin typeface="Arial" panose="020B0604020202020204" pitchFamily="34" charset="0"/>
                <a:cs typeface="Times New Roman" panose="02020603050405020304" pitchFamily="18" charset="0"/>
              </a:rPr>
              <a:t>OKASYON</a:t>
            </a:r>
            <a:endParaRPr lang="en-GB" altLang="tr-TR" sz="1600" b="1" i="1" dirty="0">
              <a:latin typeface="Arial" panose="020B0604020202020204" pitchFamily="34" charset="0"/>
              <a:cs typeface="Times New Roman" panose="02020603050405020304" pitchFamily="18" charset="0"/>
            </a:endParaRPr>
          </a:p>
          <a:p>
            <a:pPr algn="just" eaLnBrk="1" hangingPunct="1">
              <a:lnSpc>
                <a:spcPct val="110000"/>
              </a:lnSpc>
              <a:buFontTx/>
              <a:buNone/>
            </a:pPr>
            <a:r>
              <a:rPr lang="tr-TR" altLang="tr-TR" sz="1600" b="1" dirty="0">
                <a:solidFill>
                  <a:srgbClr val="FFFF00"/>
                </a:solidFill>
                <a:latin typeface="Arial" panose="020B0604020202020204" pitchFamily="34" charset="0"/>
                <a:cs typeface="Times New Roman" panose="02020603050405020304" pitchFamily="18" charset="0"/>
              </a:rPr>
              <a:t>Hızlı yayılan </a:t>
            </a:r>
            <a:r>
              <a:rPr lang="tr-TR" altLang="tr-TR" sz="1600" b="1" dirty="0" smtClean="0">
                <a:solidFill>
                  <a:srgbClr val="FFFF00"/>
                </a:solidFill>
                <a:latin typeface="Arial" panose="020B0604020202020204" pitchFamily="34" charset="0"/>
                <a:cs typeface="Times New Roman" panose="02020603050405020304" pitchFamily="18" charset="0"/>
              </a:rPr>
              <a:t>virüslerden</a:t>
            </a:r>
            <a:r>
              <a:rPr lang="en-US" altLang="tr-TR" sz="1600" dirty="0" smtClean="0">
                <a:solidFill>
                  <a:srgbClr val="FFFF00"/>
                </a:solidFill>
                <a:latin typeface="Arial" panose="020B0604020202020204" pitchFamily="34" charset="0"/>
                <a:cs typeface="Times New Roman" panose="02020603050405020304" pitchFamily="18" charset="0"/>
              </a:rPr>
              <a:t> </a:t>
            </a:r>
            <a:r>
              <a:rPr lang="tr-TR" altLang="tr-TR" sz="1600" b="1" dirty="0">
                <a:solidFill>
                  <a:srgbClr val="FFFF00"/>
                </a:solidFill>
                <a:latin typeface="Arial" panose="020B0604020202020204" pitchFamily="34" charset="0"/>
                <a:cs typeface="Times New Roman" panose="02020603050405020304" pitchFamily="18" charset="0"/>
              </a:rPr>
              <a:t>ari alanlarda olmalı</a:t>
            </a:r>
            <a:endParaRPr lang="en-US" altLang="tr-TR" sz="1600" b="1" dirty="0">
              <a:solidFill>
                <a:srgbClr val="FFFF00"/>
              </a:solidFill>
              <a:latin typeface="Arial" panose="020B0604020202020204" pitchFamily="34" charset="0"/>
              <a:cs typeface="Times New Roman" panose="02020603050405020304" pitchFamily="18" charset="0"/>
            </a:endParaRPr>
          </a:p>
          <a:p>
            <a:pPr algn="just" eaLnBrk="1" hangingPunct="1">
              <a:lnSpc>
                <a:spcPct val="110000"/>
              </a:lnSpc>
              <a:buFont typeface="Wingdings" panose="05000000000000000000" pitchFamily="2" charset="2"/>
              <a:buNone/>
            </a:pPr>
            <a:endParaRPr lang="tr-TR" altLang="tr-TR" sz="1600" b="1" dirty="0">
              <a:solidFill>
                <a:srgbClr val="000099"/>
              </a:solidFill>
              <a:latin typeface="Arial" panose="020B0604020202020204" pitchFamily="34" charset="0"/>
              <a:cs typeface="Times New Roman" panose="02020603050405020304" pitchFamily="18" charset="0"/>
            </a:endParaRPr>
          </a:p>
          <a:p>
            <a:pPr algn="just" eaLnBrk="1" hangingPunct="1">
              <a:lnSpc>
                <a:spcPct val="110000"/>
              </a:lnSpc>
              <a:buFont typeface="Wingdings" panose="05000000000000000000" pitchFamily="2" charset="2"/>
              <a:buNone/>
            </a:pPr>
            <a:r>
              <a:rPr lang="tr-TR" altLang="tr-TR" sz="1600" b="1" dirty="0">
                <a:latin typeface="Arial" panose="020B0604020202020204" pitchFamily="34" charset="0"/>
                <a:cs typeface="Times New Roman" panose="02020603050405020304" pitchFamily="18" charset="0"/>
              </a:rPr>
              <a:t>Sert </a:t>
            </a:r>
            <a:r>
              <a:rPr lang="tr-TR" altLang="tr-TR" sz="1600" b="1" dirty="0" smtClean="0">
                <a:latin typeface="Arial" panose="020B0604020202020204" pitchFamily="34" charset="0"/>
                <a:cs typeface="Times New Roman" panose="02020603050405020304" pitchFamily="18" charset="0"/>
              </a:rPr>
              <a:t>Çekirdekli </a:t>
            </a:r>
            <a:r>
              <a:rPr lang="tr-TR" altLang="tr-TR" sz="1600" b="1" dirty="0">
                <a:latin typeface="Arial" panose="020B0604020202020204" pitchFamily="34" charset="0"/>
                <a:cs typeface="Times New Roman" panose="02020603050405020304" pitchFamily="18" charset="0"/>
              </a:rPr>
              <a:t>meyveler için</a:t>
            </a:r>
            <a:r>
              <a:rPr lang="en-GB" altLang="tr-TR" sz="1600" b="1" dirty="0">
                <a:latin typeface="Arial" panose="020B0604020202020204" pitchFamily="34" charset="0"/>
                <a:cs typeface="Times New Roman" panose="02020603050405020304" pitchFamily="18" charset="0"/>
              </a:rPr>
              <a:t> </a:t>
            </a:r>
          </a:p>
          <a:p>
            <a:pPr algn="just" eaLnBrk="1" hangingPunct="1">
              <a:lnSpc>
                <a:spcPct val="110000"/>
              </a:lnSpc>
              <a:buFont typeface="Wingdings" panose="05000000000000000000" pitchFamily="2" charset="2"/>
              <a:buNone/>
            </a:pPr>
            <a:endParaRPr lang="tr-TR" altLang="tr-TR" sz="1600" b="1" dirty="0">
              <a:solidFill>
                <a:srgbClr val="7F0D01"/>
              </a:solidFill>
              <a:latin typeface="Arial" panose="020B0604020202020204" pitchFamily="34" charset="0"/>
              <a:cs typeface="Times New Roman" panose="02020603050405020304" pitchFamily="18" charset="0"/>
            </a:endParaRPr>
          </a:p>
          <a:p>
            <a:pPr algn="just" eaLnBrk="1" hangingPunct="1">
              <a:lnSpc>
                <a:spcPct val="110000"/>
              </a:lnSpc>
              <a:buFont typeface="Wingdings" panose="05000000000000000000" pitchFamily="2" charset="2"/>
              <a:buNone/>
            </a:pPr>
            <a:r>
              <a:rPr lang="tr-TR" altLang="tr-TR" sz="1600" b="1" dirty="0">
                <a:solidFill>
                  <a:srgbClr val="FFFF00"/>
                </a:solidFill>
                <a:latin typeface="Arial" panose="020B0604020202020204" pitchFamily="34" charset="0"/>
                <a:cs typeface="Times New Roman" panose="02020603050405020304" pitchFamily="18" charset="0"/>
              </a:rPr>
              <a:t>Aşı gözü üretimi için bahçelerden </a:t>
            </a:r>
            <a:r>
              <a:rPr lang="en-GB" altLang="tr-TR" sz="1600" b="1" dirty="0">
                <a:latin typeface="Arial" panose="020B0604020202020204" pitchFamily="34" charset="0"/>
                <a:cs typeface="Times New Roman" panose="02020603050405020304" pitchFamily="18" charset="0"/>
              </a:rPr>
              <a:t>100 </a:t>
            </a:r>
            <a:r>
              <a:rPr lang="en-GB" altLang="tr-TR" sz="1600" b="1" dirty="0" err="1">
                <a:latin typeface="Arial" panose="020B0604020202020204" pitchFamily="34" charset="0"/>
                <a:cs typeface="Times New Roman" panose="02020603050405020304" pitchFamily="18" charset="0"/>
              </a:rPr>
              <a:t>metr</a:t>
            </a:r>
            <a:r>
              <a:rPr lang="tr-TR" altLang="tr-TR" sz="1600" b="1" dirty="0">
                <a:latin typeface="Arial" panose="020B0604020202020204" pitchFamily="34" charset="0"/>
                <a:cs typeface="Times New Roman" panose="02020603050405020304" pitchFamily="18" charset="0"/>
              </a:rPr>
              <a:t>e </a:t>
            </a:r>
            <a:r>
              <a:rPr lang="tr-TR" altLang="tr-TR" sz="1600" b="1" dirty="0">
                <a:solidFill>
                  <a:srgbClr val="FFFF00"/>
                </a:solidFill>
                <a:latin typeface="Arial" panose="020B0604020202020204" pitchFamily="34" charset="0"/>
                <a:cs typeface="Times New Roman" panose="02020603050405020304" pitchFamily="18" charset="0"/>
              </a:rPr>
              <a:t>uzakta</a:t>
            </a:r>
            <a:endParaRPr lang="en-GB" altLang="tr-TR" sz="1600" dirty="0">
              <a:solidFill>
                <a:srgbClr val="FFFF00"/>
              </a:solidFill>
              <a:latin typeface="Arial" panose="020B0604020202020204" pitchFamily="34" charset="0"/>
              <a:cs typeface="Times New Roman" panose="02020603050405020304" pitchFamily="18" charset="0"/>
            </a:endParaRPr>
          </a:p>
          <a:p>
            <a:pPr eaLnBrk="1" hangingPunct="1">
              <a:spcBef>
                <a:spcPct val="0"/>
              </a:spcBef>
              <a:buFontTx/>
              <a:buNone/>
            </a:pPr>
            <a:endParaRPr lang="tr-TR" altLang="tr-TR" sz="1600" b="1" dirty="0">
              <a:solidFill>
                <a:srgbClr val="FFFF00"/>
              </a:solidFill>
              <a:latin typeface="Arial" panose="020B0604020202020204" pitchFamily="34" charset="0"/>
              <a:cs typeface="Times New Roman" panose="02020603050405020304" pitchFamily="18" charset="0"/>
            </a:endParaRPr>
          </a:p>
          <a:p>
            <a:pPr eaLnBrk="1" hangingPunct="1">
              <a:spcBef>
                <a:spcPct val="0"/>
              </a:spcBef>
              <a:buFontTx/>
              <a:buNone/>
            </a:pPr>
            <a:r>
              <a:rPr lang="tr-TR" altLang="tr-TR" sz="1600" b="1" dirty="0">
                <a:solidFill>
                  <a:srgbClr val="FFFF00"/>
                </a:solidFill>
                <a:latin typeface="Arial" panose="020B0604020202020204" pitchFamily="34" charset="0"/>
                <a:cs typeface="Times New Roman" panose="02020603050405020304" pitchFamily="18" charset="0"/>
              </a:rPr>
              <a:t>Tohum üretimi için bahçelerden </a:t>
            </a:r>
            <a:r>
              <a:rPr lang="en-GB" altLang="tr-TR" sz="1600" b="1" dirty="0">
                <a:latin typeface="Arial" panose="020B0604020202020204" pitchFamily="34" charset="0"/>
                <a:cs typeface="Times New Roman" panose="02020603050405020304" pitchFamily="18" charset="0"/>
              </a:rPr>
              <a:t>300</a:t>
            </a:r>
            <a:r>
              <a:rPr lang="tr-TR" altLang="tr-TR" sz="1600" b="1" dirty="0">
                <a:latin typeface="Arial" panose="020B0604020202020204" pitchFamily="34" charset="0"/>
                <a:cs typeface="Times New Roman" panose="02020603050405020304" pitchFamily="18" charset="0"/>
              </a:rPr>
              <a:t>-</a:t>
            </a:r>
            <a:r>
              <a:rPr lang="en-GB" altLang="tr-TR" sz="1600" b="1" dirty="0">
                <a:latin typeface="Arial" panose="020B0604020202020204" pitchFamily="34" charset="0"/>
                <a:cs typeface="Times New Roman" panose="02020603050405020304" pitchFamily="18" charset="0"/>
              </a:rPr>
              <a:t>600 </a:t>
            </a:r>
            <a:r>
              <a:rPr lang="en-GB" altLang="tr-TR" sz="1600" b="1" dirty="0" err="1">
                <a:latin typeface="Arial" panose="020B0604020202020204" pitchFamily="34" charset="0"/>
                <a:cs typeface="Times New Roman" panose="02020603050405020304" pitchFamily="18" charset="0"/>
              </a:rPr>
              <a:t>metr</a:t>
            </a:r>
            <a:r>
              <a:rPr lang="tr-TR" altLang="tr-TR" sz="1600" b="1" dirty="0">
                <a:latin typeface="Arial" panose="020B0604020202020204" pitchFamily="34" charset="0"/>
                <a:cs typeface="Times New Roman" panose="02020603050405020304" pitchFamily="18" charset="0"/>
              </a:rPr>
              <a:t>e </a:t>
            </a:r>
            <a:r>
              <a:rPr lang="tr-TR" altLang="tr-TR" sz="1600" b="1" dirty="0">
                <a:solidFill>
                  <a:srgbClr val="FFFF00"/>
                </a:solidFill>
                <a:latin typeface="Arial" panose="020B0604020202020204" pitchFamily="34" charset="0"/>
                <a:cs typeface="Times New Roman" panose="02020603050405020304" pitchFamily="18" charset="0"/>
              </a:rPr>
              <a:t>uzakta</a:t>
            </a:r>
            <a:endParaRPr lang="it-IT" altLang="tr-TR" sz="1600" dirty="0">
              <a:solidFill>
                <a:srgbClr val="FFFF00"/>
              </a:solidFill>
              <a:latin typeface="Arial" panose="020B0604020202020204" pitchFamily="34" charset="0"/>
              <a:cs typeface="Times New Roman" panose="02020603050405020304" pitchFamily="18" charset="0"/>
            </a:endParaRPr>
          </a:p>
        </p:txBody>
      </p:sp>
      <p:sp>
        <p:nvSpPr>
          <p:cNvPr id="18437" name="Rectangle 9"/>
          <p:cNvSpPr>
            <a:spLocks noChangeArrowheads="1"/>
          </p:cNvSpPr>
          <p:nvPr/>
        </p:nvSpPr>
        <p:spPr bwMode="auto">
          <a:xfrm>
            <a:off x="258762" y="4581128"/>
            <a:ext cx="5380037" cy="143867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70000"/>
              </a:lnSpc>
              <a:buFont typeface="Wingdings" panose="05000000000000000000" pitchFamily="2" charset="2"/>
              <a:buNone/>
            </a:pPr>
            <a:r>
              <a:rPr lang="tr-TR" altLang="tr-TR" sz="1600" b="1" i="1" dirty="0" smtClean="0">
                <a:latin typeface="Arial" panose="020B0604020202020204" pitchFamily="34" charset="0"/>
                <a:cs typeface="Times New Roman" panose="02020603050405020304" pitchFamily="18" charset="0"/>
              </a:rPr>
              <a:t>SÜRESİ</a:t>
            </a:r>
            <a:endParaRPr lang="en-GB" altLang="tr-TR" sz="1600" b="1" i="1" dirty="0">
              <a:latin typeface="Arial" panose="020B0604020202020204" pitchFamily="34" charset="0"/>
              <a:cs typeface="Times New Roman" panose="02020603050405020304" pitchFamily="18" charset="0"/>
            </a:endParaRPr>
          </a:p>
          <a:p>
            <a:pPr algn="just" eaLnBrk="1" hangingPunct="1">
              <a:lnSpc>
                <a:spcPct val="150000"/>
              </a:lnSpc>
              <a:buFont typeface="Wingdings" panose="05000000000000000000" pitchFamily="2" charset="2"/>
              <a:buNone/>
            </a:pPr>
            <a:r>
              <a:rPr lang="en-GB" altLang="tr-TR" sz="1600" b="1" dirty="0" smtClean="0">
                <a:solidFill>
                  <a:srgbClr val="FFFF00"/>
                </a:solidFill>
                <a:latin typeface="Arial" panose="020B0604020202020204" pitchFamily="34" charset="0"/>
                <a:cs typeface="Times New Roman" panose="02020603050405020304" pitchFamily="18" charset="0"/>
              </a:rPr>
              <a:t>S</a:t>
            </a:r>
            <a:r>
              <a:rPr lang="tr-TR" altLang="tr-TR" sz="1600" b="1" dirty="0" err="1">
                <a:solidFill>
                  <a:srgbClr val="FFFF00"/>
                </a:solidFill>
                <a:latin typeface="Arial" panose="020B0604020202020204" pitchFamily="34" charset="0"/>
                <a:cs typeface="Times New Roman" panose="02020603050405020304" pitchFamily="18" charset="0"/>
              </a:rPr>
              <a:t>ert</a:t>
            </a:r>
            <a:r>
              <a:rPr lang="tr-TR" altLang="tr-TR" sz="1600" b="1" dirty="0">
                <a:solidFill>
                  <a:srgbClr val="FFFF00"/>
                </a:solidFill>
                <a:latin typeface="Arial" panose="020B0604020202020204" pitchFamily="34" charset="0"/>
                <a:cs typeface="Times New Roman" panose="02020603050405020304" pitchFamily="18" charset="0"/>
              </a:rPr>
              <a:t> çekirdekli</a:t>
            </a:r>
            <a:r>
              <a:rPr lang="en-GB" altLang="tr-TR" sz="1600" dirty="0">
                <a:solidFill>
                  <a:srgbClr val="FFFF00"/>
                </a:solidFill>
                <a:latin typeface="Arial" panose="020B0604020202020204" pitchFamily="34" charset="0"/>
                <a:cs typeface="Times New Roman" panose="02020603050405020304" pitchFamily="18" charset="0"/>
              </a:rPr>
              <a:t> 	</a:t>
            </a:r>
            <a:r>
              <a:rPr lang="en-GB" altLang="tr-TR" sz="1600" b="1" dirty="0">
                <a:latin typeface="Arial" panose="020B0604020202020204" pitchFamily="34" charset="0"/>
                <a:cs typeface="Times New Roman" panose="02020603050405020304" pitchFamily="18" charset="0"/>
              </a:rPr>
              <a:t>10 y</a:t>
            </a:r>
            <a:r>
              <a:rPr lang="tr-TR" altLang="tr-TR" sz="1600" b="1" dirty="0" err="1">
                <a:latin typeface="Arial" panose="020B0604020202020204" pitchFamily="34" charset="0"/>
                <a:cs typeface="Times New Roman" panose="02020603050405020304" pitchFamily="18" charset="0"/>
              </a:rPr>
              <a:t>ıl</a:t>
            </a:r>
            <a:r>
              <a:rPr lang="tr-TR" altLang="tr-TR" sz="1600" b="1" dirty="0">
                <a:latin typeface="Arial" panose="020B0604020202020204" pitchFamily="34" charset="0"/>
                <a:cs typeface="Times New Roman" panose="02020603050405020304" pitchFamily="18" charset="0"/>
              </a:rPr>
              <a:t> </a:t>
            </a:r>
            <a:r>
              <a:rPr lang="tr-TR" altLang="tr-TR" sz="1600" dirty="0">
                <a:latin typeface="Arial" panose="020B0604020202020204" pitchFamily="34" charset="0"/>
                <a:cs typeface="Times New Roman" panose="02020603050405020304" pitchFamily="18" charset="0"/>
              </a:rPr>
              <a:t>aşı gözü </a:t>
            </a:r>
            <a:r>
              <a:rPr lang="tr-TR" altLang="tr-TR" sz="1600" dirty="0">
                <a:solidFill>
                  <a:srgbClr val="FFFF00"/>
                </a:solidFill>
                <a:latin typeface="Arial" panose="020B0604020202020204" pitchFamily="34" charset="0"/>
                <a:cs typeface="Times New Roman" panose="02020603050405020304" pitchFamily="18" charset="0"/>
              </a:rPr>
              <a:t>üretimi için</a:t>
            </a:r>
            <a:endParaRPr lang="en-GB" altLang="tr-TR" sz="1600" dirty="0">
              <a:solidFill>
                <a:srgbClr val="FFFF00"/>
              </a:solidFill>
              <a:latin typeface="Arial" panose="020B0604020202020204" pitchFamily="34" charset="0"/>
              <a:cs typeface="Times New Roman" panose="02020603050405020304" pitchFamily="18" charset="0"/>
            </a:endParaRPr>
          </a:p>
          <a:p>
            <a:pPr algn="just" eaLnBrk="1" hangingPunct="1">
              <a:lnSpc>
                <a:spcPct val="150000"/>
              </a:lnSpc>
              <a:buFont typeface="Wingdings" panose="05000000000000000000" pitchFamily="2" charset="2"/>
              <a:buNone/>
            </a:pPr>
            <a:r>
              <a:rPr lang="en-GB" altLang="tr-TR" sz="1600" dirty="0">
                <a:solidFill>
                  <a:srgbClr val="FFFF00"/>
                </a:solidFill>
                <a:latin typeface="Arial" panose="020B0604020202020204" pitchFamily="34" charset="0"/>
                <a:cs typeface="Times New Roman" panose="02020603050405020304" pitchFamily="18" charset="0"/>
              </a:rPr>
              <a:t>			</a:t>
            </a:r>
            <a:r>
              <a:rPr lang="en-GB" altLang="tr-TR" sz="1600" b="1" dirty="0">
                <a:latin typeface="Arial" panose="020B0604020202020204" pitchFamily="34" charset="0"/>
                <a:cs typeface="Times New Roman" panose="02020603050405020304" pitchFamily="18" charset="0"/>
              </a:rPr>
              <a:t>12 y</a:t>
            </a:r>
            <a:r>
              <a:rPr lang="tr-TR" altLang="tr-TR" sz="1600" b="1" dirty="0" err="1">
                <a:latin typeface="Arial" panose="020B0604020202020204" pitchFamily="34" charset="0"/>
                <a:cs typeface="Times New Roman" panose="02020603050405020304" pitchFamily="18" charset="0"/>
              </a:rPr>
              <a:t>ıl</a:t>
            </a:r>
            <a:r>
              <a:rPr lang="en-GB" altLang="tr-TR" sz="1600" dirty="0">
                <a:latin typeface="Arial" panose="020B0604020202020204" pitchFamily="34" charset="0"/>
                <a:cs typeface="Times New Roman" panose="02020603050405020304" pitchFamily="18" charset="0"/>
              </a:rPr>
              <a:t> </a:t>
            </a:r>
            <a:r>
              <a:rPr lang="tr-TR" altLang="tr-TR" sz="1600" dirty="0">
                <a:latin typeface="Arial" panose="020B0604020202020204" pitchFamily="34" charset="0"/>
                <a:cs typeface="Times New Roman" panose="02020603050405020304" pitchFamily="18" charset="0"/>
              </a:rPr>
              <a:t>tohum üretimi </a:t>
            </a:r>
            <a:r>
              <a:rPr lang="tr-TR" altLang="tr-TR" sz="1600" dirty="0" smtClean="0">
                <a:solidFill>
                  <a:srgbClr val="FFFF00"/>
                </a:solidFill>
                <a:latin typeface="Arial" panose="020B0604020202020204" pitchFamily="34" charset="0"/>
                <a:cs typeface="Times New Roman" panose="02020603050405020304" pitchFamily="18" charset="0"/>
              </a:rPr>
              <a:t>için</a:t>
            </a:r>
            <a:endParaRPr lang="en-GB" altLang="tr-TR" sz="1600" dirty="0">
              <a:solidFill>
                <a:srgbClr val="FFFF00"/>
              </a:solidFill>
              <a:latin typeface="Arial" panose="020B0604020202020204" pitchFamily="34" charset="0"/>
              <a:cs typeface="Times New Roman" panose="02020603050405020304" pitchFamily="18" charset="0"/>
            </a:endParaRPr>
          </a:p>
        </p:txBody>
      </p:sp>
      <p:pic>
        <p:nvPicPr>
          <p:cNvPr id="18438" name="Picture 12"/>
          <p:cNvPicPr>
            <a:picLocks noGrp="1" noChangeAspect="1" noChangeArrowheads="1"/>
          </p:cNvPicPr>
          <p:nvPr>
            <p:ph sz="quarter" idx="3"/>
          </p:nvPr>
        </p:nvPicPr>
        <p:blipFill>
          <a:blip r:embed="rId3">
            <a:lum bright="12000"/>
            <a:extLst>
              <a:ext uri="{28A0092B-C50C-407E-A947-70E740481C1C}">
                <a14:useLocalDpi xmlns:a14="http://schemas.microsoft.com/office/drawing/2010/main" val="0"/>
              </a:ext>
            </a:extLst>
          </a:blip>
          <a:srcRect l="3075" t="5164" r="2397" b="1112"/>
          <a:stretch>
            <a:fillRect/>
          </a:stretch>
        </p:blipFill>
        <p:spPr>
          <a:xfrm>
            <a:off x="5795963" y="1700213"/>
            <a:ext cx="2989262" cy="1944687"/>
          </a:xfrm>
          <a:noFill/>
          <a:ln w="25400">
            <a:solidFill>
              <a:schemeClr val="bg1"/>
            </a:solidFill>
            <a:miter lim="800000"/>
            <a:headEnd/>
            <a:tailEnd/>
          </a:ln>
        </p:spPr>
      </p:pic>
    </p:spTree>
    <p:extLst>
      <p:ext uri="{BB962C8B-B14F-4D97-AF65-F5344CB8AC3E}">
        <p14:creationId xmlns:p14="http://schemas.microsoft.com/office/powerpoint/2010/main" val="2511648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433983"/>
            <a:ext cx="8136904" cy="5878532"/>
          </a:xfrm>
          <a:prstGeom prst="rect">
            <a:avLst/>
          </a:prstGeom>
        </p:spPr>
        <p:txBody>
          <a:bodyPr wrap="square">
            <a:spAutoFit/>
          </a:bodyPr>
          <a:lstStyle/>
          <a:p>
            <a:pPr algn="ctr"/>
            <a:r>
              <a:rPr lang="tr-TR" sz="4000" dirty="0" smtClean="0">
                <a:solidFill>
                  <a:srgbClr val="FFFF00"/>
                </a:solidFill>
                <a:latin typeface="Arial Black" pitchFamily="34" charset="0"/>
              </a:rPr>
              <a:t>SERTİFİKASYON</a:t>
            </a:r>
          </a:p>
          <a:p>
            <a:pPr algn="ctr"/>
            <a:endParaRPr lang="tr-TR" sz="900" b="1" dirty="0">
              <a:latin typeface="Arial" pitchFamily="34" charset="0"/>
              <a:cs typeface="Arial" pitchFamily="34" charset="0"/>
            </a:endParaRPr>
          </a:p>
          <a:p>
            <a:pPr algn="just">
              <a:lnSpc>
                <a:spcPct val="150000"/>
              </a:lnSpc>
            </a:pPr>
            <a:r>
              <a:rPr lang="tr-TR" sz="2000" dirty="0"/>
              <a:t>	</a:t>
            </a:r>
            <a:r>
              <a:rPr lang="tr-TR" b="1" dirty="0">
                <a:cs typeface="Arial" panose="020B0604020202020204" pitchFamily="34" charset="0"/>
              </a:rPr>
              <a:t>V</a:t>
            </a:r>
            <a:r>
              <a:rPr lang="tr-TR" b="1" dirty="0" smtClean="0">
                <a:cs typeface="Arial" panose="020B0604020202020204" pitchFamily="34" charset="0"/>
              </a:rPr>
              <a:t>irüs </a:t>
            </a:r>
            <a:r>
              <a:rPr lang="tr-TR" b="1" dirty="0">
                <a:cs typeface="Arial" panose="020B0604020202020204" pitchFamily="34" charset="0"/>
              </a:rPr>
              <a:t>hastalıkları ile mücadele etmenin ve ürünü artırmanın yolunun esas olarak </a:t>
            </a:r>
            <a:r>
              <a:rPr lang="tr-TR" b="1" dirty="0">
                <a:solidFill>
                  <a:srgbClr val="FFFF00"/>
                </a:solidFill>
                <a:cs typeface="Arial" panose="020B0604020202020204" pitchFamily="34" charset="0"/>
              </a:rPr>
              <a:t>hastalıklardan ari, verimli çeşitlere ait aşı gözleri kullanarak bahçelerin tesis edilmesi gerektiği </a:t>
            </a:r>
            <a:r>
              <a:rPr lang="tr-TR" b="1" dirty="0" smtClean="0">
                <a:solidFill>
                  <a:srgbClr val="FFFF00"/>
                </a:solidFill>
                <a:cs typeface="Arial" panose="020B0604020202020204" pitchFamily="34" charset="0"/>
              </a:rPr>
              <a:t>anlaşılmıştır.</a:t>
            </a:r>
          </a:p>
          <a:p>
            <a:pPr algn="just">
              <a:lnSpc>
                <a:spcPct val="150000"/>
              </a:lnSpc>
            </a:pPr>
            <a:r>
              <a:rPr lang="tr-TR" b="1" dirty="0" smtClean="0">
                <a:solidFill>
                  <a:srgbClr val="FFFF00"/>
                </a:solidFill>
                <a:cs typeface="Arial" panose="020B0604020202020204" pitchFamily="34" charset="0"/>
              </a:rPr>
              <a:t>	Birçok </a:t>
            </a:r>
            <a:r>
              <a:rPr lang="tr-TR" b="1" dirty="0">
                <a:solidFill>
                  <a:srgbClr val="FFFF00"/>
                </a:solidFill>
                <a:cs typeface="Arial" panose="020B0604020202020204" pitchFamily="34" charset="0"/>
              </a:rPr>
              <a:t>ülkede 70’ </a:t>
            </a:r>
            <a:r>
              <a:rPr lang="tr-TR" b="1" dirty="0" err="1">
                <a:solidFill>
                  <a:srgbClr val="FFFF00"/>
                </a:solidFill>
                <a:cs typeface="Arial" panose="020B0604020202020204" pitchFamily="34" charset="0"/>
              </a:rPr>
              <a:t>li</a:t>
            </a:r>
            <a:r>
              <a:rPr lang="tr-TR" b="1" dirty="0">
                <a:solidFill>
                  <a:srgbClr val="FFFF00"/>
                </a:solidFill>
                <a:cs typeface="Arial" panose="020B0604020202020204" pitchFamily="34" charset="0"/>
              </a:rPr>
              <a:t> yıllarda seleksiyon çalışmaları ile bölgelere iyi adapte olmuş, verimli, çeşit özelliklerini koruyan, özellikle ismine-doğru bireylerin elde edilmesi, seçilen çeşitlerin ağaç ve meyve özelliklerini tam olarak göstermesi, her yıl düzenli meyve vermesi gibi hususlar dikkate </a:t>
            </a:r>
            <a:r>
              <a:rPr lang="tr-TR" b="1" dirty="0" smtClean="0">
                <a:solidFill>
                  <a:srgbClr val="FFFF00"/>
                </a:solidFill>
                <a:cs typeface="Arial" panose="020B0604020202020204" pitchFamily="34" charset="0"/>
              </a:rPr>
              <a:t>alınmıştır. </a:t>
            </a:r>
          </a:p>
          <a:p>
            <a:pPr algn="just">
              <a:lnSpc>
                <a:spcPct val="150000"/>
              </a:lnSpc>
            </a:pPr>
            <a:r>
              <a:rPr lang="tr-TR" b="1" dirty="0">
                <a:solidFill>
                  <a:srgbClr val="FFFF00"/>
                </a:solidFill>
                <a:cs typeface="Arial" panose="020B0604020202020204" pitchFamily="34" charset="0"/>
              </a:rPr>
              <a:t>	</a:t>
            </a:r>
            <a:r>
              <a:rPr lang="tr-TR" b="1" dirty="0" smtClean="0">
                <a:solidFill>
                  <a:srgbClr val="FFFF00"/>
                </a:solidFill>
                <a:cs typeface="Arial" panose="020B0604020202020204" pitchFamily="34" charset="0"/>
              </a:rPr>
              <a:t>Bu </a:t>
            </a:r>
            <a:r>
              <a:rPr lang="tr-TR" b="1" dirty="0">
                <a:solidFill>
                  <a:srgbClr val="FFFF00"/>
                </a:solidFill>
                <a:cs typeface="Arial" panose="020B0604020202020204" pitchFamily="34" charset="0"/>
              </a:rPr>
              <a:t>özellikleri taşıyan, </a:t>
            </a:r>
            <a:r>
              <a:rPr lang="tr-TR" b="1" dirty="0">
                <a:cs typeface="Arial" panose="020B0604020202020204" pitchFamily="34" charset="0"/>
              </a:rPr>
              <a:t>ancak virüs ve virüs-benzeri </a:t>
            </a:r>
            <a:r>
              <a:rPr lang="tr-TR" b="1" dirty="0">
                <a:solidFill>
                  <a:srgbClr val="FFFF00"/>
                </a:solidFill>
                <a:cs typeface="Arial" panose="020B0604020202020204" pitchFamily="34" charset="0"/>
              </a:rPr>
              <a:t>hastalık etmenleri ile bulaşık olan seçilmiş ağaçların, virüs ve benzeri hastalıklar dan arındırıldıktan sonra</a:t>
            </a:r>
            <a:r>
              <a:rPr lang="tr-TR" b="1" dirty="0">
                <a:cs typeface="Arial" panose="020B0604020202020204" pitchFamily="34" charset="0"/>
              </a:rPr>
              <a:t>, yetiştiricilik için damızlık olarak kullanılması gerektiği anlaşılmıştır.</a:t>
            </a:r>
          </a:p>
        </p:txBody>
      </p:sp>
    </p:spTree>
    <p:extLst>
      <p:ext uri="{BB962C8B-B14F-4D97-AF65-F5344CB8AC3E}">
        <p14:creationId xmlns:p14="http://schemas.microsoft.com/office/powerpoint/2010/main" val="4335548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288925" y="498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tr-TR" altLang="tr-TR" sz="2400"/>
          </a:p>
        </p:txBody>
      </p:sp>
      <p:sp>
        <p:nvSpPr>
          <p:cNvPr id="28675" name="Text Box 3"/>
          <p:cNvSpPr txBox="1">
            <a:spLocks noChangeArrowheads="1"/>
          </p:cNvSpPr>
          <p:nvPr/>
        </p:nvSpPr>
        <p:spPr bwMode="auto">
          <a:xfrm>
            <a:off x="212725" y="346075"/>
            <a:ext cx="8626475" cy="551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tr-TR" altLang="tr-TR" b="1" u="sng">
                <a:solidFill>
                  <a:srgbClr val="FF9900"/>
                </a:solidFill>
                <a:latin typeface="Arial" panose="020B0604020202020204" pitchFamily="34" charset="0"/>
              </a:rPr>
              <a:t>Ana blokta istenen özellikler</a:t>
            </a:r>
          </a:p>
          <a:p>
            <a:pPr algn="ctr" eaLnBrk="1" hangingPunct="1">
              <a:spcBef>
                <a:spcPct val="0"/>
              </a:spcBef>
              <a:buFontTx/>
              <a:buNone/>
            </a:pPr>
            <a:endParaRPr lang="tr-TR" altLang="tr-TR" b="1" u="sng">
              <a:solidFill>
                <a:srgbClr val="FF9900"/>
              </a:solidFill>
              <a:latin typeface="Arial" panose="020B0604020202020204" pitchFamily="34" charset="0"/>
            </a:endParaRPr>
          </a:p>
          <a:p>
            <a:pPr eaLnBrk="1" hangingPunct="1">
              <a:spcBef>
                <a:spcPct val="0"/>
              </a:spcBef>
              <a:buClr>
                <a:srgbClr val="FFFF00"/>
              </a:buClr>
              <a:buFontTx/>
              <a:buBlip>
                <a:blip r:embed="rId2"/>
              </a:buBlip>
            </a:pPr>
            <a:r>
              <a:rPr lang="tr-TR" altLang="tr-TR" sz="2800">
                <a:latin typeface="Arial" panose="020B0604020202020204" pitchFamily="34" charset="0"/>
              </a:rPr>
              <a:t>   </a:t>
            </a:r>
            <a:r>
              <a:rPr lang="tr-TR" altLang="tr-TR" sz="2400" b="1">
                <a:solidFill>
                  <a:srgbClr val="FFFF00"/>
                </a:solidFill>
                <a:latin typeface="Arial" panose="020B0604020202020204" pitchFamily="34" charset="0"/>
              </a:rPr>
              <a:t>Bu alanlarda en az 3 yıl öncesine kadar aynı türün </a:t>
            </a:r>
          </a:p>
          <a:p>
            <a:pPr eaLnBrk="1" hangingPunct="1">
              <a:spcBef>
                <a:spcPct val="0"/>
              </a:spcBef>
              <a:buClr>
                <a:srgbClr val="FFFF00"/>
              </a:buClr>
              <a:buFontTx/>
              <a:buNone/>
            </a:pPr>
            <a:r>
              <a:rPr lang="tr-TR" altLang="tr-TR" sz="2400" b="1">
                <a:solidFill>
                  <a:srgbClr val="FFFF00"/>
                </a:solidFill>
                <a:latin typeface="Arial" panose="020B0604020202020204" pitchFamily="34" charset="0"/>
              </a:rPr>
              <a:t>      kültürünün yapılmamış olmalı</a:t>
            </a:r>
          </a:p>
          <a:p>
            <a:pPr eaLnBrk="1" hangingPunct="1">
              <a:spcBef>
                <a:spcPct val="0"/>
              </a:spcBef>
              <a:buClr>
                <a:srgbClr val="FFFF00"/>
              </a:buClr>
              <a:buFontTx/>
              <a:buNone/>
            </a:pPr>
            <a:endParaRPr lang="tr-TR" altLang="tr-TR" sz="2400" b="1">
              <a:solidFill>
                <a:srgbClr val="FFFF00"/>
              </a:solidFill>
              <a:latin typeface="Arial" panose="020B0604020202020204" pitchFamily="34" charset="0"/>
            </a:endParaRPr>
          </a:p>
          <a:p>
            <a:pPr eaLnBrk="1" hangingPunct="1">
              <a:spcBef>
                <a:spcPct val="0"/>
              </a:spcBef>
              <a:buClr>
                <a:srgbClr val="FFFF00"/>
              </a:buClr>
              <a:buFontTx/>
              <a:buBlip>
                <a:blip r:embed="rId2"/>
              </a:buBlip>
            </a:pPr>
            <a:r>
              <a:rPr lang="tr-TR" altLang="tr-TR" sz="2400" b="1">
                <a:latin typeface="Arial" panose="020B0604020202020204" pitchFamily="34" charset="0"/>
              </a:rPr>
              <a:t>   </a:t>
            </a:r>
            <a:r>
              <a:rPr lang="tr-TR" altLang="tr-TR" sz="2400" b="1">
                <a:solidFill>
                  <a:srgbClr val="00FF00"/>
                </a:solidFill>
                <a:latin typeface="Arial" panose="020B0604020202020204" pitchFamily="34" charset="0"/>
              </a:rPr>
              <a:t>Üretimi yapılacak tür için önemli nematodlardan ari   </a:t>
            </a:r>
          </a:p>
          <a:p>
            <a:pPr eaLnBrk="1" hangingPunct="1">
              <a:spcBef>
                <a:spcPct val="0"/>
              </a:spcBef>
              <a:buClr>
                <a:srgbClr val="FFFF00"/>
              </a:buClr>
              <a:buFontTx/>
              <a:buNone/>
            </a:pPr>
            <a:r>
              <a:rPr lang="tr-TR" altLang="tr-TR" sz="2400" b="1">
                <a:solidFill>
                  <a:srgbClr val="00FF00"/>
                </a:solidFill>
                <a:latin typeface="Arial" panose="020B0604020202020204" pitchFamily="34" charset="0"/>
              </a:rPr>
              <a:t>      toprakta tesise edilmeli</a:t>
            </a:r>
          </a:p>
          <a:p>
            <a:pPr eaLnBrk="1" hangingPunct="1">
              <a:spcBef>
                <a:spcPct val="0"/>
              </a:spcBef>
              <a:buClr>
                <a:srgbClr val="FFFF00"/>
              </a:buClr>
              <a:buFontTx/>
              <a:buNone/>
            </a:pPr>
            <a:endParaRPr lang="tr-TR" altLang="tr-TR" sz="2400" b="1">
              <a:solidFill>
                <a:srgbClr val="00FF00"/>
              </a:solidFill>
              <a:latin typeface="Arial" panose="020B0604020202020204" pitchFamily="34" charset="0"/>
            </a:endParaRPr>
          </a:p>
          <a:p>
            <a:pPr eaLnBrk="1" hangingPunct="1">
              <a:spcBef>
                <a:spcPct val="0"/>
              </a:spcBef>
              <a:buClr>
                <a:srgbClr val="FFFF00"/>
              </a:buClr>
              <a:buFontTx/>
              <a:buBlip>
                <a:blip r:embed="rId2"/>
              </a:buBlip>
            </a:pPr>
            <a:r>
              <a:rPr lang="tr-TR" altLang="tr-TR" sz="2400" b="1">
                <a:latin typeface="Arial" panose="020B0604020202020204" pitchFamily="34" charset="0"/>
              </a:rPr>
              <a:t>   </a:t>
            </a:r>
            <a:r>
              <a:rPr lang="tr-TR" altLang="tr-TR" sz="2400" b="1">
                <a:solidFill>
                  <a:srgbClr val="00FFFF"/>
                </a:solidFill>
                <a:latin typeface="Arial" panose="020B0604020202020204" pitchFamily="34" charset="0"/>
              </a:rPr>
              <a:t>Yüzey suyu akışına karşı gerekli önlemler alınmış </a:t>
            </a:r>
          </a:p>
          <a:p>
            <a:pPr eaLnBrk="1" hangingPunct="1">
              <a:spcBef>
                <a:spcPct val="0"/>
              </a:spcBef>
              <a:buClr>
                <a:srgbClr val="FFFF00"/>
              </a:buClr>
              <a:buFontTx/>
              <a:buNone/>
            </a:pPr>
            <a:r>
              <a:rPr lang="tr-TR" altLang="tr-TR" sz="2400" b="1">
                <a:solidFill>
                  <a:srgbClr val="00FFFF"/>
                </a:solidFill>
                <a:latin typeface="Arial" panose="020B0604020202020204" pitchFamily="34" charset="0"/>
              </a:rPr>
              <a:t>      toprakta kurulmalı</a:t>
            </a:r>
          </a:p>
          <a:p>
            <a:pPr eaLnBrk="1" hangingPunct="1">
              <a:spcBef>
                <a:spcPct val="0"/>
              </a:spcBef>
              <a:buClr>
                <a:srgbClr val="FFFF00"/>
              </a:buClr>
              <a:buFontTx/>
              <a:buNone/>
            </a:pPr>
            <a:endParaRPr lang="tr-TR" altLang="tr-TR" sz="2400" b="1">
              <a:solidFill>
                <a:srgbClr val="00FFFF"/>
              </a:solidFill>
              <a:latin typeface="Arial" panose="020B0604020202020204" pitchFamily="34" charset="0"/>
            </a:endParaRPr>
          </a:p>
          <a:p>
            <a:pPr eaLnBrk="1" hangingPunct="1">
              <a:spcBef>
                <a:spcPct val="0"/>
              </a:spcBef>
              <a:buClr>
                <a:srgbClr val="FFFF00"/>
              </a:buClr>
              <a:buFontTx/>
              <a:buBlip>
                <a:blip r:embed="rId2"/>
              </a:buBlip>
            </a:pPr>
            <a:r>
              <a:rPr lang="tr-TR" altLang="tr-TR" sz="2400" b="1">
                <a:latin typeface="Arial" panose="020B0604020202020204" pitchFamily="34" charset="0"/>
              </a:rPr>
              <a:t>   </a:t>
            </a:r>
            <a:r>
              <a:rPr lang="tr-TR" altLang="tr-TR" sz="2400" b="1">
                <a:solidFill>
                  <a:srgbClr val="FF99FF"/>
                </a:solidFill>
                <a:latin typeface="Arial" panose="020B0604020202020204" pitchFamily="34" charset="0"/>
              </a:rPr>
              <a:t>Her çeşitten en az 10 bitki yetiştirilmeli</a:t>
            </a:r>
          </a:p>
          <a:p>
            <a:pPr eaLnBrk="1" hangingPunct="1">
              <a:spcBef>
                <a:spcPct val="0"/>
              </a:spcBef>
              <a:buClr>
                <a:srgbClr val="FFFF00"/>
              </a:buClr>
              <a:buFontTx/>
              <a:buBlip>
                <a:blip r:embed="rId2"/>
              </a:buBlip>
            </a:pPr>
            <a:endParaRPr lang="tr-TR" altLang="tr-TR" sz="2400" b="1">
              <a:solidFill>
                <a:srgbClr val="FF99FF"/>
              </a:solidFill>
              <a:latin typeface="Arial" panose="020B0604020202020204" pitchFamily="34" charset="0"/>
            </a:endParaRPr>
          </a:p>
          <a:p>
            <a:pPr eaLnBrk="1" hangingPunct="1">
              <a:spcBef>
                <a:spcPct val="0"/>
              </a:spcBef>
              <a:buClr>
                <a:srgbClr val="FFFF00"/>
              </a:buClr>
              <a:buFontTx/>
              <a:buBlip>
                <a:blip r:embed="rId2"/>
              </a:buBlip>
            </a:pPr>
            <a:r>
              <a:rPr lang="tr-TR" altLang="tr-TR" sz="2400" b="1">
                <a:latin typeface="Arial" panose="020B0604020202020204" pitchFamily="34" charset="0"/>
              </a:rPr>
              <a:t>   </a:t>
            </a:r>
            <a:r>
              <a:rPr lang="tr-TR" altLang="tr-TR" sz="2400" b="1">
                <a:solidFill>
                  <a:srgbClr val="FFFFFF"/>
                </a:solidFill>
                <a:latin typeface="Arial" panose="020B0604020202020204" pitchFamily="34" charset="0"/>
              </a:rPr>
              <a:t>İzolasyon mesafesi</a:t>
            </a:r>
          </a:p>
        </p:txBody>
      </p:sp>
    </p:spTree>
    <p:extLst>
      <p:ext uri="{BB962C8B-B14F-4D97-AF65-F5344CB8AC3E}">
        <p14:creationId xmlns:p14="http://schemas.microsoft.com/office/powerpoint/2010/main" val="848157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685800" y="115888"/>
            <a:ext cx="77724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tr-TR" altLang="tr-TR" sz="3600" b="1" dirty="0">
                <a:solidFill>
                  <a:srgbClr val="FFFF00"/>
                </a:solidFill>
                <a:latin typeface="Arial" panose="020B0604020202020204" pitchFamily="34" charset="0"/>
                <a:cs typeface="Times New Roman" panose="02020603050405020304" pitchFamily="18" charset="0"/>
              </a:rPr>
              <a:t>FİDANLIKLAR</a:t>
            </a:r>
            <a:endParaRPr lang="en-GB" altLang="tr-TR" sz="3600" b="1" dirty="0">
              <a:solidFill>
                <a:srgbClr val="FFFF00"/>
              </a:solidFill>
              <a:latin typeface="Arial" panose="020B0604020202020204" pitchFamily="34" charset="0"/>
              <a:cs typeface="Times New Roman" panose="02020603050405020304" pitchFamily="18" charset="0"/>
            </a:endParaRPr>
          </a:p>
        </p:txBody>
      </p:sp>
      <p:pic>
        <p:nvPicPr>
          <p:cNvPr id="19459" name="Picture 4" descr="69"/>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3779838" y="1125538"/>
            <a:ext cx="257175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6" descr="55"/>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6443663" y="1125538"/>
            <a:ext cx="2667000"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7"/>
          <p:cNvSpPr>
            <a:spLocks noChangeArrowheads="1"/>
          </p:cNvSpPr>
          <p:nvPr/>
        </p:nvSpPr>
        <p:spPr bwMode="auto">
          <a:xfrm>
            <a:off x="1189038" y="1052513"/>
            <a:ext cx="32385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68350" indent="-285750">
              <a:spcBef>
                <a:spcPct val="20000"/>
              </a:spcBef>
              <a:buChar char="–"/>
              <a:defRPr sz="2800">
                <a:solidFill>
                  <a:schemeClr val="tx1"/>
                </a:solidFill>
                <a:latin typeface="Times New Roman" panose="02020603050405020304" pitchFamily="18" charset="0"/>
              </a:defRPr>
            </a:lvl2pPr>
            <a:lvl3pPr marL="1187450" indent="-228600">
              <a:spcBef>
                <a:spcPct val="20000"/>
              </a:spcBef>
              <a:buChar char="•"/>
              <a:defRPr sz="2400">
                <a:solidFill>
                  <a:schemeClr val="tx1"/>
                </a:solidFill>
                <a:latin typeface="Times New Roman" panose="02020603050405020304" pitchFamily="18" charset="0"/>
              </a:defRPr>
            </a:lvl3pPr>
            <a:lvl4pPr marL="160655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buFontTx/>
              <a:buNone/>
            </a:pPr>
            <a:endParaRPr lang="en-US" altLang="tr-TR" sz="2400" b="1">
              <a:solidFill>
                <a:srgbClr val="000080"/>
              </a:solidFill>
              <a:latin typeface="Arial" panose="020B0604020202020204" pitchFamily="34" charset="0"/>
              <a:cs typeface="Times New Roman" panose="02020603050405020304" pitchFamily="18" charset="0"/>
            </a:endParaRPr>
          </a:p>
        </p:txBody>
      </p:sp>
      <p:sp>
        <p:nvSpPr>
          <p:cNvPr id="19462" name="Rectangle 9"/>
          <p:cNvSpPr>
            <a:spLocks noChangeArrowheads="1"/>
          </p:cNvSpPr>
          <p:nvPr/>
        </p:nvSpPr>
        <p:spPr bwMode="auto">
          <a:xfrm>
            <a:off x="34925" y="3141663"/>
            <a:ext cx="4681538" cy="822325"/>
          </a:xfrm>
          <a:prstGeom prst="rect">
            <a:avLst/>
          </a:prstGeom>
          <a:solidFill>
            <a:srgbClr val="FFFF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68350" indent="-285750">
              <a:spcBef>
                <a:spcPct val="20000"/>
              </a:spcBef>
              <a:buChar char="–"/>
              <a:defRPr sz="2800">
                <a:solidFill>
                  <a:schemeClr val="tx1"/>
                </a:solidFill>
                <a:latin typeface="Times New Roman" panose="02020603050405020304" pitchFamily="18" charset="0"/>
              </a:defRPr>
            </a:lvl2pPr>
            <a:lvl3pPr marL="1187450" indent="-228600">
              <a:spcBef>
                <a:spcPct val="20000"/>
              </a:spcBef>
              <a:buChar char="•"/>
              <a:defRPr sz="2400">
                <a:solidFill>
                  <a:schemeClr val="tx1"/>
                </a:solidFill>
                <a:latin typeface="Times New Roman" panose="02020603050405020304" pitchFamily="18" charset="0"/>
              </a:defRPr>
            </a:lvl3pPr>
            <a:lvl4pPr marL="160655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tr-TR" altLang="tr-TR" sz="1800" dirty="0">
                <a:solidFill>
                  <a:srgbClr val="7F0D01"/>
                </a:solidFill>
                <a:latin typeface="Arial" panose="020B0604020202020204" pitchFamily="34" charset="0"/>
                <a:cs typeface="Times New Roman" panose="02020603050405020304" pitchFamily="18" charset="0"/>
              </a:rPr>
              <a:t>Son ürünler kontrol edildikten sonra bitkiler sertifikasyon kurumu tarafından etiketlendirilir</a:t>
            </a:r>
            <a:endParaRPr lang="en-US" altLang="tr-TR" sz="1800" dirty="0">
              <a:solidFill>
                <a:srgbClr val="7F0D01"/>
              </a:solidFill>
              <a:latin typeface="Arial" panose="020B0604020202020204" pitchFamily="34" charset="0"/>
              <a:cs typeface="Times New Roman" panose="02020603050405020304" pitchFamily="18" charset="0"/>
            </a:endParaRPr>
          </a:p>
        </p:txBody>
      </p:sp>
      <p:sp>
        <p:nvSpPr>
          <p:cNvPr id="19463" name="Rectangle 10"/>
          <p:cNvSpPr>
            <a:spLocks noChangeArrowheads="1"/>
          </p:cNvSpPr>
          <p:nvPr/>
        </p:nvSpPr>
        <p:spPr bwMode="auto">
          <a:xfrm>
            <a:off x="2500313" y="2060575"/>
            <a:ext cx="1279525" cy="58885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68350" indent="-285750">
              <a:spcBef>
                <a:spcPct val="20000"/>
              </a:spcBef>
              <a:buChar char="–"/>
              <a:defRPr sz="2800">
                <a:solidFill>
                  <a:schemeClr val="tx1"/>
                </a:solidFill>
                <a:latin typeface="Times New Roman" panose="02020603050405020304" pitchFamily="18" charset="0"/>
              </a:defRPr>
            </a:lvl2pPr>
            <a:lvl3pPr marL="1187450" indent="-228600">
              <a:spcBef>
                <a:spcPct val="20000"/>
              </a:spcBef>
              <a:buChar char="•"/>
              <a:defRPr sz="2400">
                <a:solidFill>
                  <a:schemeClr val="tx1"/>
                </a:solidFill>
                <a:latin typeface="Times New Roman" panose="02020603050405020304" pitchFamily="18" charset="0"/>
              </a:defRPr>
            </a:lvl3pPr>
            <a:lvl4pPr marL="160655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tr-TR" altLang="tr-TR" sz="2000" b="1">
                <a:solidFill>
                  <a:srgbClr val="FFFF00"/>
                </a:solidFill>
                <a:latin typeface="Arial" panose="020B0604020202020204" pitchFamily="34" charset="0"/>
                <a:cs typeface="Times New Roman" panose="02020603050405020304" pitchFamily="18" charset="0"/>
              </a:rPr>
              <a:t>Bitkiler</a:t>
            </a:r>
            <a:endParaRPr lang="en-GB" altLang="tr-TR" sz="1800" b="1">
              <a:solidFill>
                <a:srgbClr val="FFFF00"/>
              </a:solidFill>
              <a:latin typeface="Arial" panose="020B0604020202020204" pitchFamily="34" charset="0"/>
              <a:cs typeface="Times New Roman" panose="02020603050405020304" pitchFamily="18" charset="0"/>
            </a:endParaRPr>
          </a:p>
        </p:txBody>
      </p:sp>
      <p:sp>
        <p:nvSpPr>
          <p:cNvPr id="19464" name="AutoShape 11"/>
          <p:cNvSpPr>
            <a:spLocks noChangeArrowheads="1"/>
          </p:cNvSpPr>
          <p:nvPr/>
        </p:nvSpPr>
        <p:spPr bwMode="auto">
          <a:xfrm>
            <a:off x="395288" y="1196975"/>
            <a:ext cx="3602037" cy="647700"/>
          </a:xfrm>
          <a:prstGeom prst="downArrow">
            <a:avLst>
              <a:gd name="adj1" fmla="val 67333"/>
              <a:gd name="adj2" fmla="val 35542"/>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tr-TR" altLang="tr-TR" sz="2400" b="1">
                <a:solidFill>
                  <a:schemeClr val="accent2"/>
                </a:solidFill>
                <a:latin typeface="Arial" panose="020B0604020202020204" pitchFamily="34" charset="0"/>
              </a:rPr>
              <a:t>Sertifikalı</a:t>
            </a:r>
            <a:endParaRPr lang="en-GB" altLang="tr-TR" b="1">
              <a:solidFill>
                <a:schemeClr val="accent2"/>
              </a:solidFill>
              <a:latin typeface="Arial" panose="020B0604020202020204" pitchFamily="34" charset="0"/>
              <a:cs typeface="Times New Roman" panose="02020603050405020304" pitchFamily="18" charset="0"/>
            </a:endParaRPr>
          </a:p>
        </p:txBody>
      </p:sp>
      <p:sp>
        <p:nvSpPr>
          <p:cNvPr id="19465" name="Rectangle 12"/>
          <p:cNvSpPr>
            <a:spLocks noChangeArrowheads="1"/>
          </p:cNvSpPr>
          <p:nvPr/>
        </p:nvSpPr>
        <p:spPr bwMode="auto">
          <a:xfrm>
            <a:off x="250825" y="2060575"/>
            <a:ext cx="1728788" cy="58885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68350" indent="-285750">
              <a:spcBef>
                <a:spcPct val="20000"/>
              </a:spcBef>
              <a:buChar char="–"/>
              <a:defRPr sz="2800">
                <a:solidFill>
                  <a:schemeClr val="tx1"/>
                </a:solidFill>
                <a:latin typeface="Times New Roman" panose="02020603050405020304" pitchFamily="18" charset="0"/>
              </a:defRPr>
            </a:lvl2pPr>
            <a:lvl3pPr marL="1187450" indent="-228600">
              <a:spcBef>
                <a:spcPct val="20000"/>
              </a:spcBef>
              <a:buChar char="•"/>
              <a:defRPr sz="2400">
                <a:solidFill>
                  <a:schemeClr val="tx1"/>
                </a:solidFill>
                <a:latin typeface="Times New Roman" panose="02020603050405020304" pitchFamily="18" charset="0"/>
              </a:defRPr>
            </a:lvl3pPr>
            <a:lvl4pPr marL="160655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tr-TR" altLang="tr-TR" sz="2000" b="1" dirty="0">
                <a:solidFill>
                  <a:srgbClr val="FFFF00"/>
                </a:solidFill>
                <a:latin typeface="Arial" panose="020B0604020202020204" pitchFamily="34" charset="0"/>
                <a:cs typeface="Times New Roman" panose="02020603050405020304" pitchFamily="18" charset="0"/>
              </a:rPr>
              <a:t>Anaç</a:t>
            </a:r>
            <a:endParaRPr lang="en-GB" altLang="tr-TR" sz="1800" b="1" dirty="0">
              <a:solidFill>
                <a:srgbClr val="FFFF00"/>
              </a:solidFill>
              <a:latin typeface="Arial" panose="020B0604020202020204" pitchFamily="34" charset="0"/>
              <a:cs typeface="Times New Roman" panose="02020603050405020304" pitchFamily="18" charset="0"/>
            </a:endParaRPr>
          </a:p>
        </p:txBody>
      </p:sp>
      <p:sp>
        <p:nvSpPr>
          <p:cNvPr id="19466" name="Rectangle 13"/>
          <p:cNvSpPr>
            <a:spLocks noChangeArrowheads="1"/>
          </p:cNvSpPr>
          <p:nvPr/>
        </p:nvSpPr>
        <p:spPr bwMode="auto">
          <a:xfrm>
            <a:off x="468313" y="4845050"/>
            <a:ext cx="3562350" cy="67218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68350" indent="-285750">
              <a:spcBef>
                <a:spcPct val="20000"/>
              </a:spcBef>
              <a:buChar char="–"/>
              <a:defRPr sz="2800">
                <a:solidFill>
                  <a:schemeClr val="tx1"/>
                </a:solidFill>
                <a:latin typeface="Times New Roman" panose="02020603050405020304" pitchFamily="18" charset="0"/>
              </a:defRPr>
            </a:lvl2pPr>
            <a:lvl3pPr marL="1187450" indent="-228600">
              <a:spcBef>
                <a:spcPct val="20000"/>
              </a:spcBef>
              <a:buChar char="•"/>
              <a:defRPr sz="2400">
                <a:solidFill>
                  <a:schemeClr val="tx1"/>
                </a:solidFill>
                <a:latin typeface="Times New Roman" panose="02020603050405020304" pitchFamily="18" charset="0"/>
              </a:defRPr>
            </a:lvl3pPr>
            <a:lvl4pPr marL="160655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tr-TR" altLang="tr-TR" sz="2000" b="1">
                <a:solidFill>
                  <a:srgbClr val="FFFF00"/>
                </a:solidFill>
                <a:latin typeface="Arial" panose="020B0604020202020204" pitchFamily="34" charset="0"/>
                <a:cs typeface="Times New Roman" panose="02020603050405020304" pitchFamily="18" charset="0"/>
              </a:rPr>
              <a:t>Çiftçiye teslim edilmeye hazırdır</a:t>
            </a:r>
            <a:endParaRPr lang="en-GB" altLang="tr-TR" sz="1800" b="1">
              <a:solidFill>
                <a:srgbClr val="FFFF00"/>
              </a:solidFill>
              <a:latin typeface="Arial" panose="020B0604020202020204" pitchFamily="34" charset="0"/>
              <a:cs typeface="Times New Roman" panose="02020603050405020304" pitchFamily="18" charset="0"/>
            </a:endParaRPr>
          </a:p>
        </p:txBody>
      </p:sp>
      <p:sp>
        <p:nvSpPr>
          <p:cNvPr id="19467" name="AutoShape 14"/>
          <p:cNvSpPr>
            <a:spLocks noChangeArrowheads="1"/>
          </p:cNvSpPr>
          <p:nvPr/>
        </p:nvSpPr>
        <p:spPr bwMode="auto">
          <a:xfrm>
            <a:off x="2163763" y="2636838"/>
            <a:ext cx="304800" cy="287337"/>
          </a:xfrm>
          <a:prstGeom prst="downArrow">
            <a:avLst>
              <a:gd name="adj1" fmla="val 50000"/>
              <a:gd name="adj2" fmla="val 25000"/>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81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tr-TR" altLang="tr-TR" sz="2400">
              <a:solidFill>
                <a:srgbClr val="000066"/>
              </a:solidFill>
            </a:endParaRPr>
          </a:p>
        </p:txBody>
      </p:sp>
      <p:sp>
        <p:nvSpPr>
          <p:cNvPr id="19468" name="Rectangle 15"/>
          <p:cNvSpPr>
            <a:spLocks noChangeArrowheads="1"/>
          </p:cNvSpPr>
          <p:nvPr/>
        </p:nvSpPr>
        <p:spPr bwMode="auto">
          <a:xfrm rot="5400000">
            <a:off x="2024857" y="3117056"/>
            <a:ext cx="431800" cy="2592387"/>
          </a:xfrm>
          <a:prstGeom prst="rect">
            <a:avLst/>
          </a:prstGeom>
          <a:solidFill>
            <a:schemeClr val="accent2"/>
          </a:solidFill>
          <a:ln w="9525">
            <a:solidFill>
              <a:schemeClr val="accent2"/>
            </a:solidFill>
            <a:miter lim="800000"/>
            <a:headEnd/>
            <a:tailEnd/>
          </a:ln>
          <a:effectLst>
            <a:outerShdw dist="107763" dir="18900000" algn="ctr" rotWithShape="0">
              <a:schemeClr val="bg2">
                <a:alpha val="50000"/>
              </a:schemeClr>
            </a:outerShdw>
          </a:effectLst>
        </p:spPr>
        <p:txBody>
          <a:bodyPr rot="10800000" vert="eaVert"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tr-TR" altLang="tr-TR" sz="2400" b="1">
                <a:solidFill>
                  <a:schemeClr val="bg1"/>
                </a:solidFill>
                <a:latin typeface="Arial" panose="020B0604020202020204" pitchFamily="34" charset="0"/>
              </a:rPr>
              <a:t>Sertifikalı</a:t>
            </a:r>
            <a:endParaRPr lang="it-IT" altLang="tr-TR" sz="2400" b="1">
              <a:solidFill>
                <a:schemeClr val="bg1"/>
              </a:solidFill>
              <a:latin typeface="Arial" panose="020B0604020202020204" pitchFamily="34" charset="0"/>
            </a:endParaRPr>
          </a:p>
        </p:txBody>
      </p:sp>
      <p:sp>
        <p:nvSpPr>
          <p:cNvPr id="19469" name="Rectangle 17"/>
          <p:cNvSpPr>
            <a:spLocks noChangeArrowheads="1"/>
          </p:cNvSpPr>
          <p:nvPr/>
        </p:nvSpPr>
        <p:spPr bwMode="auto">
          <a:xfrm>
            <a:off x="971550" y="5661248"/>
            <a:ext cx="2522538" cy="792162"/>
          </a:xfrm>
          <a:prstGeom prst="rect">
            <a:avLst/>
          </a:prstGeom>
          <a:solidFill>
            <a:srgbClr val="FFCC99"/>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68350" indent="-285750">
              <a:spcBef>
                <a:spcPct val="20000"/>
              </a:spcBef>
              <a:buChar char="–"/>
              <a:defRPr sz="2800">
                <a:solidFill>
                  <a:schemeClr val="tx1"/>
                </a:solidFill>
                <a:latin typeface="Times New Roman" panose="02020603050405020304" pitchFamily="18" charset="0"/>
              </a:defRPr>
            </a:lvl2pPr>
            <a:lvl3pPr marL="1187450" indent="-228600">
              <a:spcBef>
                <a:spcPct val="20000"/>
              </a:spcBef>
              <a:buChar char="•"/>
              <a:defRPr sz="2400">
                <a:solidFill>
                  <a:schemeClr val="tx1"/>
                </a:solidFill>
                <a:latin typeface="Times New Roman" panose="02020603050405020304" pitchFamily="18" charset="0"/>
              </a:defRPr>
            </a:lvl3pPr>
            <a:lvl4pPr marL="160655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tr-TR" altLang="tr-TR" sz="2000" b="1" dirty="0">
                <a:solidFill>
                  <a:schemeClr val="accent2"/>
                </a:solidFill>
                <a:latin typeface="Arial" panose="020B0604020202020204" pitchFamily="34" charset="0"/>
                <a:cs typeface="Times New Roman" panose="02020603050405020304" pitchFamily="18" charset="0"/>
              </a:rPr>
              <a:t>Fidancıların sorumluluğundadır</a:t>
            </a:r>
            <a:endParaRPr lang="en-US" altLang="tr-TR" sz="2000" b="1" dirty="0">
              <a:solidFill>
                <a:schemeClr val="accent2"/>
              </a:solidFill>
              <a:latin typeface="Arial" panose="020B0604020202020204" pitchFamily="34" charset="0"/>
              <a:cs typeface="Times New Roman" panose="02020603050405020304" pitchFamily="18" charset="0"/>
            </a:endParaRPr>
          </a:p>
        </p:txBody>
      </p:sp>
      <p:sp>
        <p:nvSpPr>
          <p:cNvPr id="19470" name="Rectangle 19"/>
          <p:cNvSpPr>
            <a:spLocks noChangeArrowheads="1"/>
          </p:cNvSpPr>
          <p:nvPr/>
        </p:nvSpPr>
        <p:spPr bwMode="auto">
          <a:xfrm>
            <a:off x="4716463" y="3357563"/>
            <a:ext cx="4176712"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buFontTx/>
              <a:buNone/>
            </a:pPr>
            <a:r>
              <a:rPr lang="tr-TR" altLang="tr-TR" sz="2000" b="1" dirty="0">
                <a:solidFill>
                  <a:schemeClr val="accent2"/>
                </a:solidFill>
                <a:latin typeface="Arial" panose="020B0604020202020204" pitchFamily="34" charset="0"/>
              </a:rPr>
              <a:t>	</a:t>
            </a:r>
            <a:r>
              <a:rPr lang="tr-TR" altLang="tr-TR" sz="2000" b="1" dirty="0">
                <a:solidFill>
                  <a:srgbClr val="FFFF00"/>
                </a:solidFill>
                <a:latin typeface="Arial" panose="020B0604020202020204" pitchFamily="34" charset="0"/>
              </a:rPr>
              <a:t>Fidancılık faaliyetleri, sertifikalı ana bloklardan elde edilen sertifikalı anaç ve aşılı fidanların üretimini içerir.</a:t>
            </a:r>
          </a:p>
          <a:p>
            <a:pPr algn="just" eaLnBrk="1" hangingPunct="1">
              <a:buFontTx/>
              <a:buNone/>
            </a:pPr>
            <a:r>
              <a:rPr lang="tr-TR" altLang="tr-TR" sz="2000" b="1" dirty="0">
                <a:solidFill>
                  <a:srgbClr val="FFFF00"/>
                </a:solidFill>
                <a:latin typeface="Arial" panose="020B0604020202020204" pitchFamily="34" charset="0"/>
              </a:rPr>
              <a:t>	Üretim sonunda, türler </a:t>
            </a:r>
            <a:r>
              <a:rPr lang="tr-TR" altLang="tr-TR" sz="2000" b="1" dirty="0" err="1">
                <a:solidFill>
                  <a:srgbClr val="FFFF00"/>
                </a:solidFill>
                <a:latin typeface="Arial" panose="020B0604020202020204" pitchFamily="34" charset="0"/>
              </a:rPr>
              <a:t>serifikasyon</a:t>
            </a:r>
            <a:r>
              <a:rPr lang="tr-TR" altLang="tr-TR" sz="2000" b="1" dirty="0">
                <a:solidFill>
                  <a:srgbClr val="FFFF00"/>
                </a:solidFill>
                <a:latin typeface="Arial" panose="020B0604020202020204" pitchFamily="34" charset="0"/>
              </a:rPr>
              <a:t> kurallarına göre kontrol edilmelidir.  </a:t>
            </a:r>
            <a:endParaRPr lang="en-US" altLang="tr-TR" sz="2000" dirty="0">
              <a:solidFill>
                <a:srgbClr val="FFFF00"/>
              </a:solidFill>
              <a:latin typeface="Arial" panose="020B0604020202020204" pitchFamily="34" charset="0"/>
            </a:endParaRPr>
          </a:p>
        </p:txBody>
      </p:sp>
    </p:spTree>
    <p:extLst>
      <p:ext uri="{BB962C8B-B14F-4D97-AF65-F5344CB8AC3E}">
        <p14:creationId xmlns:p14="http://schemas.microsoft.com/office/powerpoint/2010/main" val="37043988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71600" y="1912764"/>
            <a:ext cx="7488832" cy="3416320"/>
          </a:xfrm>
          <a:prstGeom prst="rect">
            <a:avLst/>
          </a:prstGeom>
        </p:spPr>
        <p:txBody>
          <a:bodyPr wrap="square">
            <a:spAutoFit/>
          </a:bodyPr>
          <a:lstStyle/>
          <a:p>
            <a:pPr algn="ctr">
              <a:lnSpc>
                <a:spcPct val="150000"/>
              </a:lnSpc>
            </a:pPr>
            <a:r>
              <a:rPr lang="tr-TR" sz="2400" dirty="0" smtClean="0">
                <a:solidFill>
                  <a:srgbClr val="FFFF00"/>
                </a:solidFill>
                <a:latin typeface="Arial Black" pitchFamily="34" charset="0"/>
                <a:cs typeface="Arial" pitchFamily="34" charset="0"/>
              </a:rPr>
              <a:t>SERTİFİKASYON PROGRAMI İÇİN GEREKLİ KOŞULLAR</a:t>
            </a:r>
          </a:p>
          <a:p>
            <a:pPr>
              <a:lnSpc>
                <a:spcPct val="150000"/>
              </a:lnSpc>
            </a:pPr>
            <a:endParaRPr lang="tr-TR" sz="2400" b="1" dirty="0" smtClean="0">
              <a:latin typeface="Arial" pitchFamily="34" charset="0"/>
              <a:cs typeface="Arial" pitchFamily="34" charset="0"/>
            </a:endParaRPr>
          </a:p>
          <a:p>
            <a:pPr algn="just">
              <a:lnSpc>
                <a:spcPct val="150000"/>
              </a:lnSpc>
            </a:pPr>
            <a:r>
              <a:rPr lang="tr-TR" sz="2400" b="1" dirty="0" smtClean="0">
                <a:latin typeface="Arial" pitchFamily="34" charset="0"/>
                <a:cs typeface="Arial" pitchFamily="34" charset="0"/>
              </a:rPr>
              <a:t>	Sertifikasyon </a:t>
            </a:r>
            <a:r>
              <a:rPr lang="tr-TR" sz="2400" b="1" dirty="0">
                <a:latin typeface="Arial" pitchFamily="34" charset="0"/>
                <a:cs typeface="Arial" pitchFamily="34" charset="0"/>
              </a:rPr>
              <a:t>programının başarısını </a:t>
            </a:r>
            <a:r>
              <a:rPr lang="tr-TR" sz="2400" b="1" dirty="0" smtClean="0">
                <a:latin typeface="Arial" pitchFamily="34" charset="0"/>
                <a:cs typeface="Arial" pitchFamily="34" charset="0"/>
              </a:rPr>
              <a:t>arttırmak bakımından Bazı </a:t>
            </a:r>
            <a:r>
              <a:rPr lang="tr-TR" sz="2400" b="1" dirty="0">
                <a:latin typeface="Arial" pitchFamily="34" charset="0"/>
                <a:cs typeface="Arial" pitchFamily="34" charset="0"/>
              </a:rPr>
              <a:t>koşulların yerine getirilmesi gerekmektedir</a:t>
            </a:r>
            <a:r>
              <a:rPr lang="tr-TR" sz="2400" b="1" dirty="0" smtClean="0">
                <a:latin typeface="Arial" pitchFamily="34" charset="0"/>
                <a:cs typeface="Arial" pitchFamily="34" charset="0"/>
              </a:rPr>
              <a:t>.</a:t>
            </a:r>
            <a:endParaRPr lang="tr-TR" sz="2400" b="1" dirty="0">
              <a:latin typeface="Arial" pitchFamily="34" charset="0"/>
              <a:cs typeface="Arial" pitchFamily="34" charset="0"/>
            </a:endParaRPr>
          </a:p>
        </p:txBody>
      </p:sp>
    </p:spTree>
    <p:extLst>
      <p:ext uri="{BB962C8B-B14F-4D97-AF65-F5344CB8AC3E}">
        <p14:creationId xmlns:p14="http://schemas.microsoft.com/office/powerpoint/2010/main" val="39612445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4" y="260648"/>
            <a:ext cx="8676456" cy="6370975"/>
          </a:xfrm>
          <a:prstGeom prst="rect">
            <a:avLst/>
          </a:prstGeom>
        </p:spPr>
        <p:txBody>
          <a:bodyPr wrap="square">
            <a:spAutoFit/>
          </a:bodyPr>
          <a:lstStyle/>
          <a:p>
            <a:pPr algn="ctr"/>
            <a:r>
              <a:rPr lang="tr-TR" sz="2400" dirty="0" smtClean="0">
                <a:solidFill>
                  <a:srgbClr val="FFFF00"/>
                </a:solidFill>
                <a:latin typeface="Arial Black" pitchFamily="34" charset="0"/>
                <a:cs typeface="Arial" pitchFamily="34" charset="0"/>
              </a:rPr>
              <a:t>SERTİFİKASYON PROGRAMI İÇİN GEREKLİ KOŞULLAR</a:t>
            </a:r>
          </a:p>
          <a:p>
            <a:pPr marL="1371600" lvl="2" indent="-457200" algn="just">
              <a:lnSpc>
                <a:spcPct val="150000"/>
              </a:lnSpc>
              <a:buFont typeface="+mj-lt"/>
              <a:buAutoNum type="arabicPeriod"/>
            </a:pPr>
            <a:r>
              <a:rPr lang="tr-TR" sz="2400" b="1" dirty="0" smtClean="0">
                <a:latin typeface="Arial" pitchFamily="34" charset="0"/>
                <a:cs typeface="Arial" pitchFamily="34" charset="0"/>
              </a:rPr>
              <a:t>Eğitimli Personel</a:t>
            </a:r>
          </a:p>
          <a:p>
            <a:pPr marL="1371600" lvl="2" indent="-457200">
              <a:lnSpc>
                <a:spcPct val="150000"/>
              </a:lnSpc>
              <a:buFont typeface="+mj-lt"/>
              <a:buAutoNum type="arabicPeriod"/>
            </a:pPr>
            <a:r>
              <a:rPr lang="tr-TR" sz="2400" b="1" dirty="0" smtClean="0">
                <a:solidFill>
                  <a:srgbClr val="FFC000"/>
                </a:solidFill>
                <a:latin typeface="Arial" pitchFamily="34" charset="0"/>
                <a:cs typeface="Arial" pitchFamily="34" charset="0"/>
              </a:rPr>
              <a:t>Altyapı Ve Finansman</a:t>
            </a:r>
          </a:p>
          <a:p>
            <a:pPr marL="1371600" lvl="2" indent="-457200">
              <a:lnSpc>
                <a:spcPct val="150000"/>
              </a:lnSpc>
              <a:buFont typeface="+mj-lt"/>
              <a:buAutoNum type="arabicPeriod"/>
            </a:pPr>
            <a:r>
              <a:rPr lang="tr-TR" sz="2400" b="1" dirty="0" smtClean="0">
                <a:latin typeface="Arial" pitchFamily="34" charset="0"/>
                <a:cs typeface="Arial" pitchFamily="34" charset="0"/>
              </a:rPr>
              <a:t>Uzun Süreli Devlet Desteği</a:t>
            </a:r>
          </a:p>
          <a:p>
            <a:pPr marL="1371600" lvl="2" indent="-457200">
              <a:lnSpc>
                <a:spcPct val="150000"/>
              </a:lnSpc>
              <a:buFont typeface="+mj-lt"/>
              <a:buAutoNum type="arabicPeriod"/>
            </a:pPr>
            <a:r>
              <a:rPr lang="tr-TR" sz="2400" b="1" dirty="0" smtClean="0">
                <a:solidFill>
                  <a:srgbClr val="FFC000"/>
                </a:solidFill>
                <a:latin typeface="Arial" pitchFamily="34" charset="0"/>
                <a:cs typeface="Arial" pitchFamily="34" charset="0"/>
              </a:rPr>
              <a:t>Bilimsel Kuruluşların Uzun Süreli Desteği</a:t>
            </a:r>
          </a:p>
          <a:p>
            <a:pPr marL="1371600" lvl="2" indent="-457200">
              <a:lnSpc>
                <a:spcPct val="150000"/>
              </a:lnSpc>
              <a:buFont typeface="+mj-lt"/>
              <a:buAutoNum type="arabicPeriod"/>
            </a:pPr>
            <a:r>
              <a:rPr lang="tr-TR" sz="2400" b="1" dirty="0" smtClean="0">
                <a:latin typeface="Arial" pitchFamily="34" charset="0"/>
                <a:cs typeface="Arial" pitchFamily="34" charset="0"/>
              </a:rPr>
              <a:t>Kurumlar Arası İyi Bir İşbirliği</a:t>
            </a:r>
          </a:p>
          <a:p>
            <a:pPr marL="1371600" lvl="2" indent="-457200">
              <a:lnSpc>
                <a:spcPct val="150000"/>
              </a:lnSpc>
              <a:buFont typeface="+mj-lt"/>
              <a:buAutoNum type="arabicPeriod"/>
            </a:pPr>
            <a:r>
              <a:rPr lang="tr-TR" sz="2400" b="1" dirty="0" smtClean="0">
                <a:solidFill>
                  <a:srgbClr val="FFC000"/>
                </a:solidFill>
                <a:latin typeface="Arial" pitchFamily="34" charset="0"/>
                <a:cs typeface="Arial" pitchFamily="34" charset="0"/>
              </a:rPr>
              <a:t>Yetiştiricilerin Programı Desteklemeleri</a:t>
            </a:r>
          </a:p>
          <a:p>
            <a:pPr marL="1371600" lvl="2" indent="-457200">
              <a:lnSpc>
                <a:spcPct val="150000"/>
              </a:lnSpc>
              <a:buFont typeface="+mj-lt"/>
              <a:buAutoNum type="arabicPeriod"/>
            </a:pPr>
            <a:r>
              <a:rPr lang="tr-TR" sz="2400" b="1" dirty="0" smtClean="0">
                <a:latin typeface="Arial" pitchFamily="34" charset="0"/>
                <a:cs typeface="Arial" pitchFamily="34" charset="0"/>
              </a:rPr>
              <a:t>Bitkileri Yetiştirme Ve </a:t>
            </a:r>
            <a:r>
              <a:rPr lang="tr-TR" sz="2400" b="1" dirty="0" err="1" smtClean="0">
                <a:latin typeface="Arial" pitchFamily="34" charset="0"/>
                <a:cs typeface="Arial" pitchFamily="34" charset="0"/>
              </a:rPr>
              <a:t>Testleme</a:t>
            </a:r>
            <a:r>
              <a:rPr lang="tr-TR" sz="2400" b="1" dirty="0" smtClean="0">
                <a:latin typeface="Arial" pitchFamily="34" charset="0"/>
                <a:cs typeface="Arial" pitchFamily="34" charset="0"/>
              </a:rPr>
              <a:t> İçin Yeterli Alan</a:t>
            </a:r>
          </a:p>
          <a:p>
            <a:pPr marL="1371600" lvl="2" indent="-457200">
              <a:lnSpc>
                <a:spcPct val="150000"/>
              </a:lnSpc>
              <a:buFont typeface="+mj-lt"/>
              <a:buAutoNum type="arabicPeriod"/>
            </a:pPr>
            <a:r>
              <a:rPr lang="tr-TR" sz="2400" b="1" dirty="0" smtClean="0">
                <a:solidFill>
                  <a:srgbClr val="FFC000"/>
                </a:solidFill>
                <a:latin typeface="Arial" pitchFamily="34" charset="0"/>
                <a:cs typeface="Arial" pitchFamily="34" charset="0"/>
              </a:rPr>
              <a:t>Uzun Süre Sürdürebilme, Gözlem ve </a:t>
            </a:r>
            <a:r>
              <a:rPr lang="tr-TR" sz="2400" b="1" dirty="0" err="1" smtClean="0">
                <a:solidFill>
                  <a:srgbClr val="FFC000"/>
                </a:solidFill>
                <a:latin typeface="Arial" pitchFamily="34" charset="0"/>
                <a:cs typeface="Arial" pitchFamily="34" charset="0"/>
              </a:rPr>
              <a:t>Testleme</a:t>
            </a:r>
            <a:r>
              <a:rPr lang="tr-TR" sz="2400" b="1" dirty="0">
                <a:solidFill>
                  <a:srgbClr val="FFC000"/>
                </a:solidFill>
                <a:latin typeface="Arial" pitchFamily="34" charset="0"/>
                <a:cs typeface="Arial" pitchFamily="34" charset="0"/>
              </a:rPr>
              <a:t> </a:t>
            </a:r>
            <a:r>
              <a:rPr lang="tr-TR" sz="2400" b="1" dirty="0" smtClean="0">
                <a:solidFill>
                  <a:srgbClr val="FFC000"/>
                </a:solidFill>
                <a:latin typeface="Arial" pitchFamily="34" charset="0"/>
                <a:cs typeface="Arial" pitchFamily="34" charset="0"/>
              </a:rPr>
              <a:t>Yapabilme</a:t>
            </a:r>
          </a:p>
          <a:p>
            <a:pPr marL="1371600" lvl="2" indent="-457200">
              <a:lnSpc>
                <a:spcPct val="150000"/>
              </a:lnSpc>
              <a:buFont typeface="+mj-lt"/>
              <a:buAutoNum type="arabicPeriod"/>
            </a:pPr>
            <a:r>
              <a:rPr lang="tr-TR" sz="2400" b="1" dirty="0" smtClean="0">
                <a:latin typeface="Arial" pitchFamily="34" charset="0"/>
                <a:cs typeface="Arial" pitchFamily="34" charset="0"/>
              </a:rPr>
              <a:t>Çok Çalışmak.</a:t>
            </a:r>
            <a:endParaRPr lang="tr-TR" sz="2400" b="1" dirty="0">
              <a:latin typeface="Arial" pitchFamily="34" charset="0"/>
              <a:cs typeface="Arial" pitchFamily="34" charset="0"/>
            </a:endParaRPr>
          </a:p>
        </p:txBody>
      </p:sp>
    </p:spTree>
    <p:extLst>
      <p:ext uri="{BB962C8B-B14F-4D97-AF65-F5344CB8AC3E}">
        <p14:creationId xmlns:p14="http://schemas.microsoft.com/office/powerpoint/2010/main" val="35114100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332656"/>
            <a:ext cx="8244408" cy="5632311"/>
          </a:xfrm>
          <a:prstGeom prst="rect">
            <a:avLst/>
          </a:prstGeom>
        </p:spPr>
        <p:txBody>
          <a:bodyPr wrap="square">
            <a:spAutoFit/>
          </a:bodyPr>
          <a:lstStyle/>
          <a:p>
            <a:pPr algn="ctr"/>
            <a:r>
              <a:rPr lang="tr-TR" sz="2400" b="1" dirty="0" smtClean="0">
                <a:solidFill>
                  <a:srgbClr val="FFFF00"/>
                </a:solidFill>
                <a:latin typeface="Arial Black" pitchFamily="34" charset="0"/>
                <a:cs typeface="Arial" pitchFamily="34" charset="0"/>
              </a:rPr>
              <a:t>Sertifikasyon Programlarının Potansiyel Faydaları Nelerdir ?</a:t>
            </a:r>
          </a:p>
          <a:p>
            <a:pPr algn="ctr"/>
            <a:endParaRPr lang="tr-TR" sz="2400" b="1" dirty="0">
              <a:latin typeface="Arial Black" pitchFamily="34" charset="0"/>
              <a:cs typeface="Arial" pitchFamily="34" charset="0"/>
            </a:endParaRPr>
          </a:p>
          <a:p>
            <a:pPr marL="457200" indent="-457200" algn="just">
              <a:buFont typeface="+mj-lt"/>
              <a:buAutoNum type="arabicPeriod"/>
            </a:pPr>
            <a:r>
              <a:rPr lang="tr-TR" sz="2400" dirty="0" smtClean="0">
                <a:latin typeface="Arial" pitchFamily="34" charset="0"/>
                <a:cs typeface="Arial" pitchFamily="34" charset="0"/>
              </a:rPr>
              <a:t>Özellikle virüs ve benzeri patojenlerin yayılımının sınırlanmasını veya engellenmesine yardımcı olur</a:t>
            </a:r>
            <a:endParaRPr lang="tr-TR" sz="2400" dirty="0">
              <a:latin typeface="Arial" pitchFamily="34" charset="0"/>
              <a:cs typeface="Arial" pitchFamily="34" charset="0"/>
            </a:endParaRPr>
          </a:p>
          <a:p>
            <a:pPr marL="457200" indent="-457200" algn="just">
              <a:buFont typeface="+mj-lt"/>
              <a:buAutoNum type="arabicPeriod"/>
            </a:pPr>
            <a:r>
              <a:rPr lang="tr-TR" sz="2400" dirty="0" smtClean="0">
                <a:solidFill>
                  <a:srgbClr val="99FF66"/>
                </a:solidFill>
                <a:latin typeface="Arial" pitchFamily="34" charset="0"/>
                <a:cs typeface="Arial" pitchFamily="34" charset="0"/>
              </a:rPr>
              <a:t>Sertifikasyon programlarının düzenlenmesi aşamasında bölgede </a:t>
            </a:r>
            <a:r>
              <a:rPr lang="tr-TR" sz="2400" dirty="0">
                <a:solidFill>
                  <a:srgbClr val="99FF66"/>
                </a:solidFill>
                <a:latin typeface="Arial" pitchFamily="34" charset="0"/>
                <a:cs typeface="Arial" pitchFamily="34" charset="0"/>
              </a:rPr>
              <a:t>yada yörede hangi patojenlerin var </a:t>
            </a:r>
            <a:r>
              <a:rPr lang="tr-TR" sz="2400" dirty="0" smtClean="0">
                <a:solidFill>
                  <a:srgbClr val="99FF66"/>
                </a:solidFill>
                <a:latin typeface="Arial" pitchFamily="34" charset="0"/>
                <a:cs typeface="Arial" pitchFamily="34" charset="0"/>
              </a:rPr>
              <a:t>olduğu belirlenir</a:t>
            </a:r>
            <a:endParaRPr lang="tr-TR" sz="2400" dirty="0">
              <a:solidFill>
                <a:srgbClr val="99FF66"/>
              </a:solidFill>
              <a:latin typeface="Arial" pitchFamily="34" charset="0"/>
              <a:cs typeface="Arial" pitchFamily="34" charset="0"/>
            </a:endParaRPr>
          </a:p>
          <a:p>
            <a:pPr marL="457200" indent="-457200" algn="just">
              <a:buFont typeface="+mj-lt"/>
              <a:buAutoNum type="arabicPeriod"/>
            </a:pPr>
            <a:r>
              <a:rPr lang="tr-TR" sz="2400" dirty="0" smtClean="0">
                <a:latin typeface="Arial" pitchFamily="34" charset="0"/>
                <a:cs typeface="Arial" pitchFamily="34" charset="0"/>
              </a:rPr>
              <a:t>Bölgede olmayan, karantinaya tabi yada egzotik </a:t>
            </a:r>
            <a:r>
              <a:rPr lang="tr-TR" sz="2400" dirty="0">
                <a:latin typeface="Arial" pitchFamily="34" charset="0"/>
                <a:cs typeface="Arial" pitchFamily="34" charset="0"/>
              </a:rPr>
              <a:t>patojenlerin ülkeye girişini </a:t>
            </a:r>
            <a:r>
              <a:rPr lang="tr-TR" sz="2400" dirty="0" smtClean="0">
                <a:latin typeface="Arial" pitchFamily="34" charset="0"/>
                <a:cs typeface="Arial" pitchFamily="34" charset="0"/>
              </a:rPr>
              <a:t>engellenir</a:t>
            </a:r>
            <a:endParaRPr lang="tr-TR" sz="2400" dirty="0">
              <a:latin typeface="Arial" pitchFamily="34" charset="0"/>
              <a:cs typeface="Arial" pitchFamily="34" charset="0"/>
            </a:endParaRPr>
          </a:p>
          <a:p>
            <a:pPr marL="457200" indent="-457200" algn="just">
              <a:buFont typeface="+mj-lt"/>
              <a:buAutoNum type="arabicPeriod"/>
            </a:pPr>
            <a:r>
              <a:rPr lang="tr-TR" sz="2400" dirty="0" smtClean="0">
                <a:solidFill>
                  <a:srgbClr val="99FF66"/>
                </a:solidFill>
                <a:latin typeface="Arial" pitchFamily="34" charset="0"/>
                <a:cs typeface="Arial" pitchFamily="34" charset="0"/>
              </a:rPr>
              <a:t>Sertifikasyon programlarının oluşturulması sayesinde değişik patojenlerin saptanması için laboratuvar imkanları geliştirilir</a:t>
            </a:r>
            <a:endParaRPr lang="tr-TR" sz="2400" dirty="0">
              <a:solidFill>
                <a:srgbClr val="99FF66"/>
              </a:solidFill>
              <a:latin typeface="Arial" pitchFamily="34" charset="0"/>
              <a:cs typeface="Arial" pitchFamily="34" charset="0"/>
            </a:endParaRPr>
          </a:p>
          <a:p>
            <a:pPr marL="457200" indent="-457200" algn="just">
              <a:buFont typeface="+mj-lt"/>
              <a:buAutoNum type="arabicPeriod"/>
            </a:pPr>
            <a:r>
              <a:rPr lang="tr-TR" sz="2400" dirty="0" smtClean="0">
                <a:latin typeface="Arial" pitchFamily="34" charset="0"/>
                <a:cs typeface="Arial" pitchFamily="34" charset="0"/>
              </a:rPr>
              <a:t>Bölgede hastalıkların çeşitliliği, varlığı veya </a:t>
            </a:r>
            <a:r>
              <a:rPr lang="tr-TR" sz="2400" dirty="0" err="1" smtClean="0">
                <a:latin typeface="Arial" pitchFamily="34" charset="0"/>
                <a:cs typeface="Arial" pitchFamily="34" charset="0"/>
              </a:rPr>
              <a:t>inokulum</a:t>
            </a:r>
            <a:r>
              <a:rPr lang="tr-TR" sz="2400" dirty="0" smtClean="0">
                <a:latin typeface="Arial" pitchFamily="34" charset="0"/>
                <a:cs typeface="Arial" pitchFamily="34" charset="0"/>
              </a:rPr>
              <a:t> potansiyeli azaltılmış olur.</a:t>
            </a:r>
            <a:r>
              <a:rPr lang="tr-TR" sz="2400" b="1" dirty="0" smtClean="0">
                <a:latin typeface="Arial" pitchFamily="34" charset="0"/>
                <a:cs typeface="Arial" pitchFamily="34" charset="0"/>
              </a:rPr>
              <a:t>	</a:t>
            </a:r>
            <a:endParaRPr lang="tr-TR" sz="2400" b="1" dirty="0">
              <a:latin typeface="Arial" pitchFamily="34" charset="0"/>
              <a:cs typeface="Arial" pitchFamily="34" charset="0"/>
            </a:endParaRPr>
          </a:p>
        </p:txBody>
      </p:sp>
    </p:spTree>
    <p:extLst>
      <p:ext uri="{BB962C8B-B14F-4D97-AF65-F5344CB8AC3E}">
        <p14:creationId xmlns:p14="http://schemas.microsoft.com/office/powerpoint/2010/main" val="30937483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60040" y="942975"/>
            <a:ext cx="8172400" cy="5078313"/>
          </a:xfrm>
          <a:prstGeom prst="rect">
            <a:avLst/>
          </a:prstGeom>
        </p:spPr>
        <p:txBody>
          <a:bodyPr wrap="square">
            <a:spAutoFit/>
          </a:bodyPr>
          <a:lstStyle/>
          <a:p>
            <a:pPr algn="just"/>
            <a:r>
              <a:rPr lang="tr-TR" sz="2400" b="1" dirty="0" smtClean="0">
                <a:latin typeface="Arial" pitchFamily="34" charset="0"/>
                <a:cs typeface="Arial" pitchFamily="34" charset="0"/>
              </a:rPr>
              <a:t>6. </a:t>
            </a:r>
            <a:r>
              <a:rPr lang="tr-TR" sz="2400" dirty="0" smtClean="0">
                <a:latin typeface="Arial" pitchFamily="34" charset="0"/>
                <a:cs typeface="Arial" pitchFamily="34" charset="0"/>
              </a:rPr>
              <a:t>Problemli </a:t>
            </a:r>
            <a:r>
              <a:rPr lang="tr-TR" sz="2400" dirty="0">
                <a:latin typeface="Arial" pitchFamily="34" charset="0"/>
                <a:cs typeface="Arial" pitchFamily="34" charset="0"/>
              </a:rPr>
              <a:t>bitkilerin - ağaçların sağlıklılarla değiştirilmesi için olanak </a:t>
            </a:r>
            <a:r>
              <a:rPr lang="tr-TR" sz="2400" dirty="0" smtClean="0">
                <a:latin typeface="Arial" pitchFamily="34" charset="0"/>
                <a:cs typeface="Arial" pitchFamily="34" charset="0"/>
              </a:rPr>
              <a:t>sağlar.</a:t>
            </a:r>
          </a:p>
          <a:p>
            <a:pPr algn="just"/>
            <a:endParaRPr lang="tr-TR" sz="2400" dirty="0" smtClean="0">
              <a:latin typeface="Arial" pitchFamily="34" charset="0"/>
              <a:cs typeface="Arial" pitchFamily="34" charset="0"/>
            </a:endParaRPr>
          </a:p>
          <a:p>
            <a:pPr algn="just">
              <a:lnSpc>
                <a:spcPct val="150000"/>
              </a:lnSpc>
            </a:pPr>
            <a:r>
              <a:rPr lang="tr-TR" sz="2400" dirty="0" smtClean="0">
                <a:solidFill>
                  <a:srgbClr val="99FF66"/>
                </a:solidFill>
                <a:latin typeface="Arial" pitchFamily="34" charset="0"/>
                <a:cs typeface="Arial" pitchFamily="34" charset="0"/>
              </a:rPr>
              <a:t>7. Daha </a:t>
            </a:r>
            <a:r>
              <a:rPr lang="tr-TR" sz="2400" dirty="0">
                <a:solidFill>
                  <a:srgbClr val="99FF66"/>
                </a:solidFill>
                <a:latin typeface="Arial" pitchFamily="34" charset="0"/>
                <a:cs typeface="Arial" pitchFamily="34" charset="0"/>
              </a:rPr>
              <a:t>verimli, daha kaliteli meyve veren ve daha uzun yaşayan bitkiler ile üretim </a:t>
            </a:r>
            <a:r>
              <a:rPr lang="tr-TR" sz="2400" dirty="0" smtClean="0">
                <a:solidFill>
                  <a:srgbClr val="99FF66"/>
                </a:solidFill>
                <a:latin typeface="Arial" pitchFamily="34" charset="0"/>
                <a:cs typeface="Arial" pitchFamily="34" charset="0"/>
              </a:rPr>
              <a:t>yapılır.</a:t>
            </a:r>
          </a:p>
          <a:p>
            <a:pPr algn="just">
              <a:lnSpc>
                <a:spcPct val="150000"/>
              </a:lnSpc>
            </a:pPr>
            <a:endParaRPr lang="tr-TR" sz="2400" dirty="0" smtClean="0">
              <a:solidFill>
                <a:srgbClr val="99FF66"/>
              </a:solidFill>
              <a:latin typeface="Arial" pitchFamily="34" charset="0"/>
              <a:cs typeface="Arial" pitchFamily="34" charset="0"/>
            </a:endParaRPr>
          </a:p>
          <a:p>
            <a:pPr algn="just"/>
            <a:r>
              <a:rPr lang="tr-TR" sz="2400" dirty="0" smtClean="0">
                <a:latin typeface="Arial" pitchFamily="34" charset="0"/>
                <a:cs typeface="Arial" pitchFamily="34" charset="0"/>
              </a:rPr>
              <a:t>8. Üretici </a:t>
            </a:r>
            <a:r>
              <a:rPr lang="tr-TR" sz="2400" dirty="0">
                <a:latin typeface="Arial" pitchFamily="34" charset="0"/>
                <a:cs typeface="Arial" pitchFamily="34" charset="0"/>
              </a:rPr>
              <a:t>açısından ekonomik üretim yapılması mümkün hale gelirken verimlilik artışı nedeniyle makro düzeyde ülke ekonomisine katkı sağlanmış olur</a:t>
            </a:r>
            <a:r>
              <a:rPr lang="tr-TR" sz="2400" dirty="0" smtClean="0">
                <a:latin typeface="Arial" pitchFamily="34" charset="0"/>
                <a:cs typeface="Arial" pitchFamily="34" charset="0"/>
              </a:rPr>
              <a:t>.</a:t>
            </a:r>
          </a:p>
          <a:p>
            <a:pPr algn="just"/>
            <a:endParaRPr lang="tr-TR" sz="2400" dirty="0">
              <a:latin typeface="Arial" pitchFamily="34" charset="0"/>
              <a:cs typeface="Arial" pitchFamily="34" charset="0"/>
            </a:endParaRPr>
          </a:p>
          <a:p>
            <a:pPr algn="just"/>
            <a:r>
              <a:rPr lang="tr-TR" sz="2400" dirty="0" smtClean="0">
                <a:solidFill>
                  <a:srgbClr val="99FF66"/>
                </a:solidFill>
                <a:latin typeface="Arial" pitchFamily="34" charset="0"/>
                <a:cs typeface="Arial" pitchFamily="34" charset="0"/>
              </a:rPr>
              <a:t>9. Üreticilerin </a:t>
            </a:r>
            <a:r>
              <a:rPr lang="tr-TR" sz="2400" dirty="0">
                <a:solidFill>
                  <a:srgbClr val="99FF66"/>
                </a:solidFill>
                <a:latin typeface="Arial" pitchFamily="34" charset="0"/>
                <a:cs typeface="Arial" pitchFamily="34" charset="0"/>
              </a:rPr>
              <a:t>zaman kaybı ve ekonomik kayıplarının önüne geçilmiş </a:t>
            </a:r>
            <a:r>
              <a:rPr lang="tr-TR" sz="2400" dirty="0" smtClean="0">
                <a:solidFill>
                  <a:srgbClr val="99FF66"/>
                </a:solidFill>
                <a:latin typeface="Arial" pitchFamily="34" charset="0"/>
                <a:cs typeface="Arial" pitchFamily="34" charset="0"/>
              </a:rPr>
              <a:t>olur.</a:t>
            </a:r>
            <a:endParaRPr lang="tr-TR" sz="2400" b="1" dirty="0">
              <a:solidFill>
                <a:srgbClr val="99FF66"/>
              </a:solidFill>
              <a:latin typeface="Arial" pitchFamily="34" charset="0"/>
              <a:cs typeface="Arial" pitchFamily="34" charset="0"/>
            </a:endParaRPr>
          </a:p>
        </p:txBody>
      </p:sp>
    </p:spTree>
    <p:extLst>
      <p:ext uri="{BB962C8B-B14F-4D97-AF65-F5344CB8AC3E}">
        <p14:creationId xmlns:p14="http://schemas.microsoft.com/office/powerpoint/2010/main" val="31691865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288032" y="457200"/>
            <a:ext cx="8532440" cy="5306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tr-TR" altLang="tr-TR" sz="2800" b="1" dirty="0" smtClean="0">
                <a:solidFill>
                  <a:srgbClr val="FFFF00"/>
                </a:solidFill>
                <a:latin typeface="Arial" panose="020B0604020202020204" pitchFamily="34" charset="0"/>
              </a:rPr>
              <a:t>Sertifikasyonla İlgili Potansiyel Problemler Nelerdir ?</a:t>
            </a:r>
          </a:p>
          <a:p>
            <a:pPr eaLnBrk="1" hangingPunct="1">
              <a:spcBef>
                <a:spcPct val="0"/>
              </a:spcBef>
              <a:buFontTx/>
              <a:buNone/>
            </a:pPr>
            <a:endParaRPr lang="tr-TR" altLang="tr-TR" sz="2800" b="1" u="sng" dirty="0">
              <a:solidFill>
                <a:srgbClr val="00FF00"/>
              </a:solidFill>
              <a:latin typeface="Arial" panose="020B0604020202020204" pitchFamily="34" charset="0"/>
            </a:endParaRPr>
          </a:p>
          <a:p>
            <a:pPr eaLnBrk="1" hangingPunct="1">
              <a:lnSpc>
                <a:spcPct val="140000"/>
              </a:lnSpc>
              <a:spcBef>
                <a:spcPct val="0"/>
              </a:spcBef>
              <a:buFontTx/>
              <a:buNone/>
            </a:pPr>
            <a:r>
              <a:rPr lang="tr-TR" altLang="tr-TR" sz="2600" b="1" dirty="0">
                <a:solidFill>
                  <a:srgbClr val="FF9900"/>
                </a:solidFill>
                <a:latin typeface="Arial" panose="020B0604020202020204" pitchFamily="34" charset="0"/>
              </a:rPr>
              <a:t>1- Üretim materyallerinin standardizasyonu</a:t>
            </a:r>
          </a:p>
          <a:p>
            <a:pPr eaLnBrk="1" hangingPunct="1">
              <a:lnSpc>
                <a:spcPct val="140000"/>
              </a:lnSpc>
              <a:spcBef>
                <a:spcPct val="0"/>
              </a:spcBef>
              <a:buFontTx/>
              <a:buNone/>
            </a:pPr>
            <a:r>
              <a:rPr lang="tr-TR" altLang="tr-TR" sz="2600" b="1" dirty="0">
                <a:solidFill>
                  <a:srgbClr val="99CCFF"/>
                </a:solidFill>
                <a:latin typeface="Arial" panose="020B0604020202020204" pitchFamily="34" charset="0"/>
              </a:rPr>
              <a:t>2- Genetik çeşitliliğin azalması</a:t>
            </a:r>
          </a:p>
          <a:p>
            <a:pPr eaLnBrk="1" hangingPunct="1">
              <a:lnSpc>
                <a:spcPct val="140000"/>
              </a:lnSpc>
              <a:spcBef>
                <a:spcPct val="0"/>
              </a:spcBef>
              <a:buFontTx/>
              <a:buNone/>
            </a:pPr>
            <a:r>
              <a:rPr lang="tr-TR" altLang="tr-TR" sz="2600" b="1" dirty="0">
                <a:solidFill>
                  <a:srgbClr val="FF9900"/>
                </a:solidFill>
                <a:latin typeface="Arial" panose="020B0604020202020204" pitchFamily="34" charset="0"/>
              </a:rPr>
              <a:t>3- Yüksek maliyet</a:t>
            </a:r>
          </a:p>
          <a:p>
            <a:pPr eaLnBrk="1" hangingPunct="1">
              <a:lnSpc>
                <a:spcPct val="140000"/>
              </a:lnSpc>
              <a:spcBef>
                <a:spcPct val="0"/>
              </a:spcBef>
              <a:buFontTx/>
              <a:buNone/>
            </a:pPr>
            <a:r>
              <a:rPr lang="tr-TR" altLang="tr-TR" sz="2600" b="1" dirty="0">
                <a:solidFill>
                  <a:srgbClr val="99CCFF"/>
                </a:solidFill>
                <a:latin typeface="Arial" panose="020B0604020202020204" pitchFamily="34" charset="0"/>
              </a:rPr>
              <a:t>4- Yeni varyetelerin kullanımında gecikme</a:t>
            </a:r>
          </a:p>
          <a:p>
            <a:pPr eaLnBrk="1" hangingPunct="1">
              <a:lnSpc>
                <a:spcPct val="140000"/>
              </a:lnSpc>
              <a:spcBef>
                <a:spcPct val="0"/>
              </a:spcBef>
              <a:buFontTx/>
              <a:buNone/>
            </a:pPr>
            <a:r>
              <a:rPr lang="tr-TR" altLang="tr-TR" sz="2600" b="1" dirty="0">
                <a:solidFill>
                  <a:srgbClr val="FF9900"/>
                </a:solidFill>
                <a:latin typeface="Arial" panose="020B0604020202020204" pitchFamily="34" charset="0"/>
              </a:rPr>
              <a:t>5- İstenmeyen mutasyonların gelişmesi</a:t>
            </a:r>
          </a:p>
          <a:p>
            <a:pPr eaLnBrk="1" hangingPunct="1">
              <a:lnSpc>
                <a:spcPct val="140000"/>
              </a:lnSpc>
              <a:spcBef>
                <a:spcPct val="0"/>
              </a:spcBef>
              <a:buFontTx/>
              <a:buNone/>
            </a:pPr>
            <a:r>
              <a:rPr lang="tr-TR" altLang="tr-TR" sz="2600" b="1" dirty="0">
                <a:solidFill>
                  <a:srgbClr val="99CCFF"/>
                </a:solidFill>
                <a:latin typeface="Arial" panose="020B0604020202020204" pitchFamily="34" charset="0"/>
              </a:rPr>
              <a:t>6- Sertifikalı olmayan bitkisel materyaller ile rekabet</a:t>
            </a:r>
          </a:p>
          <a:p>
            <a:pPr eaLnBrk="1" hangingPunct="1">
              <a:lnSpc>
                <a:spcPct val="140000"/>
              </a:lnSpc>
              <a:spcBef>
                <a:spcPct val="0"/>
              </a:spcBef>
              <a:buFontTx/>
              <a:buNone/>
            </a:pPr>
            <a:r>
              <a:rPr lang="tr-TR" altLang="tr-TR" sz="2600" b="1" dirty="0">
                <a:solidFill>
                  <a:srgbClr val="FF9900"/>
                </a:solidFill>
                <a:latin typeface="Arial" panose="020B0604020202020204" pitchFamily="34" charset="0"/>
              </a:rPr>
              <a:t>7- Sağlıklı materyallerin re-</a:t>
            </a:r>
            <a:r>
              <a:rPr lang="tr-TR" altLang="tr-TR" sz="2600" b="1" dirty="0" err="1">
                <a:solidFill>
                  <a:srgbClr val="FF9900"/>
                </a:solidFill>
                <a:latin typeface="Arial" panose="020B0604020202020204" pitchFamily="34" charset="0"/>
              </a:rPr>
              <a:t>infeksiyonu</a:t>
            </a:r>
            <a:endParaRPr lang="tr-TR" altLang="tr-TR" sz="2600" b="1" dirty="0">
              <a:solidFill>
                <a:srgbClr val="FF9900"/>
              </a:solidFill>
              <a:latin typeface="Arial" panose="020B0604020202020204" pitchFamily="34" charset="0"/>
            </a:endParaRPr>
          </a:p>
        </p:txBody>
      </p:sp>
    </p:spTree>
    <p:extLst>
      <p:ext uri="{BB962C8B-B14F-4D97-AF65-F5344CB8AC3E}">
        <p14:creationId xmlns:p14="http://schemas.microsoft.com/office/powerpoint/2010/main" val="41032087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720080" y="1471424"/>
            <a:ext cx="774035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200000"/>
              </a:lnSpc>
              <a:spcBef>
                <a:spcPct val="0"/>
              </a:spcBef>
              <a:buNone/>
            </a:pPr>
            <a:r>
              <a:rPr lang="tr-TR" altLang="tr-TR" sz="2800" b="1" dirty="0" smtClean="0">
                <a:solidFill>
                  <a:srgbClr val="FFFF00"/>
                </a:solidFill>
                <a:latin typeface="Arial" panose="020B0604020202020204" pitchFamily="34" charset="0"/>
              </a:rPr>
              <a:t>SERTİFİKASYON PROGRAMINA DAHİL OLAN ÜRETİM MATERYALLERİ, HASTALIK ETMENLERİ, PATOJENLER VE KARANTİNA</a:t>
            </a:r>
            <a:endParaRPr lang="tr-TR" altLang="tr-TR" sz="2800" b="1" u="sng" dirty="0">
              <a:solidFill>
                <a:srgbClr val="00FF00"/>
              </a:solidFill>
              <a:latin typeface="Arial" panose="020B0604020202020204" pitchFamily="34" charset="0"/>
            </a:endParaRPr>
          </a:p>
        </p:txBody>
      </p:sp>
    </p:spTree>
    <p:extLst>
      <p:ext uri="{BB962C8B-B14F-4D97-AF65-F5344CB8AC3E}">
        <p14:creationId xmlns:p14="http://schemas.microsoft.com/office/powerpoint/2010/main" val="42121799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23528" y="188913"/>
            <a:ext cx="8424936" cy="6170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tr-TR" altLang="tr-TR" sz="3500" b="1" dirty="0" smtClean="0">
                <a:solidFill>
                  <a:srgbClr val="FFFF00"/>
                </a:solidFill>
                <a:latin typeface="Arial" panose="020B0604020202020204" pitchFamily="34" charset="0"/>
              </a:rPr>
              <a:t>Programa Dahil Olan Üretim </a:t>
            </a:r>
          </a:p>
          <a:p>
            <a:pPr algn="ctr" eaLnBrk="1" hangingPunct="1">
              <a:spcBef>
                <a:spcPct val="0"/>
              </a:spcBef>
              <a:buFontTx/>
              <a:buNone/>
            </a:pPr>
            <a:r>
              <a:rPr lang="tr-TR" altLang="tr-TR" sz="3500" b="1" dirty="0" smtClean="0">
                <a:solidFill>
                  <a:srgbClr val="FFFF00"/>
                </a:solidFill>
                <a:latin typeface="Arial" panose="020B0604020202020204" pitchFamily="34" charset="0"/>
              </a:rPr>
              <a:t>Materyalleri</a:t>
            </a:r>
          </a:p>
          <a:p>
            <a:pPr eaLnBrk="1" hangingPunct="1">
              <a:spcBef>
                <a:spcPct val="0"/>
              </a:spcBef>
              <a:buFontTx/>
              <a:buNone/>
            </a:pPr>
            <a:endParaRPr lang="tr-TR" altLang="tr-TR" sz="3500" b="1" u="sng" dirty="0">
              <a:solidFill>
                <a:srgbClr val="00FF00"/>
              </a:solidFill>
              <a:latin typeface="Arial" panose="020B0604020202020204" pitchFamily="34" charset="0"/>
            </a:endParaRPr>
          </a:p>
          <a:p>
            <a:pPr eaLnBrk="1" hangingPunct="1">
              <a:spcBef>
                <a:spcPct val="0"/>
              </a:spcBef>
              <a:buFontTx/>
              <a:buNone/>
            </a:pPr>
            <a:r>
              <a:rPr lang="tr-TR" altLang="tr-TR" sz="2800" dirty="0">
                <a:solidFill>
                  <a:srgbClr val="FFFF00"/>
                </a:solidFill>
                <a:latin typeface="Arial" panose="020B0604020202020204" pitchFamily="34" charset="0"/>
              </a:rPr>
              <a:t>  </a:t>
            </a:r>
            <a:r>
              <a:rPr lang="tr-TR" altLang="tr-TR" sz="2800" dirty="0">
                <a:solidFill>
                  <a:srgbClr val="FF9900"/>
                </a:solidFill>
                <a:latin typeface="Arial" panose="020B0604020202020204" pitchFamily="34" charset="0"/>
              </a:rPr>
              <a:t>* </a:t>
            </a:r>
            <a:r>
              <a:rPr lang="tr-TR" altLang="tr-TR" sz="2400" b="1" dirty="0">
                <a:latin typeface="Arial" panose="020B0604020202020204" pitchFamily="34" charset="0"/>
              </a:rPr>
              <a:t>aşı kalemi</a:t>
            </a:r>
            <a:r>
              <a:rPr lang="tr-TR" altLang="tr-TR" sz="2400" b="1" dirty="0">
                <a:solidFill>
                  <a:srgbClr val="FF9900"/>
                </a:solidFill>
                <a:latin typeface="Arial" panose="020B0604020202020204" pitchFamily="34" charset="0"/>
              </a:rPr>
              <a:t>, </a:t>
            </a:r>
            <a:r>
              <a:rPr lang="tr-TR" altLang="tr-TR" sz="2400" b="1" dirty="0">
                <a:latin typeface="Arial" panose="020B0604020202020204" pitchFamily="34" charset="0"/>
              </a:rPr>
              <a:t>aşı gözleri</a:t>
            </a:r>
            <a:r>
              <a:rPr lang="tr-TR" altLang="tr-TR" sz="2400" b="1" dirty="0">
                <a:solidFill>
                  <a:srgbClr val="FF9900"/>
                </a:solidFill>
                <a:latin typeface="Arial" panose="020B0604020202020204" pitchFamily="34" charset="0"/>
              </a:rPr>
              <a:t>, </a:t>
            </a:r>
            <a:r>
              <a:rPr lang="tr-TR" altLang="tr-TR" sz="2400" b="1" dirty="0">
                <a:latin typeface="Arial" panose="020B0604020202020204" pitchFamily="34" charset="0"/>
              </a:rPr>
              <a:t>sürgünler</a:t>
            </a:r>
            <a:r>
              <a:rPr lang="tr-TR" altLang="tr-TR" sz="2400" b="1" dirty="0">
                <a:solidFill>
                  <a:srgbClr val="FF9900"/>
                </a:solidFill>
                <a:latin typeface="Arial" panose="020B0604020202020204" pitchFamily="34" charset="0"/>
              </a:rPr>
              <a:t>, </a:t>
            </a:r>
            <a:r>
              <a:rPr lang="tr-TR" altLang="tr-TR" sz="2400" b="1" dirty="0" smtClean="0">
                <a:latin typeface="Arial" panose="020B0604020202020204" pitchFamily="34" charset="0"/>
              </a:rPr>
              <a:t>soğan</a:t>
            </a:r>
            <a:r>
              <a:rPr lang="tr-TR" altLang="tr-TR" sz="2400" b="1" dirty="0" smtClean="0">
                <a:solidFill>
                  <a:srgbClr val="FF9900"/>
                </a:solidFill>
                <a:latin typeface="Arial" panose="020B0604020202020204" pitchFamily="34" charset="0"/>
              </a:rPr>
              <a:t>, </a:t>
            </a:r>
            <a:r>
              <a:rPr lang="tr-TR" altLang="tr-TR" sz="2400" b="1" dirty="0" smtClean="0">
                <a:latin typeface="Arial" panose="020B0604020202020204" pitchFamily="34" charset="0"/>
              </a:rPr>
              <a:t>yumru</a:t>
            </a:r>
            <a:r>
              <a:rPr lang="tr-TR" altLang="tr-TR" sz="2400" b="1" dirty="0">
                <a:solidFill>
                  <a:srgbClr val="FF9900"/>
                </a:solidFill>
                <a:latin typeface="Arial" panose="020B0604020202020204" pitchFamily="34" charset="0"/>
              </a:rPr>
              <a:t>,</a:t>
            </a:r>
            <a:r>
              <a:rPr lang="tr-TR" altLang="tr-TR" sz="2400" b="1" dirty="0" smtClean="0">
                <a:solidFill>
                  <a:srgbClr val="FF9900"/>
                </a:solidFill>
                <a:latin typeface="Arial" panose="020B0604020202020204" pitchFamily="34" charset="0"/>
              </a:rPr>
              <a:t>  </a:t>
            </a:r>
          </a:p>
          <a:p>
            <a:pPr eaLnBrk="1" hangingPunct="1">
              <a:spcBef>
                <a:spcPct val="0"/>
              </a:spcBef>
              <a:buFontTx/>
              <a:buNone/>
            </a:pPr>
            <a:r>
              <a:rPr lang="tr-TR" altLang="tr-TR" sz="2400" b="1" dirty="0">
                <a:solidFill>
                  <a:srgbClr val="FF9900"/>
                </a:solidFill>
                <a:latin typeface="Arial" panose="020B0604020202020204" pitchFamily="34" charset="0"/>
              </a:rPr>
              <a:t> </a:t>
            </a:r>
            <a:r>
              <a:rPr lang="tr-TR" altLang="tr-TR" sz="2400" b="1" dirty="0" smtClean="0">
                <a:solidFill>
                  <a:srgbClr val="FF9900"/>
                </a:solidFill>
                <a:latin typeface="Arial" panose="020B0604020202020204" pitchFamily="34" charset="0"/>
              </a:rPr>
              <a:t>    </a:t>
            </a:r>
            <a:r>
              <a:rPr lang="tr-TR" altLang="tr-TR" sz="2400" b="1" dirty="0" err="1" smtClean="0">
                <a:latin typeface="Arial" panose="020B0604020202020204" pitchFamily="34" charset="0"/>
              </a:rPr>
              <a:t>stolon</a:t>
            </a:r>
            <a:r>
              <a:rPr lang="tr-TR" altLang="tr-TR" sz="2400" b="1" dirty="0" smtClean="0">
                <a:solidFill>
                  <a:srgbClr val="FF9900"/>
                </a:solidFill>
                <a:latin typeface="Arial" panose="020B0604020202020204" pitchFamily="34" charset="0"/>
              </a:rPr>
              <a:t> </a:t>
            </a:r>
            <a:r>
              <a:rPr lang="tr-TR" altLang="tr-TR" sz="2400" b="1" dirty="0">
                <a:latin typeface="Arial" panose="020B0604020202020204" pitchFamily="34" charset="0"/>
              </a:rPr>
              <a:t>ve dal gibi </a:t>
            </a:r>
            <a:r>
              <a:rPr lang="tr-TR" altLang="tr-TR" sz="2400" b="1" dirty="0" err="1" smtClean="0">
                <a:latin typeface="Arial" panose="020B0604020202020204" pitchFamily="34" charset="0"/>
              </a:rPr>
              <a:t>vegetatif</a:t>
            </a:r>
            <a:r>
              <a:rPr lang="tr-TR" altLang="tr-TR" sz="2400" b="1" dirty="0" smtClean="0">
                <a:latin typeface="Arial" panose="020B0604020202020204" pitchFamily="34" charset="0"/>
              </a:rPr>
              <a:t> organlar ve  tohumlar.</a:t>
            </a:r>
          </a:p>
          <a:p>
            <a:pPr eaLnBrk="1" hangingPunct="1">
              <a:spcBef>
                <a:spcPct val="0"/>
              </a:spcBef>
              <a:buFontTx/>
              <a:buNone/>
            </a:pPr>
            <a:r>
              <a:rPr lang="tr-TR" altLang="tr-TR" sz="2800" b="1" dirty="0" smtClean="0">
                <a:solidFill>
                  <a:srgbClr val="FF9900"/>
                </a:solidFill>
                <a:latin typeface="Arial" panose="020B0604020202020204" pitchFamily="34" charset="0"/>
              </a:rPr>
              <a:t>    </a:t>
            </a:r>
          </a:p>
          <a:p>
            <a:pPr algn="ctr" eaLnBrk="1" hangingPunct="1">
              <a:spcBef>
                <a:spcPct val="0"/>
              </a:spcBef>
              <a:buFontTx/>
              <a:buNone/>
            </a:pPr>
            <a:r>
              <a:rPr lang="tr-TR" altLang="tr-TR" sz="2800" b="1" dirty="0" smtClean="0">
                <a:solidFill>
                  <a:srgbClr val="FFFF00"/>
                </a:solidFill>
                <a:latin typeface="Arial" panose="020B0604020202020204" pitchFamily="34" charset="0"/>
              </a:rPr>
              <a:t>Bu nedenle </a:t>
            </a:r>
            <a:r>
              <a:rPr lang="tr-TR" altLang="tr-TR" sz="2800" b="1" dirty="0">
                <a:solidFill>
                  <a:srgbClr val="FFFF00"/>
                </a:solidFill>
                <a:latin typeface="Arial" panose="020B0604020202020204" pitchFamily="34" charset="0"/>
              </a:rPr>
              <a:t>otsu hem odunsu </a:t>
            </a:r>
            <a:r>
              <a:rPr lang="tr-TR" altLang="tr-TR" sz="2800" b="1" dirty="0" smtClean="0">
                <a:solidFill>
                  <a:srgbClr val="FFFF00"/>
                </a:solidFill>
                <a:latin typeface="Arial" panose="020B0604020202020204" pitchFamily="34" charset="0"/>
              </a:rPr>
              <a:t>bitkiler programına </a:t>
            </a:r>
            <a:r>
              <a:rPr lang="tr-TR" altLang="tr-TR" sz="2800" b="1" dirty="0">
                <a:solidFill>
                  <a:srgbClr val="FFFF00"/>
                </a:solidFill>
                <a:latin typeface="Arial" panose="020B0604020202020204" pitchFamily="34" charset="0"/>
              </a:rPr>
              <a:t>girmek zorundadırlar.</a:t>
            </a:r>
          </a:p>
          <a:p>
            <a:pPr algn="ctr" eaLnBrk="1" hangingPunct="1">
              <a:spcBef>
                <a:spcPct val="0"/>
              </a:spcBef>
              <a:buFontTx/>
              <a:buNone/>
            </a:pPr>
            <a:endParaRPr lang="tr-TR" altLang="tr-TR" sz="3000" b="1" dirty="0">
              <a:solidFill>
                <a:srgbClr val="FFFF00"/>
              </a:solidFill>
              <a:latin typeface="Arial" panose="020B0604020202020204" pitchFamily="34" charset="0"/>
            </a:endParaRPr>
          </a:p>
          <a:p>
            <a:pPr algn="ctr" eaLnBrk="1" hangingPunct="1">
              <a:spcBef>
                <a:spcPct val="0"/>
              </a:spcBef>
              <a:buFontTx/>
              <a:buNone/>
            </a:pPr>
            <a:r>
              <a:rPr lang="tr-TR" altLang="tr-TR" sz="2800" b="1" dirty="0">
                <a:solidFill>
                  <a:schemeClr val="tx2"/>
                </a:solidFill>
                <a:latin typeface="Arial" panose="020B0604020202020204" pitchFamily="34" charset="0"/>
              </a:rPr>
              <a:t>   </a:t>
            </a:r>
            <a:r>
              <a:rPr lang="tr-TR" altLang="tr-TR" sz="2400" b="1" dirty="0">
                <a:latin typeface="Arial" panose="020B0604020202020204" pitchFamily="34" charset="0"/>
              </a:rPr>
              <a:t>Sertifikasyon programı temiz stok programlarından farklıdır. Çünkü bunlar sadece </a:t>
            </a:r>
            <a:r>
              <a:rPr lang="tr-TR" altLang="tr-TR" sz="2400" b="1" dirty="0">
                <a:solidFill>
                  <a:srgbClr val="00FF00"/>
                </a:solidFill>
                <a:latin typeface="Arial" panose="020B0604020202020204" pitchFamily="34" charset="0"/>
              </a:rPr>
              <a:t>“virüsten </a:t>
            </a:r>
            <a:r>
              <a:rPr lang="tr-TR" altLang="tr-TR" sz="2400" b="1" dirty="0" err="1" smtClean="0">
                <a:solidFill>
                  <a:srgbClr val="00FF00"/>
                </a:solidFill>
                <a:latin typeface="Arial" panose="020B0604020202020204" pitchFamily="34" charset="0"/>
              </a:rPr>
              <a:t>arii</a:t>
            </a:r>
            <a:r>
              <a:rPr lang="tr-TR" altLang="tr-TR" sz="2400" b="1" dirty="0" smtClean="0">
                <a:solidFill>
                  <a:srgbClr val="00FF00"/>
                </a:solidFill>
                <a:latin typeface="Arial" panose="020B0604020202020204" pitchFamily="34" charset="0"/>
              </a:rPr>
              <a:t>”</a:t>
            </a:r>
            <a:r>
              <a:rPr lang="tr-TR" altLang="tr-TR" sz="2400" b="1" dirty="0" smtClean="0">
                <a:solidFill>
                  <a:schemeClr val="tx2"/>
                </a:solidFill>
                <a:latin typeface="Arial" panose="020B0604020202020204" pitchFamily="34" charset="0"/>
              </a:rPr>
              <a:t> </a:t>
            </a:r>
            <a:r>
              <a:rPr lang="tr-TR" altLang="tr-TR" sz="2400" b="1" dirty="0">
                <a:solidFill>
                  <a:srgbClr val="FF9900"/>
                </a:solidFill>
                <a:latin typeface="Arial" panose="020B0604020202020204" pitchFamily="34" charset="0"/>
              </a:rPr>
              <a:t>veya</a:t>
            </a:r>
            <a:r>
              <a:rPr lang="tr-TR" altLang="tr-TR" sz="2400" b="1" dirty="0">
                <a:solidFill>
                  <a:schemeClr val="tx2"/>
                </a:solidFill>
                <a:latin typeface="Arial" panose="020B0604020202020204" pitchFamily="34" charset="0"/>
              </a:rPr>
              <a:t> </a:t>
            </a:r>
            <a:r>
              <a:rPr lang="tr-TR" altLang="tr-TR" sz="2400" b="1" dirty="0">
                <a:solidFill>
                  <a:srgbClr val="00FFFF"/>
                </a:solidFill>
                <a:latin typeface="Arial" panose="020B0604020202020204" pitchFamily="34" charset="0"/>
              </a:rPr>
              <a:t>“virüs testi yapılmış”</a:t>
            </a:r>
            <a:r>
              <a:rPr lang="tr-TR" altLang="tr-TR" sz="2400" b="1" dirty="0">
                <a:solidFill>
                  <a:schemeClr val="tx2"/>
                </a:solidFill>
                <a:latin typeface="Arial" panose="020B0604020202020204" pitchFamily="34" charset="0"/>
              </a:rPr>
              <a:t> </a:t>
            </a:r>
            <a:r>
              <a:rPr lang="tr-TR" altLang="tr-TR" sz="2400" b="1" dirty="0">
                <a:latin typeface="Arial" panose="020B0604020202020204" pitchFamily="34" charset="0"/>
              </a:rPr>
              <a:t>anaç bitkilerin üretilmesi veya teşhis edilmesinin amaçlandığı sağlık kontrollerini kapsamaktadır.</a:t>
            </a:r>
          </a:p>
        </p:txBody>
      </p:sp>
    </p:spTree>
    <p:extLst>
      <p:ext uri="{BB962C8B-B14F-4D97-AF65-F5344CB8AC3E}">
        <p14:creationId xmlns:p14="http://schemas.microsoft.com/office/powerpoint/2010/main" val="9405073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95536" y="294466"/>
            <a:ext cx="8352928" cy="587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tr-TR" altLang="tr-TR" sz="3500" b="1" dirty="0" smtClean="0">
                <a:solidFill>
                  <a:srgbClr val="FFFF00"/>
                </a:solidFill>
                <a:latin typeface="Arial" panose="020B0604020202020204" pitchFamily="34" charset="0"/>
              </a:rPr>
              <a:t>Sertifikasyonda Dikkate Alınan </a:t>
            </a:r>
          </a:p>
          <a:p>
            <a:pPr algn="ctr" eaLnBrk="1" hangingPunct="1">
              <a:spcBef>
                <a:spcPct val="50000"/>
              </a:spcBef>
              <a:buFontTx/>
              <a:buNone/>
            </a:pPr>
            <a:r>
              <a:rPr lang="tr-TR" altLang="tr-TR" sz="3500" b="1" dirty="0" smtClean="0">
                <a:solidFill>
                  <a:srgbClr val="FFFF00"/>
                </a:solidFill>
                <a:latin typeface="Arial" panose="020B0604020202020204" pitchFamily="34" charset="0"/>
              </a:rPr>
              <a:t>Patojenler</a:t>
            </a:r>
          </a:p>
          <a:p>
            <a:pPr eaLnBrk="1" hangingPunct="1">
              <a:spcBef>
                <a:spcPct val="50000"/>
              </a:spcBef>
              <a:buFontTx/>
              <a:buNone/>
            </a:pPr>
            <a:r>
              <a:rPr lang="tr-TR" altLang="tr-TR" sz="2400" b="1" dirty="0" smtClean="0">
                <a:solidFill>
                  <a:srgbClr val="FFCCFF"/>
                </a:solidFill>
                <a:latin typeface="Arial" panose="020B0604020202020204" pitchFamily="34" charset="0"/>
              </a:rPr>
              <a:t>1-Virüsler </a:t>
            </a:r>
            <a:r>
              <a:rPr lang="tr-TR" altLang="tr-TR" sz="2400" b="1" dirty="0">
                <a:solidFill>
                  <a:srgbClr val="FFCCFF"/>
                </a:solidFill>
                <a:latin typeface="Arial" panose="020B0604020202020204" pitchFamily="34" charset="0"/>
              </a:rPr>
              <a:t>ve </a:t>
            </a:r>
            <a:r>
              <a:rPr lang="tr-TR" altLang="tr-TR" sz="2400" b="1" dirty="0" err="1">
                <a:solidFill>
                  <a:srgbClr val="FFCCFF"/>
                </a:solidFill>
                <a:latin typeface="Arial" panose="020B0604020202020204" pitchFamily="34" charset="0"/>
              </a:rPr>
              <a:t>viroidler</a:t>
            </a:r>
            <a:endParaRPr lang="tr-TR" altLang="tr-TR" sz="2400" b="1" dirty="0">
              <a:solidFill>
                <a:srgbClr val="FFCCFF"/>
              </a:solidFill>
              <a:latin typeface="Arial" panose="020B0604020202020204" pitchFamily="34" charset="0"/>
            </a:endParaRPr>
          </a:p>
          <a:p>
            <a:pPr eaLnBrk="1" hangingPunct="1">
              <a:spcBef>
                <a:spcPct val="50000"/>
              </a:spcBef>
              <a:buFontTx/>
              <a:buNone/>
            </a:pPr>
            <a:r>
              <a:rPr lang="tr-TR" altLang="tr-TR" sz="2400" b="1" dirty="0" smtClean="0">
                <a:solidFill>
                  <a:srgbClr val="66FFFF"/>
                </a:solidFill>
                <a:latin typeface="Arial" panose="020B0604020202020204" pitchFamily="34" charset="0"/>
              </a:rPr>
              <a:t>2-İnterselüler </a:t>
            </a:r>
            <a:r>
              <a:rPr lang="tr-TR" altLang="tr-TR" sz="2400" b="1" dirty="0" err="1">
                <a:solidFill>
                  <a:srgbClr val="66FFFF"/>
                </a:solidFill>
                <a:latin typeface="Arial" panose="020B0604020202020204" pitchFamily="34" charset="0"/>
              </a:rPr>
              <a:t>prokaryotlar</a:t>
            </a:r>
            <a:endParaRPr lang="tr-TR" altLang="tr-TR" sz="2400" b="1" dirty="0">
              <a:solidFill>
                <a:srgbClr val="66FFFF"/>
              </a:solidFill>
              <a:latin typeface="Arial" panose="020B0604020202020204" pitchFamily="34" charset="0"/>
            </a:endParaRPr>
          </a:p>
          <a:p>
            <a:pPr eaLnBrk="1" hangingPunct="1">
              <a:spcBef>
                <a:spcPct val="50000"/>
              </a:spcBef>
              <a:buFontTx/>
              <a:buNone/>
            </a:pPr>
            <a:r>
              <a:rPr lang="tr-TR" altLang="tr-TR" sz="2400" b="1" dirty="0">
                <a:solidFill>
                  <a:schemeClr val="tx2"/>
                </a:solidFill>
                <a:latin typeface="Arial" panose="020B0604020202020204" pitchFamily="34" charset="0"/>
              </a:rPr>
              <a:t>	</a:t>
            </a:r>
            <a:r>
              <a:rPr lang="tr-TR" altLang="tr-TR" sz="2400" b="1" dirty="0">
                <a:latin typeface="Arial" panose="020B0604020202020204" pitchFamily="34" charset="0"/>
              </a:rPr>
              <a:t>*</a:t>
            </a:r>
            <a:r>
              <a:rPr lang="tr-TR" altLang="tr-TR" sz="2400" b="1" dirty="0" err="1">
                <a:latin typeface="Arial" panose="020B0604020202020204" pitchFamily="34" charset="0"/>
              </a:rPr>
              <a:t>ksilem</a:t>
            </a:r>
            <a:r>
              <a:rPr lang="tr-TR" altLang="tr-TR" sz="2400" b="1" dirty="0">
                <a:latin typeface="Arial" panose="020B0604020202020204" pitchFamily="34" charset="0"/>
              </a:rPr>
              <a:t> ve </a:t>
            </a:r>
            <a:r>
              <a:rPr lang="tr-TR" altLang="tr-TR" sz="2400" b="1" dirty="0" err="1">
                <a:latin typeface="Arial" panose="020B0604020202020204" pitchFamily="34" charset="0"/>
              </a:rPr>
              <a:t>floeme</a:t>
            </a:r>
            <a:r>
              <a:rPr lang="tr-TR" altLang="tr-TR" sz="2400" b="1" dirty="0">
                <a:latin typeface="Arial" panose="020B0604020202020204" pitchFamily="34" charset="0"/>
              </a:rPr>
              <a:t> sınırlı bakteriler</a:t>
            </a:r>
          </a:p>
          <a:p>
            <a:pPr eaLnBrk="1" hangingPunct="1">
              <a:spcBef>
                <a:spcPct val="50000"/>
              </a:spcBef>
              <a:buFontTx/>
              <a:buNone/>
            </a:pPr>
            <a:r>
              <a:rPr lang="tr-TR" altLang="tr-TR" sz="2400" b="1" dirty="0">
                <a:latin typeface="Arial" panose="020B0604020202020204" pitchFamily="34" charset="0"/>
              </a:rPr>
              <a:t>	*</a:t>
            </a:r>
            <a:r>
              <a:rPr lang="tr-TR" altLang="tr-TR" sz="2400" b="1" dirty="0" err="1">
                <a:latin typeface="Arial" panose="020B0604020202020204" pitchFamily="34" charset="0"/>
              </a:rPr>
              <a:t>spiroplasmalar</a:t>
            </a:r>
            <a:endParaRPr lang="tr-TR" altLang="tr-TR" sz="2400" b="1" dirty="0">
              <a:latin typeface="Arial" panose="020B0604020202020204" pitchFamily="34" charset="0"/>
            </a:endParaRPr>
          </a:p>
          <a:p>
            <a:pPr eaLnBrk="1" hangingPunct="1">
              <a:spcBef>
                <a:spcPct val="50000"/>
              </a:spcBef>
              <a:buFontTx/>
              <a:buNone/>
            </a:pPr>
            <a:r>
              <a:rPr lang="tr-TR" altLang="tr-TR" sz="2400" b="1" dirty="0">
                <a:latin typeface="Arial" panose="020B0604020202020204" pitchFamily="34" charset="0"/>
              </a:rPr>
              <a:t>	*</a:t>
            </a:r>
            <a:r>
              <a:rPr lang="tr-TR" altLang="tr-TR" sz="2400" b="1" dirty="0" err="1">
                <a:latin typeface="Arial" panose="020B0604020202020204" pitchFamily="34" charset="0"/>
              </a:rPr>
              <a:t>fitoplasmalar</a:t>
            </a:r>
            <a:endParaRPr lang="tr-TR" altLang="tr-TR" sz="2400" b="1" dirty="0">
              <a:latin typeface="Arial" panose="020B0604020202020204" pitchFamily="34" charset="0"/>
            </a:endParaRPr>
          </a:p>
          <a:p>
            <a:pPr eaLnBrk="1" hangingPunct="1">
              <a:spcBef>
                <a:spcPct val="50000"/>
              </a:spcBef>
              <a:buFontTx/>
              <a:buNone/>
            </a:pPr>
            <a:r>
              <a:rPr lang="tr-TR" altLang="tr-TR" sz="2400" b="1" dirty="0" smtClean="0">
                <a:solidFill>
                  <a:srgbClr val="00FF00"/>
                </a:solidFill>
                <a:latin typeface="Arial" panose="020B0604020202020204" pitchFamily="34" charset="0"/>
              </a:rPr>
              <a:t>3-Bakteriler</a:t>
            </a:r>
            <a:endParaRPr lang="tr-TR" altLang="tr-TR" sz="2400" b="1" dirty="0">
              <a:solidFill>
                <a:srgbClr val="00FF00"/>
              </a:solidFill>
              <a:latin typeface="Arial" panose="020B0604020202020204" pitchFamily="34" charset="0"/>
            </a:endParaRPr>
          </a:p>
          <a:p>
            <a:pPr eaLnBrk="1" hangingPunct="1">
              <a:spcBef>
                <a:spcPct val="50000"/>
              </a:spcBef>
              <a:buFontTx/>
              <a:buNone/>
            </a:pPr>
            <a:r>
              <a:rPr lang="tr-TR" altLang="tr-TR" sz="2400" b="1" dirty="0" smtClean="0">
                <a:solidFill>
                  <a:srgbClr val="00FFFF"/>
                </a:solidFill>
                <a:latin typeface="Arial" panose="020B0604020202020204" pitchFamily="34" charset="0"/>
              </a:rPr>
              <a:t>4-Funguslar</a:t>
            </a:r>
            <a:endParaRPr lang="tr-TR" altLang="tr-TR" sz="2400" b="1" dirty="0">
              <a:solidFill>
                <a:srgbClr val="00FFFF"/>
              </a:solidFill>
              <a:latin typeface="Arial" panose="020B0604020202020204" pitchFamily="34" charset="0"/>
            </a:endParaRPr>
          </a:p>
          <a:p>
            <a:pPr eaLnBrk="1" hangingPunct="1">
              <a:spcBef>
                <a:spcPct val="50000"/>
              </a:spcBef>
              <a:buFontTx/>
              <a:buNone/>
            </a:pPr>
            <a:r>
              <a:rPr lang="tr-TR" altLang="tr-TR" sz="2400" b="1" dirty="0" smtClean="0">
                <a:solidFill>
                  <a:srgbClr val="FFFFCC"/>
                </a:solidFill>
                <a:latin typeface="Arial" panose="020B0604020202020204" pitchFamily="34" charset="0"/>
              </a:rPr>
              <a:t>5-Nematodlar</a:t>
            </a:r>
            <a:endParaRPr lang="tr-TR" altLang="tr-TR" sz="2400" b="1" dirty="0">
              <a:solidFill>
                <a:srgbClr val="FFFFCC"/>
              </a:solidFill>
              <a:latin typeface="Arial" panose="020B0604020202020204" pitchFamily="34" charset="0"/>
            </a:endParaRPr>
          </a:p>
        </p:txBody>
      </p:sp>
    </p:spTree>
    <p:extLst>
      <p:ext uri="{BB962C8B-B14F-4D97-AF65-F5344CB8AC3E}">
        <p14:creationId xmlns:p14="http://schemas.microsoft.com/office/powerpoint/2010/main" val="1260925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433983"/>
            <a:ext cx="8568952" cy="5155257"/>
          </a:xfrm>
          <a:prstGeom prst="rect">
            <a:avLst/>
          </a:prstGeom>
        </p:spPr>
        <p:txBody>
          <a:bodyPr wrap="square">
            <a:spAutoFit/>
          </a:bodyPr>
          <a:lstStyle/>
          <a:p>
            <a:pPr algn="ctr"/>
            <a:r>
              <a:rPr lang="tr-TR" sz="4000" dirty="0" smtClean="0">
                <a:solidFill>
                  <a:srgbClr val="FFFF00"/>
                </a:solidFill>
                <a:latin typeface="Arial Black" pitchFamily="34" charset="0"/>
              </a:rPr>
              <a:t>SERTİFİKASYON</a:t>
            </a:r>
          </a:p>
          <a:p>
            <a:pPr algn="ctr"/>
            <a:endParaRPr lang="tr-TR" sz="900" b="1" dirty="0">
              <a:latin typeface="Arial" pitchFamily="34" charset="0"/>
              <a:cs typeface="Arial" pitchFamily="34" charset="0"/>
            </a:endParaRPr>
          </a:p>
          <a:p>
            <a:pPr algn="just">
              <a:lnSpc>
                <a:spcPct val="200000"/>
              </a:lnSpc>
            </a:pPr>
            <a:r>
              <a:rPr lang="tr-TR" sz="2000" dirty="0" smtClean="0"/>
              <a:t>	</a:t>
            </a:r>
            <a:r>
              <a:rPr lang="tr-TR" sz="2000" b="1" dirty="0">
                <a:latin typeface="Arial" panose="020B0604020202020204" pitchFamily="34" charset="0"/>
                <a:cs typeface="Arial" panose="020B0604020202020204" pitchFamily="34" charset="0"/>
              </a:rPr>
              <a:t>Ülkemizde bu bağlamda “</a:t>
            </a:r>
            <a:r>
              <a:rPr lang="tr-TR" sz="2000" b="1" dirty="0" err="1" smtClean="0">
                <a:latin typeface="Arial" panose="020B0604020202020204" pitchFamily="34" charset="0"/>
                <a:cs typeface="Arial" panose="020B0604020202020204" pitchFamily="34" charset="0"/>
              </a:rPr>
              <a:t>Turunçgil</a:t>
            </a:r>
            <a:r>
              <a:rPr lang="tr-TR" sz="2000" b="1" dirty="0" smtClean="0">
                <a:latin typeface="Arial" panose="020B0604020202020204" pitchFamily="34" charset="0"/>
                <a:cs typeface="Arial" panose="020B0604020202020204" pitchFamily="34" charset="0"/>
              </a:rPr>
              <a:t> </a:t>
            </a:r>
            <a:r>
              <a:rPr lang="tr-TR" sz="2000" b="1" dirty="0">
                <a:latin typeface="Arial" panose="020B0604020202020204" pitchFamily="34" charset="0"/>
                <a:cs typeface="Arial" panose="020B0604020202020204" pitchFamily="34" charset="0"/>
              </a:rPr>
              <a:t>Araştırma ve Eğitim Projesi” çerçevesinde  “</a:t>
            </a:r>
            <a:r>
              <a:rPr lang="tr-TR" sz="2000" b="1" dirty="0">
                <a:solidFill>
                  <a:srgbClr val="99FF66"/>
                </a:solidFill>
                <a:latin typeface="Arial" panose="020B0604020202020204" pitchFamily="34" charset="0"/>
                <a:cs typeface="Arial" panose="020B0604020202020204" pitchFamily="34" charset="0"/>
              </a:rPr>
              <a:t>Turunçgillerde Aşı gözü </a:t>
            </a:r>
            <a:r>
              <a:rPr lang="tr-TR" sz="2000" b="1" dirty="0" smtClean="0">
                <a:solidFill>
                  <a:srgbClr val="99FF66"/>
                </a:solidFill>
                <a:latin typeface="Arial" panose="020B0604020202020204" pitchFamily="34" charset="0"/>
                <a:cs typeface="Arial" panose="020B0604020202020204" pitchFamily="34" charset="0"/>
              </a:rPr>
              <a:t>Seleksiyonu- </a:t>
            </a:r>
            <a:r>
              <a:rPr lang="tr-TR" sz="2000" b="1" dirty="0">
                <a:solidFill>
                  <a:srgbClr val="99FF66"/>
                </a:solidFill>
                <a:latin typeface="Arial" panose="020B0604020202020204" pitchFamily="34" charset="0"/>
                <a:cs typeface="Arial" panose="020B0604020202020204" pitchFamily="34" charset="0"/>
              </a:rPr>
              <a:t>Sertifikasyonu ve Çeşit Geliştirme</a:t>
            </a:r>
            <a:r>
              <a:rPr lang="tr-TR" sz="2000" b="1" dirty="0">
                <a:latin typeface="Arial" panose="020B0604020202020204" pitchFamily="34" charset="0"/>
                <a:cs typeface="Arial" panose="020B0604020202020204" pitchFamily="34" charset="0"/>
              </a:rPr>
              <a:t>” projesi yürütülmeye başlanmıştır.</a:t>
            </a:r>
          </a:p>
          <a:p>
            <a:pPr algn="just">
              <a:lnSpc>
                <a:spcPct val="200000"/>
              </a:lnSpc>
            </a:pPr>
            <a:r>
              <a:rPr lang="tr-TR" sz="2000" b="1" dirty="0" smtClean="0">
                <a:solidFill>
                  <a:srgbClr val="FFFF00"/>
                </a:solidFill>
                <a:latin typeface="Arial" panose="020B0604020202020204" pitchFamily="34" charset="0"/>
                <a:cs typeface="Arial" panose="020B0604020202020204" pitchFamily="34" charset="0"/>
              </a:rPr>
              <a:t>	Zaman </a:t>
            </a:r>
            <a:r>
              <a:rPr lang="tr-TR" sz="2000" b="1" dirty="0">
                <a:solidFill>
                  <a:srgbClr val="FFFF00"/>
                </a:solidFill>
                <a:latin typeface="Arial" panose="020B0604020202020204" pitchFamily="34" charset="0"/>
                <a:cs typeface="Arial" panose="020B0604020202020204" pitchFamily="34" charset="0"/>
              </a:rPr>
              <a:t>içerisinde bu projede meydana gelen aksaklıklar ve uzun yıllar projenin uygulanamaması sonucu </a:t>
            </a:r>
            <a:r>
              <a:rPr lang="tr-TR" sz="2000" b="1" dirty="0">
                <a:solidFill>
                  <a:srgbClr val="99FF66"/>
                </a:solidFill>
                <a:latin typeface="Arial" panose="020B0604020202020204" pitchFamily="34" charset="0"/>
                <a:cs typeface="Arial" panose="020B0604020202020204" pitchFamily="34" charset="0"/>
              </a:rPr>
              <a:t>1982</a:t>
            </a:r>
            <a:r>
              <a:rPr lang="tr-TR" sz="2000" b="1" dirty="0">
                <a:solidFill>
                  <a:srgbClr val="FFFF00"/>
                </a:solidFill>
                <a:latin typeface="Arial" panose="020B0604020202020204" pitchFamily="34" charset="0"/>
                <a:cs typeface="Arial" panose="020B0604020202020204" pitchFamily="34" charset="0"/>
              </a:rPr>
              <a:t> yılında </a:t>
            </a:r>
            <a:r>
              <a:rPr lang="tr-TR" sz="2000" b="1" dirty="0">
                <a:solidFill>
                  <a:srgbClr val="99FF66"/>
                </a:solidFill>
                <a:latin typeface="Arial" panose="020B0604020202020204" pitchFamily="34" charset="0"/>
                <a:cs typeface="Arial" panose="020B0604020202020204" pitchFamily="34" charset="0"/>
              </a:rPr>
              <a:t>Tarım Orman Bakanlığı ile Çukurova Üniversitesi Ziraat Fakültesi </a:t>
            </a:r>
            <a:r>
              <a:rPr lang="tr-TR" sz="2000" b="1" dirty="0">
                <a:solidFill>
                  <a:srgbClr val="FFFF00"/>
                </a:solidFill>
                <a:latin typeface="Arial" panose="020B0604020202020204" pitchFamily="34" charset="0"/>
                <a:cs typeface="Arial" panose="020B0604020202020204" pitchFamily="34" charset="0"/>
              </a:rPr>
              <a:t>arasında yapılan bir protokol ile proje tekrar gündeme getirilmiş; </a:t>
            </a:r>
          </a:p>
        </p:txBody>
      </p:sp>
    </p:spTree>
    <p:extLst>
      <p:ext uri="{BB962C8B-B14F-4D97-AF65-F5344CB8AC3E}">
        <p14:creationId xmlns:p14="http://schemas.microsoft.com/office/powerpoint/2010/main" val="17707336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576064" y="949945"/>
            <a:ext cx="7956376"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200000"/>
              </a:lnSpc>
              <a:spcBef>
                <a:spcPct val="0"/>
              </a:spcBef>
              <a:buNone/>
            </a:pPr>
            <a:r>
              <a:rPr lang="tr-TR" altLang="tr-TR" sz="3600" b="1" dirty="0" smtClean="0">
                <a:solidFill>
                  <a:srgbClr val="FFFF00"/>
                </a:solidFill>
                <a:latin typeface="Arial" panose="020B0604020202020204" pitchFamily="34" charset="0"/>
              </a:rPr>
              <a:t>FARKLI  ÜLKELERDE ve ÜLKEMİZDE SERTİFİKASYON UYGULAMALARI</a:t>
            </a:r>
          </a:p>
          <a:p>
            <a:pPr eaLnBrk="1" hangingPunct="1">
              <a:spcBef>
                <a:spcPct val="0"/>
              </a:spcBef>
              <a:buFontTx/>
              <a:buNone/>
            </a:pPr>
            <a:endParaRPr lang="tr-TR" altLang="tr-TR" sz="2800" b="1" u="sng" dirty="0">
              <a:solidFill>
                <a:srgbClr val="00FF00"/>
              </a:solidFill>
              <a:latin typeface="Arial" panose="020B0604020202020204" pitchFamily="34" charset="0"/>
            </a:endParaRPr>
          </a:p>
        </p:txBody>
      </p:sp>
    </p:spTree>
    <p:extLst>
      <p:ext uri="{BB962C8B-B14F-4D97-AF65-F5344CB8AC3E}">
        <p14:creationId xmlns:p14="http://schemas.microsoft.com/office/powerpoint/2010/main" val="5284260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304800" y="366911"/>
            <a:ext cx="8299648" cy="5770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tr-TR" altLang="tr-TR" sz="3000" b="1" u="sng" dirty="0" smtClean="0">
                <a:solidFill>
                  <a:srgbClr val="00FF00"/>
                </a:solidFill>
                <a:latin typeface="Arial" panose="020B0604020202020204" pitchFamily="34" charset="0"/>
              </a:rPr>
              <a:t>SERTİFİKASYON UYGULAMALARI</a:t>
            </a:r>
          </a:p>
          <a:p>
            <a:pPr algn="ctr" eaLnBrk="1" hangingPunct="1">
              <a:spcBef>
                <a:spcPct val="50000"/>
              </a:spcBef>
              <a:buFontTx/>
              <a:buNone/>
            </a:pPr>
            <a:endParaRPr lang="tr-TR" altLang="tr-TR" sz="3000" b="1" u="sng" dirty="0">
              <a:solidFill>
                <a:srgbClr val="00FF00"/>
              </a:solidFill>
              <a:latin typeface="Arial" panose="020B0604020202020204" pitchFamily="34" charset="0"/>
            </a:endParaRPr>
          </a:p>
          <a:p>
            <a:pPr algn="ctr" eaLnBrk="1" hangingPunct="1">
              <a:spcBef>
                <a:spcPct val="50000"/>
              </a:spcBef>
              <a:buFontTx/>
              <a:buNone/>
            </a:pPr>
            <a:r>
              <a:rPr lang="tr-TR" altLang="tr-TR" sz="2800" dirty="0">
                <a:solidFill>
                  <a:srgbClr val="FFFF00"/>
                </a:solidFill>
                <a:latin typeface="Arial" panose="020B0604020202020204" pitchFamily="34" charset="0"/>
                <a:cs typeface="Times New Roman" panose="02020603050405020304" pitchFamily="18" charset="0"/>
              </a:rPr>
              <a:t>Dünyada sertifikasyon programının en eski örnekleri </a:t>
            </a:r>
            <a:r>
              <a:rPr lang="tr-TR" altLang="tr-TR" sz="2800" dirty="0">
                <a:solidFill>
                  <a:srgbClr val="FFCCFF"/>
                </a:solidFill>
                <a:latin typeface="Arial" panose="020B0604020202020204" pitchFamily="34" charset="0"/>
                <a:cs typeface="Times New Roman" panose="02020603050405020304" pitchFamily="18" charset="0"/>
              </a:rPr>
              <a:t>İngiltere</a:t>
            </a:r>
            <a:r>
              <a:rPr lang="tr-TR" altLang="tr-TR" sz="2800" dirty="0">
                <a:solidFill>
                  <a:srgbClr val="FFFF00"/>
                </a:solidFill>
                <a:latin typeface="Arial" panose="020B0604020202020204" pitchFamily="34" charset="0"/>
                <a:cs typeface="Times New Roman" panose="02020603050405020304" pitchFamily="18" charset="0"/>
              </a:rPr>
              <a:t>, </a:t>
            </a:r>
            <a:r>
              <a:rPr lang="tr-TR" altLang="tr-TR" sz="2800" dirty="0">
                <a:solidFill>
                  <a:srgbClr val="FFCCFF"/>
                </a:solidFill>
                <a:latin typeface="Arial" panose="020B0604020202020204" pitchFamily="34" charset="0"/>
                <a:cs typeface="Times New Roman" panose="02020603050405020304" pitchFamily="18" charset="0"/>
              </a:rPr>
              <a:t>Hollanda</a:t>
            </a:r>
            <a:r>
              <a:rPr lang="tr-TR" altLang="tr-TR" sz="2800" dirty="0">
                <a:solidFill>
                  <a:srgbClr val="FFFF00"/>
                </a:solidFill>
                <a:latin typeface="Arial" panose="020B0604020202020204" pitchFamily="34" charset="0"/>
                <a:cs typeface="Times New Roman" panose="02020603050405020304" pitchFamily="18" charset="0"/>
              </a:rPr>
              <a:t>, </a:t>
            </a:r>
            <a:r>
              <a:rPr lang="tr-TR" altLang="tr-TR" sz="2800" dirty="0">
                <a:solidFill>
                  <a:srgbClr val="FFCCFF"/>
                </a:solidFill>
                <a:latin typeface="Arial" panose="020B0604020202020204" pitchFamily="34" charset="0"/>
                <a:cs typeface="Times New Roman" panose="02020603050405020304" pitchFamily="18" charset="0"/>
              </a:rPr>
              <a:t>Fransa</a:t>
            </a:r>
            <a:r>
              <a:rPr lang="tr-TR" altLang="tr-TR" sz="2800" dirty="0">
                <a:solidFill>
                  <a:srgbClr val="FFFF00"/>
                </a:solidFill>
                <a:latin typeface="Arial" panose="020B0604020202020204" pitchFamily="34" charset="0"/>
                <a:cs typeface="Times New Roman" panose="02020603050405020304" pitchFamily="18" charset="0"/>
              </a:rPr>
              <a:t>’ da başarıyla uygulanmıştır. </a:t>
            </a:r>
            <a:endParaRPr lang="tr-TR" altLang="tr-TR" sz="2800" dirty="0">
              <a:solidFill>
                <a:srgbClr val="FFFF00"/>
              </a:solidFill>
              <a:latin typeface="Arial" panose="020B0604020202020204" pitchFamily="34" charset="0"/>
            </a:endParaRPr>
          </a:p>
          <a:p>
            <a:pPr algn="ctr" eaLnBrk="1" hangingPunct="1">
              <a:spcBef>
                <a:spcPct val="50000"/>
              </a:spcBef>
              <a:buFontTx/>
              <a:buNone/>
            </a:pPr>
            <a:r>
              <a:rPr lang="tr-TR" altLang="tr-TR" sz="2800" dirty="0" smtClean="0">
                <a:solidFill>
                  <a:srgbClr val="FFCCFF"/>
                </a:solidFill>
                <a:latin typeface="Arial" panose="020B0604020202020204" pitchFamily="34" charset="0"/>
                <a:cs typeface="Times New Roman" panose="02020603050405020304" pitchFamily="18" charset="0"/>
              </a:rPr>
              <a:t>İspanya</a:t>
            </a:r>
            <a:r>
              <a:rPr lang="tr-TR" altLang="tr-TR" sz="2800" dirty="0">
                <a:solidFill>
                  <a:srgbClr val="FFFFFF"/>
                </a:solidFill>
                <a:latin typeface="Arial" panose="020B0604020202020204" pitchFamily="34" charset="0"/>
                <a:cs typeface="Times New Roman" panose="02020603050405020304" pitchFamily="18" charset="0"/>
              </a:rPr>
              <a:t>’ da meyve ağaçları seleksiyonu, çoğaltılması ve kontrolü için 1977’ de bir program kabul edilmiş 1995’ de günün ihtiyaçlarına göre düzenlenmiştir.</a:t>
            </a:r>
            <a:endParaRPr lang="tr-TR" altLang="tr-TR" sz="2800" dirty="0">
              <a:solidFill>
                <a:srgbClr val="FFFFFF"/>
              </a:solidFill>
              <a:latin typeface="Arial" panose="020B0604020202020204" pitchFamily="34" charset="0"/>
            </a:endParaRPr>
          </a:p>
          <a:p>
            <a:pPr algn="ctr" eaLnBrk="1" hangingPunct="1">
              <a:spcBef>
                <a:spcPct val="50000"/>
              </a:spcBef>
              <a:buFontTx/>
              <a:buNone/>
            </a:pPr>
            <a:r>
              <a:rPr lang="tr-TR" altLang="tr-TR" sz="2800" dirty="0" smtClean="0">
                <a:solidFill>
                  <a:srgbClr val="FFCCFF"/>
                </a:solidFill>
                <a:latin typeface="Arial" panose="020B0604020202020204" pitchFamily="34" charset="0"/>
                <a:cs typeface="Times New Roman" panose="02020603050405020304" pitchFamily="18" charset="0"/>
              </a:rPr>
              <a:t>Fransa</a:t>
            </a:r>
            <a:r>
              <a:rPr lang="tr-TR" altLang="tr-TR" sz="2800" dirty="0" smtClean="0">
                <a:solidFill>
                  <a:srgbClr val="66FFCC"/>
                </a:solidFill>
                <a:latin typeface="Arial" panose="020B0604020202020204" pitchFamily="34" charset="0"/>
                <a:cs typeface="Times New Roman" panose="02020603050405020304" pitchFamily="18" charset="0"/>
              </a:rPr>
              <a:t> </a:t>
            </a:r>
            <a:r>
              <a:rPr lang="tr-TR" altLang="tr-TR" sz="2800" dirty="0">
                <a:solidFill>
                  <a:srgbClr val="66FFCC"/>
                </a:solidFill>
                <a:latin typeface="Arial" panose="020B0604020202020204" pitchFamily="34" charset="0"/>
                <a:cs typeface="Times New Roman" panose="02020603050405020304" pitchFamily="18" charset="0"/>
              </a:rPr>
              <a:t>1982’de ilk kez resmi </a:t>
            </a:r>
            <a:r>
              <a:rPr lang="tr-TR" altLang="tr-TR" sz="2800" dirty="0" err="1">
                <a:solidFill>
                  <a:srgbClr val="66FFCC"/>
                </a:solidFill>
                <a:latin typeface="Arial" panose="020B0604020202020204" pitchFamily="34" charset="0"/>
                <a:cs typeface="Times New Roman" panose="02020603050405020304" pitchFamily="18" charset="0"/>
              </a:rPr>
              <a:t>setifikasyon</a:t>
            </a:r>
            <a:r>
              <a:rPr lang="tr-TR" altLang="tr-TR" sz="2800" dirty="0">
                <a:solidFill>
                  <a:srgbClr val="66FFCC"/>
                </a:solidFill>
                <a:latin typeface="Arial" panose="020B0604020202020204" pitchFamily="34" charset="0"/>
                <a:cs typeface="Times New Roman" panose="02020603050405020304" pitchFamily="18" charset="0"/>
              </a:rPr>
              <a:t> programı düzenlemiştir</a:t>
            </a:r>
            <a:r>
              <a:rPr lang="tr-TR" altLang="tr-TR" sz="2400" dirty="0" smtClean="0">
                <a:solidFill>
                  <a:srgbClr val="66FFCC"/>
                </a:solidFill>
                <a:latin typeface="Arial" panose="020B0604020202020204" pitchFamily="34" charset="0"/>
                <a:cs typeface="Times New Roman" panose="02020603050405020304" pitchFamily="18" charset="0"/>
              </a:rPr>
              <a:t>.</a:t>
            </a:r>
            <a:endParaRPr lang="en-US" altLang="tr-TR" sz="2400" dirty="0">
              <a:solidFill>
                <a:srgbClr val="66FFCC"/>
              </a:solidFill>
              <a:latin typeface="Arial" panose="020B0604020202020204" pitchFamily="34" charset="0"/>
            </a:endParaRPr>
          </a:p>
        </p:txBody>
      </p:sp>
    </p:spTree>
    <p:extLst>
      <p:ext uri="{BB962C8B-B14F-4D97-AF65-F5344CB8AC3E}">
        <p14:creationId xmlns:p14="http://schemas.microsoft.com/office/powerpoint/2010/main" val="1467311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44016" y="62036"/>
            <a:ext cx="8604448" cy="646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tr-TR" altLang="tr-TR" sz="3000" b="1" u="sng" dirty="0" smtClean="0">
                <a:solidFill>
                  <a:srgbClr val="00FF00"/>
                </a:solidFill>
                <a:latin typeface="Arial" panose="020B0604020202020204" pitchFamily="34" charset="0"/>
              </a:rPr>
              <a:t>SERTİFİKASYON </a:t>
            </a:r>
            <a:r>
              <a:rPr lang="tr-TR" altLang="tr-TR" sz="3000" b="1" u="sng" dirty="0">
                <a:solidFill>
                  <a:srgbClr val="00FF00"/>
                </a:solidFill>
                <a:latin typeface="Arial" panose="020B0604020202020204" pitchFamily="34" charset="0"/>
              </a:rPr>
              <a:t>UYGULAMALARI</a:t>
            </a:r>
            <a:endParaRPr lang="tr-TR" altLang="tr-TR" sz="2400" dirty="0">
              <a:solidFill>
                <a:srgbClr val="FFFFFF"/>
              </a:solidFill>
              <a:latin typeface="Arial" panose="020B0604020202020204" pitchFamily="34" charset="0"/>
            </a:endParaRPr>
          </a:p>
          <a:p>
            <a:pPr algn="ctr" eaLnBrk="1" hangingPunct="1">
              <a:spcBef>
                <a:spcPct val="50000"/>
              </a:spcBef>
              <a:buFontTx/>
              <a:buNone/>
            </a:pPr>
            <a:endParaRPr lang="tr-TR" altLang="tr-TR" sz="2400" dirty="0">
              <a:solidFill>
                <a:srgbClr val="FFFFFF"/>
              </a:solidFill>
              <a:latin typeface="Arial" panose="020B0604020202020204" pitchFamily="34" charset="0"/>
            </a:endParaRPr>
          </a:p>
          <a:p>
            <a:pPr algn="ctr" eaLnBrk="1" hangingPunct="1">
              <a:lnSpc>
                <a:spcPct val="120000"/>
              </a:lnSpc>
              <a:spcBef>
                <a:spcPct val="50000"/>
              </a:spcBef>
              <a:buFontTx/>
              <a:buNone/>
            </a:pPr>
            <a:r>
              <a:rPr lang="tr-TR" altLang="tr-TR" sz="2400" b="1" dirty="0">
                <a:solidFill>
                  <a:srgbClr val="FFCCFF"/>
                </a:solidFill>
                <a:latin typeface="Arial" panose="020B0604020202020204" pitchFamily="34" charset="0"/>
                <a:cs typeface="Times New Roman" panose="02020603050405020304" pitchFamily="18" charset="0"/>
              </a:rPr>
              <a:t>İtalya</a:t>
            </a:r>
            <a:r>
              <a:rPr lang="tr-TR" altLang="tr-TR" sz="2400" b="1" dirty="0">
                <a:solidFill>
                  <a:srgbClr val="66FFCC"/>
                </a:solidFill>
                <a:latin typeface="Arial" panose="020B0604020202020204" pitchFamily="34" charset="0"/>
                <a:cs typeface="Times New Roman" panose="02020603050405020304" pitchFamily="18" charset="0"/>
              </a:rPr>
              <a:t>’ da meyve ağaçlarında sertifikasyon aktiviteleri </a:t>
            </a:r>
            <a:r>
              <a:rPr lang="tr-TR" altLang="tr-TR" sz="2400" b="1" dirty="0" err="1">
                <a:solidFill>
                  <a:srgbClr val="66FFCC"/>
                </a:solidFill>
                <a:latin typeface="Arial" panose="020B0604020202020204" pitchFamily="34" charset="0"/>
                <a:cs typeface="Times New Roman" panose="02020603050405020304" pitchFamily="18" charset="0"/>
              </a:rPr>
              <a:t>Emilia-Romagna</a:t>
            </a:r>
            <a:r>
              <a:rPr lang="tr-TR" altLang="tr-TR" sz="2400" b="1" dirty="0">
                <a:solidFill>
                  <a:srgbClr val="66FFCC"/>
                </a:solidFill>
                <a:latin typeface="Arial" panose="020B0604020202020204" pitchFamily="34" charset="0"/>
                <a:cs typeface="Times New Roman" panose="02020603050405020304" pitchFamily="18" charset="0"/>
              </a:rPr>
              <a:t>, </a:t>
            </a:r>
            <a:r>
              <a:rPr lang="tr-TR" altLang="tr-TR" sz="2400" b="1" dirty="0" err="1">
                <a:solidFill>
                  <a:srgbClr val="66FFCC"/>
                </a:solidFill>
                <a:latin typeface="Arial" panose="020B0604020202020204" pitchFamily="34" charset="0"/>
                <a:cs typeface="Times New Roman" panose="02020603050405020304" pitchFamily="18" charset="0"/>
              </a:rPr>
              <a:t>Apulia</a:t>
            </a:r>
            <a:r>
              <a:rPr lang="tr-TR" altLang="tr-TR" sz="2400" b="1" dirty="0">
                <a:solidFill>
                  <a:srgbClr val="66FFCC"/>
                </a:solidFill>
                <a:latin typeface="Arial" panose="020B0604020202020204" pitchFamily="34" charset="0"/>
                <a:cs typeface="Times New Roman" panose="02020603050405020304" pitchFamily="18" charset="0"/>
              </a:rPr>
              <a:t> ve </a:t>
            </a:r>
            <a:r>
              <a:rPr lang="tr-TR" altLang="tr-TR" sz="2400" b="1" dirty="0" err="1">
                <a:solidFill>
                  <a:srgbClr val="66FFCC"/>
                </a:solidFill>
                <a:latin typeface="Arial" panose="020B0604020202020204" pitchFamily="34" charset="0"/>
                <a:cs typeface="Times New Roman" panose="02020603050405020304" pitchFamily="18" charset="0"/>
              </a:rPr>
              <a:t>Friuli-Venezia</a:t>
            </a:r>
            <a:r>
              <a:rPr lang="tr-TR" altLang="tr-TR" sz="2400" b="1" dirty="0">
                <a:solidFill>
                  <a:srgbClr val="66FFCC"/>
                </a:solidFill>
                <a:latin typeface="Arial" panose="020B0604020202020204" pitchFamily="34" charset="0"/>
                <a:cs typeface="Times New Roman" panose="02020603050405020304" pitchFamily="18" charset="0"/>
              </a:rPr>
              <a:t> ,</a:t>
            </a:r>
            <a:r>
              <a:rPr lang="tr-TR" altLang="tr-TR" sz="2400" b="1" dirty="0" err="1">
                <a:solidFill>
                  <a:srgbClr val="66FFCC"/>
                </a:solidFill>
                <a:latin typeface="Arial" panose="020B0604020202020204" pitchFamily="34" charset="0"/>
                <a:cs typeface="Times New Roman" panose="02020603050405020304" pitchFamily="18" charset="0"/>
              </a:rPr>
              <a:t>Giulia</a:t>
            </a:r>
            <a:r>
              <a:rPr lang="tr-TR" altLang="tr-TR" sz="2400" b="1" dirty="0">
                <a:solidFill>
                  <a:srgbClr val="66FFCC"/>
                </a:solidFill>
                <a:latin typeface="Arial" panose="020B0604020202020204" pitchFamily="34" charset="0"/>
                <a:cs typeface="Times New Roman" panose="02020603050405020304" pitchFamily="18" charset="0"/>
              </a:rPr>
              <a:t> bölgelerinde başlayıp </a:t>
            </a:r>
            <a:r>
              <a:rPr lang="tr-TR" altLang="tr-TR" sz="2400" b="1" dirty="0">
                <a:solidFill>
                  <a:srgbClr val="FFCCFF"/>
                </a:solidFill>
                <a:latin typeface="Arial" panose="020B0604020202020204" pitchFamily="34" charset="0"/>
                <a:cs typeface="Times New Roman" panose="02020603050405020304" pitchFamily="18" charset="0"/>
              </a:rPr>
              <a:t>1992</a:t>
            </a:r>
            <a:r>
              <a:rPr lang="tr-TR" altLang="tr-TR" sz="2400" b="1" dirty="0">
                <a:solidFill>
                  <a:srgbClr val="66FFCC"/>
                </a:solidFill>
                <a:latin typeface="Arial" panose="020B0604020202020204" pitchFamily="34" charset="0"/>
                <a:cs typeface="Times New Roman" panose="02020603050405020304" pitchFamily="18" charset="0"/>
              </a:rPr>
              <a:t>’ de resmen diğer bölgelere yayılmıştır.</a:t>
            </a:r>
            <a:endParaRPr lang="en-US" altLang="tr-TR" sz="2400" b="1" dirty="0">
              <a:solidFill>
                <a:srgbClr val="66FFCC"/>
              </a:solidFill>
              <a:latin typeface="Arial" panose="020B0604020202020204" pitchFamily="34" charset="0"/>
              <a:cs typeface="Times New Roman" panose="02020603050405020304" pitchFamily="18" charset="0"/>
            </a:endParaRPr>
          </a:p>
          <a:p>
            <a:pPr algn="ctr" eaLnBrk="1" hangingPunct="1">
              <a:lnSpc>
                <a:spcPct val="120000"/>
              </a:lnSpc>
              <a:spcBef>
                <a:spcPct val="50000"/>
              </a:spcBef>
              <a:buFontTx/>
              <a:buNone/>
            </a:pPr>
            <a:r>
              <a:rPr lang="tr-TR" altLang="tr-TR" sz="2400" b="1" dirty="0">
                <a:solidFill>
                  <a:srgbClr val="FFCCFF"/>
                </a:solidFill>
                <a:latin typeface="Arial" panose="020B0604020202020204" pitchFamily="34" charset="0"/>
                <a:cs typeface="Times New Roman" panose="02020603050405020304" pitchFamily="18" charset="0"/>
              </a:rPr>
              <a:t>Fas</a:t>
            </a:r>
            <a:r>
              <a:rPr lang="tr-TR" altLang="tr-TR" sz="2400" b="1" dirty="0">
                <a:solidFill>
                  <a:srgbClr val="FFFF00"/>
                </a:solidFill>
                <a:latin typeface="Arial" panose="020B0604020202020204" pitchFamily="34" charset="0"/>
                <a:cs typeface="Times New Roman" panose="02020603050405020304" pitchFamily="18" charset="0"/>
              </a:rPr>
              <a:t>’ </a:t>
            </a:r>
            <a:r>
              <a:rPr lang="tr-TR" altLang="tr-TR" sz="2400" b="1" dirty="0">
                <a:solidFill>
                  <a:srgbClr val="FFFF00"/>
                </a:solidFill>
                <a:latin typeface="Arial" panose="020B0604020202020204" pitchFamily="34" charset="0"/>
              </a:rPr>
              <a:t>t</a:t>
            </a:r>
            <a:r>
              <a:rPr lang="tr-TR" altLang="tr-TR" sz="2400" b="1" dirty="0">
                <a:solidFill>
                  <a:srgbClr val="FFFF00"/>
                </a:solidFill>
                <a:latin typeface="Arial" panose="020B0604020202020204" pitchFamily="34" charset="0"/>
                <a:cs typeface="Times New Roman" panose="02020603050405020304" pitchFamily="18" charset="0"/>
              </a:rPr>
              <a:t>a ilk olarak </a:t>
            </a:r>
            <a:r>
              <a:rPr lang="tr-TR" altLang="tr-TR" sz="2400" b="1" dirty="0">
                <a:solidFill>
                  <a:srgbClr val="FFCCFF"/>
                </a:solidFill>
                <a:latin typeface="Arial" panose="020B0604020202020204" pitchFamily="34" charset="0"/>
                <a:cs typeface="Times New Roman" panose="02020603050405020304" pitchFamily="18" charset="0"/>
              </a:rPr>
              <a:t>1977</a:t>
            </a:r>
            <a:r>
              <a:rPr lang="tr-TR" altLang="tr-TR" sz="2400" b="1" dirty="0">
                <a:solidFill>
                  <a:srgbClr val="FFFF00"/>
                </a:solidFill>
                <a:latin typeface="Arial" panose="020B0604020202020204" pitchFamily="34" charset="0"/>
                <a:cs typeface="Times New Roman" panose="02020603050405020304" pitchFamily="18" charset="0"/>
              </a:rPr>
              <a:t>’de badem için bir sertifikasyon programı geliştirilmiş sonra diğer sert çekirdekli meyve türlerine yayılmıştır.</a:t>
            </a:r>
            <a:endParaRPr lang="en-US" altLang="tr-TR" sz="2400" b="1" dirty="0">
              <a:solidFill>
                <a:srgbClr val="FFFF00"/>
              </a:solidFill>
              <a:latin typeface="Arial" panose="020B0604020202020204" pitchFamily="34" charset="0"/>
              <a:cs typeface="Times New Roman" panose="02020603050405020304" pitchFamily="18" charset="0"/>
            </a:endParaRPr>
          </a:p>
          <a:p>
            <a:pPr algn="ctr" eaLnBrk="1" hangingPunct="1">
              <a:lnSpc>
                <a:spcPct val="120000"/>
              </a:lnSpc>
              <a:spcBef>
                <a:spcPct val="50000"/>
              </a:spcBef>
              <a:buFontTx/>
              <a:buNone/>
            </a:pPr>
            <a:r>
              <a:rPr lang="tr-TR" altLang="tr-TR" sz="2400" b="1" dirty="0">
                <a:solidFill>
                  <a:srgbClr val="FFCCFF"/>
                </a:solidFill>
                <a:latin typeface="Arial" panose="020B0604020202020204" pitchFamily="34" charset="0"/>
                <a:cs typeface="Times New Roman" panose="02020603050405020304" pitchFamily="18" charset="0"/>
              </a:rPr>
              <a:t>Arnavutluk 1996</a:t>
            </a:r>
            <a:r>
              <a:rPr lang="tr-TR" altLang="tr-TR" sz="2400" b="1" dirty="0">
                <a:solidFill>
                  <a:srgbClr val="FFFFFF"/>
                </a:solidFill>
                <a:latin typeface="Arial" panose="020B0604020202020204" pitchFamily="34" charset="0"/>
                <a:cs typeface="Times New Roman" panose="02020603050405020304" pitchFamily="18" charset="0"/>
              </a:rPr>
              <a:t>’da PPV’ </a:t>
            </a:r>
            <a:r>
              <a:rPr lang="tr-TR" altLang="tr-TR" sz="2400" b="1" dirty="0" err="1">
                <a:solidFill>
                  <a:srgbClr val="FFFFFF"/>
                </a:solidFill>
                <a:latin typeface="Arial" panose="020B0604020202020204" pitchFamily="34" charset="0"/>
                <a:cs typeface="Times New Roman" panose="02020603050405020304" pitchFamily="18" charset="0"/>
              </a:rPr>
              <a:t>nin</a:t>
            </a:r>
            <a:r>
              <a:rPr lang="tr-TR" altLang="tr-TR" sz="2400" b="1" dirty="0">
                <a:solidFill>
                  <a:srgbClr val="FFFFFF"/>
                </a:solidFill>
                <a:latin typeface="Arial" panose="020B0604020202020204" pitchFamily="34" charset="0"/>
                <a:cs typeface="Times New Roman" panose="02020603050405020304" pitchFamily="18" charset="0"/>
              </a:rPr>
              <a:t> eradikasyonu için bir kanunla sertifikasyon aktivitelerini desteklemek için yasalar yayınlamıştır.</a:t>
            </a:r>
            <a:endParaRPr lang="en-US" altLang="tr-TR" sz="2400" b="1" dirty="0">
              <a:latin typeface="Arial" panose="020B0604020202020204" pitchFamily="34" charset="0"/>
              <a:cs typeface="Times New Roman" panose="02020603050405020304" pitchFamily="18" charset="0"/>
            </a:endParaRPr>
          </a:p>
          <a:p>
            <a:pPr eaLnBrk="1" hangingPunct="1">
              <a:spcBef>
                <a:spcPct val="0"/>
              </a:spcBef>
              <a:buFontTx/>
              <a:buNone/>
            </a:pPr>
            <a:endParaRPr lang="tr-TR" altLang="tr-TR" sz="2400" b="1" dirty="0">
              <a:solidFill>
                <a:srgbClr val="FFFF00"/>
              </a:solidFill>
              <a:latin typeface="Arial" panose="020B0604020202020204" pitchFamily="34" charset="0"/>
            </a:endParaRPr>
          </a:p>
        </p:txBody>
      </p:sp>
    </p:spTree>
    <p:extLst>
      <p:ext uri="{BB962C8B-B14F-4D97-AF65-F5344CB8AC3E}">
        <p14:creationId xmlns:p14="http://schemas.microsoft.com/office/powerpoint/2010/main" val="7511451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381000" y="457200"/>
            <a:ext cx="8382000"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tr-TR" altLang="tr-TR" sz="3000" u="sng" dirty="0">
                <a:solidFill>
                  <a:srgbClr val="00FF00"/>
                </a:solidFill>
                <a:latin typeface="Arial" panose="020B0604020202020204" pitchFamily="34" charset="0"/>
              </a:rPr>
              <a:t>SERTİFİKASYON UYGULAMALARI</a:t>
            </a:r>
            <a:endParaRPr lang="tr-TR" altLang="tr-TR" sz="2400" dirty="0">
              <a:solidFill>
                <a:srgbClr val="FFFFFF"/>
              </a:solidFill>
              <a:latin typeface="Arial" panose="020B0604020202020204" pitchFamily="34" charset="0"/>
            </a:endParaRPr>
          </a:p>
          <a:p>
            <a:pPr algn="ctr" eaLnBrk="1" hangingPunct="1">
              <a:spcBef>
                <a:spcPct val="50000"/>
              </a:spcBef>
              <a:buFontTx/>
              <a:buNone/>
            </a:pPr>
            <a:r>
              <a:rPr lang="tr-TR" altLang="tr-TR" sz="2400" b="1" dirty="0">
                <a:solidFill>
                  <a:srgbClr val="FFFFFF"/>
                </a:solidFill>
                <a:latin typeface="Arial" panose="020B0604020202020204" pitchFamily="34" charset="0"/>
                <a:cs typeface="Times New Roman" panose="02020603050405020304" pitchFamily="18" charset="0"/>
              </a:rPr>
              <a:t>Turunçgillerde, ilk program </a:t>
            </a:r>
            <a:r>
              <a:rPr lang="tr-TR" altLang="tr-TR" sz="2400" b="1" dirty="0" err="1">
                <a:solidFill>
                  <a:srgbClr val="FFFFFF"/>
                </a:solidFill>
                <a:latin typeface="Arial" panose="020B0604020202020204" pitchFamily="34" charset="0"/>
                <a:cs typeface="Times New Roman" panose="02020603050405020304" pitchFamily="18" charset="0"/>
              </a:rPr>
              <a:t>psorosis</a:t>
            </a:r>
            <a:r>
              <a:rPr lang="tr-TR" altLang="tr-TR" sz="2400" b="1" dirty="0">
                <a:solidFill>
                  <a:srgbClr val="FFFFFF"/>
                </a:solidFill>
                <a:latin typeface="Arial" panose="020B0604020202020204" pitchFamily="34" charset="0"/>
                <a:cs typeface="Times New Roman" panose="02020603050405020304" pitchFamily="18" charset="0"/>
              </a:rPr>
              <a:t> virüsünden ari aşı gözü kaynağı oluşturmak amacıyla Kaliforniya’da 1937 yılında başlatılmıştır. </a:t>
            </a:r>
            <a:endParaRPr lang="tr-TR" altLang="tr-TR" sz="2400" b="1" dirty="0">
              <a:solidFill>
                <a:srgbClr val="FFFFFF"/>
              </a:solidFill>
              <a:latin typeface="Arial" panose="020B0604020202020204" pitchFamily="34" charset="0"/>
            </a:endParaRPr>
          </a:p>
          <a:p>
            <a:pPr algn="ctr" eaLnBrk="1" hangingPunct="1">
              <a:spcBef>
                <a:spcPct val="50000"/>
              </a:spcBef>
              <a:buFontTx/>
              <a:buNone/>
            </a:pPr>
            <a:r>
              <a:rPr lang="tr-TR" altLang="tr-TR" sz="2400" b="1" dirty="0">
                <a:solidFill>
                  <a:srgbClr val="FFFF00"/>
                </a:solidFill>
                <a:latin typeface="Arial" panose="020B0604020202020204" pitchFamily="34" charset="0"/>
                <a:cs typeface="Times New Roman" panose="02020603050405020304" pitchFamily="18" charset="0"/>
              </a:rPr>
              <a:t>Sonraları, </a:t>
            </a:r>
            <a:r>
              <a:rPr lang="tr-TR" altLang="tr-TR" sz="2400" b="1" dirty="0" err="1">
                <a:solidFill>
                  <a:srgbClr val="FFCCFF"/>
                </a:solidFill>
                <a:latin typeface="Arial" panose="020B0604020202020204" pitchFamily="34" charset="0"/>
                <a:cs typeface="Times New Roman" panose="02020603050405020304" pitchFamily="18" charset="0"/>
              </a:rPr>
              <a:t>Teksas</a:t>
            </a:r>
            <a:r>
              <a:rPr lang="tr-TR" altLang="tr-TR" sz="2400" b="1" dirty="0">
                <a:solidFill>
                  <a:srgbClr val="FFFF00"/>
                </a:solidFill>
                <a:latin typeface="Arial" panose="020B0604020202020204" pitchFamily="34" charset="0"/>
                <a:cs typeface="Times New Roman" panose="02020603050405020304" pitchFamily="18" charset="0"/>
              </a:rPr>
              <a:t> (1948), </a:t>
            </a:r>
            <a:r>
              <a:rPr lang="tr-TR" altLang="tr-TR" sz="2400" b="1" dirty="0">
                <a:solidFill>
                  <a:srgbClr val="FFCCFF"/>
                </a:solidFill>
                <a:latin typeface="Arial" panose="020B0604020202020204" pitchFamily="34" charset="0"/>
                <a:cs typeface="Times New Roman" panose="02020603050405020304" pitchFamily="18" charset="0"/>
              </a:rPr>
              <a:t>Florida</a:t>
            </a:r>
            <a:r>
              <a:rPr lang="tr-TR" altLang="tr-TR" sz="2400" b="1" dirty="0">
                <a:solidFill>
                  <a:srgbClr val="FFFF00"/>
                </a:solidFill>
                <a:latin typeface="Arial" panose="020B0604020202020204" pitchFamily="34" charset="0"/>
                <a:cs typeface="Times New Roman" panose="02020603050405020304" pitchFamily="18" charset="0"/>
              </a:rPr>
              <a:t> (1952), </a:t>
            </a:r>
            <a:r>
              <a:rPr lang="tr-TR" altLang="tr-TR" sz="2400" b="1" dirty="0">
                <a:solidFill>
                  <a:srgbClr val="FFCCFF"/>
                </a:solidFill>
                <a:latin typeface="Arial" panose="020B0604020202020204" pitchFamily="34" charset="0"/>
                <a:cs typeface="Times New Roman" panose="02020603050405020304" pitchFamily="18" charset="0"/>
              </a:rPr>
              <a:t>Brezilya</a:t>
            </a:r>
            <a:r>
              <a:rPr lang="tr-TR" altLang="tr-TR" sz="2400" b="1" dirty="0">
                <a:solidFill>
                  <a:srgbClr val="FFFF00"/>
                </a:solidFill>
                <a:latin typeface="Arial" panose="020B0604020202020204" pitchFamily="34" charset="0"/>
                <a:cs typeface="Times New Roman" panose="02020603050405020304" pitchFamily="18" charset="0"/>
              </a:rPr>
              <a:t> (1961), </a:t>
            </a:r>
            <a:r>
              <a:rPr lang="tr-TR" altLang="tr-TR" sz="2400" b="1" dirty="0">
                <a:solidFill>
                  <a:srgbClr val="FFCCFF"/>
                </a:solidFill>
                <a:latin typeface="Arial" panose="020B0604020202020204" pitchFamily="34" charset="0"/>
                <a:cs typeface="Times New Roman" panose="02020603050405020304" pitchFamily="18" charset="0"/>
              </a:rPr>
              <a:t>Kolombiya</a:t>
            </a:r>
            <a:r>
              <a:rPr lang="tr-TR" altLang="tr-TR" sz="2400" b="1" dirty="0">
                <a:solidFill>
                  <a:srgbClr val="FFFF00"/>
                </a:solidFill>
                <a:latin typeface="Arial" panose="020B0604020202020204" pitchFamily="34" charset="0"/>
                <a:cs typeface="Times New Roman" panose="02020603050405020304" pitchFamily="18" charset="0"/>
              </a:rPr>
              <a:t> (1967), </a:t>
            </a:r>
            <a:r>
              <a:rPr lang="tr-TR" altLang="tr-TR" sz="2400" b="1" dirty="0">
                <a:solidFill>
                  <a:srgbClr val="FFCCFF"/>
                </a:solidFill>
                <a:latin typeface="Arial" panose="020B0604020202020204" pitchFamily="34" charset="0"/>
                <a:cs typeface="Times New Roman" panose="02020603050405020304" pitchFamily="18" charset="0"/>
              </a:rPr>
              <a:t>İtalya</a:t>
            </a:r>
            <a:r>
              <a:rPr lang="tr-TR" altLang="tr-TR" sz="2400" b="1" dirty="0">
                <a:solidFill>
                  <a:srgbClr val="FFFF00"/>
                </a:solidFill>
                <a:latin typeface="Arial" panose="020B0604020202020204" pitchFamily="34" charset="0"/>
                <a:cs typeface="Times New Roman" panose="02020603050405020304" pitchFamily="18" charset="0"/>
              </a:rPr>
              <a:t> (1968) ve </a:t>
            </a:r>
            <a:r>
              <a:rPr lang="tr-TR" altLang="tr-TR" sz="2400" b="1" dirty="0">
                <a:solidFill>
                  <a:srgbClr val="FFCCFF"/>
                </a:solidFill>
                <a:latin typeface="Arial" panose="020B0604020202020204" pitchFamily="34" charset="0"/>
                <a:cs typeface="Times New Roman" panose="02020603050405020304" pitchFamily="18" charset="0"/>
              </a:rPr>
              <a:t>İspanya</a:t>
            </a:r>
            <a:r>
              <a:rPr lang="tr-TR" altLang="tr-TR" sz="2400" b="1" dirty="0">
                <a:solidFill>
                  <a:srgbClr val="FFFF00"/>
                </a:solidFill>
                <a:latin typeface="Arial" panose="020B0604020202020204" pitchFamily="34" charset="0"/>
                <a:cs typeface="Times New Roman" panose="02020603050405020304" pitchFamily="18" charset="0"/>
              </a:rPr>
              <a:t> (1975) gibi diğer </a:t>
            </a:r>
            <a:r>
              <a:rPr lang="tr-TR" altLang="tr-TR" sz="2400" b="1" dirty="0" smtClean="0">
                <a:solidFill>
                  <a:srgbClr val="FFC000"/>
                </a:solidFill>
                <a:latin typeface="Arial" panose="020B0604020202020204" pitchFamily="34" charset="0"/>
                <a:cs typeface="Times New Roman" panose="02020603050405020304" pitchFamily="18" charset="0"/>
              </a:rPr>
              <a:t>TURUNÇGİL</a:t>
            </a:r>
            <a:r>
              <a:rPr lang="tr-TR" altLang="tr-TR" sz="2400" b="1" dirty="0" smtClean="0">
                <a:solidFill>
                  <a:srgbClr val="FFFF00"/>
                </a:solidFill>
                <a:latin typeface="Arial" panose="020B0604020202020204" pitchFamily="34" charset="0"/>
                <a:cs typeface="Times New Roman" panose="02020603050405020304" pitchFamily="18" charset="0"/>
              </a:rPr>
              <a:t> </a:t>
            </a:r>
            <a:r>
              <a:rPr lang="tr-TR" altLang="tr-TR" sz="2400" b="1" dirty="0">
                <a:solidFill>
                  <a:srgbClr val="FFFF00"/>
                </a:solidFill>
                <a:latin typeface="Arial" panose="020B0604020202020204" pitchFamily="34" charset="0"/>
                <a:cs typeface="Times New Roman" panose="02020603050405020304" pitchFamily="18" charset="0"/>
              </a:rPr>
              <a:t>üreticisi ülkelerde programlar başlatılmıştır. Bunlardan en başarılı olarak uygulamaya geçmiş olanlar; Kaliforniya, Florida ve İspanya programlarıdır.</a:t>
            </a:r>
            <a:endParaRPr lang="en-US" altLang="tr-TR" sz="2400" b="1" dirty="0">
              <a:solidFill>
                <a:srgbClr val="FFFF00"/>
              </a:solidFill>
              <a:latin typeface="Arial" panose="020B0604020202020204" pitchFamily="34" charset="0"/>
              <a:cs typeface="Times New Roman" panose="02020603050405020304" pitchFamily="18" charset="0"/>
            </a:endParaRPr>
          </a:p>
          <a:p>
            <a:pPr algn="ctr" eaLnBrk="1" hangingPunct="1">
              <a:spcBef>
                <a:spcPct val="50000"/>
              </a:spcBef>
              <a:buFontTx/>
              <a:buNone/>
            </a:pPr>
            <a:r>
              <a:rPr lang="tr-TR" altLang="tr-TR" sz="2400" b="1" dirty="0">
                <a:solidFill>
                  <a:srgbClr val="00FF00"/>
                </a:solidFill>
                <a:latin typeface="Arial" panose="020B0604020202020204" pitchFamily="34" charset="0"/>
                <a:cs typeface="Times New Roman" panose="02020603050405020304" pitchFamily="18" charset="0"/>
              </a:rPr>
              <a:t>Turunçgillerde virüsten ari üretim materyalinin üretimi, kullanımı ve temini için </a:t>
            </a:r>
            <a:r>
              <a:rPr lang="tr-TR" altLang="tr-TR" sz="2400" b="1" dirty="0">
                <a:solidFill>
                  <a:srgbClr val="FFFF00"/>
                </a:solidFill>
                <a:latin typeface="Arial" panose="020B0604020202020204" pitchFamily="34" charset="0"/>
                <a:cs typeface="Times New Roman" panose="02020603050405020304" pitchFamily="18" charset="0"/>
              </a:rPr>
              <a:t>Akdeniz ülkeleri arasında ortak bir prosedür 1997’ de kabul edilmiştir</a:t>
            </a:r>
            <a:r>
              <a:rPr lang="tr-TR" altLang="tr-TR" sz="2400" b="1" dirty="0">
                <a:solidFill>
                  <a:srgbClr val="00FF00"/>
                </a:solidFill>
                <a:latin typeface="Arial" panose="020B0604020202020204" pitchFamily="34" charset="0"/>
                <a:cs typeface="Times New Roman" panose="02020603050405020304" pitchFamily="18" charset="0"/>
              </a:rPr>
              <a:t>. </a:t>
            </a:r>
          </a:p>
          <a:p>
            <a:pPr eaLnBrk="1" hangingPunct="1">
              <a:spcBef>
                <a:spcPct val="50000"/>
              </a:spcBef>
              <a:buFontTx/>
              <a:buNone/>
            </a:pPr>
            <a:endParaRPr lang="en-US" altLang="tr-TR" sz="2400" b="1" dirty="0">
              <a:solidFill>
                <a:srgbClr val="00FF00"/>
              </a:solidFill>
              <a:latin typeface="Arial" panose="020B0604020202020204" pitchFamily="34" charset="0"/>
            </a:endParaRPr>
          </a:p>
        </p:txBody>
      </p:sp>
    </p:spTree>
    <p:extLst>
      <p:ext uri="{BB962C8B-B14F-4D97-AF65-F5344CB8AC3E}">
        <p14:creationId xmlns:p14="http://schemas.microsoft.com/office/powerpoint/2010/main" val="41142788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360040" y="457200"/>
            <a:ext cx="8316416" cy="627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tr-TR" altLang="tr-TR" sz="3000" b="1" u="sng" dirty="0">
                <a:solidFill>
                  <a:srgbClr val="00FF00"/>
                </a:solidFill>
                <a:latin typeface="Arial" panose="020B0604020202020204" pitchFamily="34" charset="0"/>
              </a:rPr>
              <a:t>SERTİFİKASYON UYGULAMALARI</a:t>
            </a:r>
            <a:endParaRPr lang="tr-TR" altLang="tr-TR" sz="2400" b="1" dirty="0">
              <a:solidFill>
                <a:srgbClr val="FFFFFF"/>
              </a:solidFill>
              <a:latin typeface="Arial" panose="020B0604020202020204" pitchFamily="34" charset="0"/>
            </a:endParaRPr>
          </a:p>
          <a:p>
            <a:pPr algn="ctr" eaLnBrk="1" hangingPunct="1">
              <a:spcBef>
                <a:spcPct val="50000"/>
              </a:spcBef>
              <a:buFontTx/>
              <a:buNone/>
            </a:pPr>
            <a:r>
              <a:rPr lang="tr-TR" altLang="tr-TR" sz="2800" b="1" u="sng" dirty="0" err="1">
                <a:solidFill>
                  <a:srgbClr val="FFFF00"/>
                </a:solidFill>
                <a:latin typeface="Arial" panose="020B0604020202020204" pitchFamily="34" charset="0"/>
                <a:cs typeface="Times New Roman" panose="02020603050405020304" pitchFamily="18" charset="0"/>
              </a:rPr>
              <a:t>Türkiyede</a:t>
            </a:r>
            <a:r>
              <a:rPr lang="tr-TR" altLang="tr-TR" sz="2800" b="1" u="sng" dirty="0">
                <a:solidFill>
                  <a:srgbClr val="FFFF00"/>
                </a:solidFill>
                <a:latin typeface="Arial" panose="020B0604020202020204" pitchFamily="34" charset="0"/>
                <a:cs typeface="Times New Roman" panose="02020603050405020304" pitchFamily="18" charset="0"/>
              </a:rPr>
              <a:t> sertifikasyon</a:t>
            </a:r>
          </a:p>
          <a:p>
            <a:pPr algn="just" eaLnBrk="1" hangingPunct="1">
              <a:spcBef>
                <a:spcPct val="50000"/>
              </a:spcBef>
              <a:buFontTx/>
              <a:buNone/>
            </a:pPr>
            <a:r>
              <a:rPr lang="tr-TR" altLang="tr-TR" sz="2400" dirty="0">
                <a:solidFill>
                  <a:srgbClr val="FFFFFF"/>
                </a:solidFill>
                <a:latin typeface="Arial" panose="020B0604020202020204" pitchFamily="34" charset="0"/>
                <a:cs typeface="Times New Roman" panose="02020603050405020304" pitchFamily="18" charset="0"/>
              </a:rPr>
              <a:t> </a:t>
            </a:r>
            <a:r>
              <a:rPr lang="tr-TR" altLang="tr-TR" sz="2600" dirty="0">
                <a:solidFill>
                  <a:srgbClr val="FFFFFF"/>
                </a:solidFill>
                <a:latin typeface="Arial" panose="020B0604020202020204" pitchFamily="34" charset="0"/>
                <a:cs typeface="Times New Roman" panose="02020603050405020304" pitchFamily="18" charset="0"/>
              </a:rPr>
              <a:t>	</a:t>
            </a:r>
            <a:r>
              <a:rPr lang="tr-TR" altLang="tr-TR" sz="2400" b="1" dirty="0">
                <a:solidFill>
                  <a:srgbClr val="FFCCFF"/>
                </a:solidFill>
                <a:latin typeface="Arial" panose="020B0604020202020204" pitchFamily="34" charset="0"/>
                <a:cs typeface="Times New Roman" panose="02020603050405020304" pitchFamily="18" charset="0"/>
              </a:rPr>
              <a:t>Tarımsal üretimin temel şartlarından biri sağlıklı, kaliteli, verimli ve ismine doğru sertifikalı materyal kullanmak olduğu için bu şekilde bir üretim Bakanlığımızın gayretleriyle ve teşvikleriyle arttırılmaya çalışılmaktadır fakat arzu edilen seviye ve miktara ulaşılamamıştır.</a:t>
            </a:r>
            <a:endParaRPr lang="en-US" altLang="tr-TR" sz="2400" b="1" dirty="0">
              <a:solidFill>
                <a:srgbClr val="FFCCFF"/>
              </a:solidFill>
              <a:latin typeface="Arial" panose="020B0604020202020204" pitchFamily="34" charset="0"/>
              <a:cs typeface="Times New Roman" panose="02020603050405020304" pitchFamily="18" charset="0"/>
            </a:endParaRPr>
          </a:p>
          <a:p>
            <a:pPr algn="just" eaLnBrk="1" hangingPunct="1">
              <a:spcBef>
                <a:spcPct val="50000"/>
              </a:spcBef>
              <a:buFontTx/>
              <a:buNone/>
            </a:pPr>
            <a:r>
              <a:rPr lang="tr-TR" altLang="tr-TR" sz="2400" b="1" dirty="0" smtClean="0">
                <a:solidFill>
                  <a:srgbClr val="00FF00"/>
                </a:solidFill>
                <a:latin typeface="Arial" panose="020B0604020202020204" pitchFamily="34" charset="0"/>
                <a:cs typeface="Times New Roman" panose="02020603050405020304" pitchFamily="18" charset="0"/>
              </a:rPr>
              <a:t>	Virüsten </a:t>
            </a:r>
            <a:r>
              <a:rPr lang="tr-TR" altLang="tr-TR" sz="2400" b="1" dirty="0">
                <a:solidFill>
                  <a:srgbClr val="00FF00"/>
                </a:solidFill>
                <a:latin typeface="Arial" panose="020B0604020202020204" pitchFamily="34" charset="0"/>
                <a:cs typeface="Times New Roman" panose="02020603050405020304" pitchFamily="18" charset="0"/>
              </a:rPr>
              <a:t>ari sert ve yumuşak çekirdekli meyveler  ya da üretim materyallerinin üretimi, muhafazası, dağıtımı için Yalova Merkez Bahçe Kültürleri Araştırma Enstitüsü ve Merkez Karacabey Üretme istasyonunda ortak çalışmalarıyla 1982’ de bir program hazırlanmıştır. </a:t>
            </a:r>
            <a:endParaRPr lang="en-US" altLang="tr-TR" sz="2400" b="1" dirty="0">
              <a:solidFill>
                <a:srgbClr val="00FF00"/>
              </a:solidFill>
              <a:latin typeface="Arial" panose="020B0604020202020204" pitchFamily="34" charset="0"/>
              <a:cs typeface="Times New Roman" panose="02020603050405020304" pitchFamily="18" charset="0"/>
            </a:endParaRPr>
          </a:p>
          <a:p>
            <a:pPr eaLnBrk="1" hangingPunct="1">
              <a:spcBef>
                <a:spcPct val="50000"/>
              </a:spcBef>
              <a:buFontTx/>
              <a:buNone/>
            </a:pPr>
            <a:endParaRPr lang="en-US" altLang="tr-TR" sz="2600" dirty="0">
              <a:solidFill>
                <a:srgbClr val="00FF00"/>
              </a:solidFill>
              <a:latin typeface="Arial" panose="020B0604020202020204" pitchFamily="34" charset="0"/>
            </a:endParaRPr>
          </a:p>
        </p:txBody>
      </p:sp>
    </p:spTree>
    <p:extLst>
      <p:ext uri="{BB962C8B-B14F-4D97-AF65-F5344CB8AC3E}">
        <p14:creationId xmlns:p14="http://schemas.microsoft.com/office/powerpoint/2010/main" val="31283843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288032" y="368072"/>
            <a:ext cx="8460432" cy="48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tr-TR" altLang="tr-TR" sz="3000" b="1" u="sng" dirty="0">
                <a:solidFill>
                  <a:srgbClr val="00FF00"/>
                </a:solidFill>
                <a:latin typeface="Arial" panose="020B0604020202020204" pitchFamily="34" charset="0"/>
              </a:rPr>
              <a:t>SERTİFİKASYON UYGULAMALARI</a:t>
            </a:r>
            <a:endParaRPr lang="tr-TR" altLang="tr-TR" sz="2400" b="1" dirty="0">
              <a:solidFill>
                <a:srgbClr val="FFFFFF"/>
              </a:solidFill>
              <a:latin typeface="Arial" panose="020B0604020202020204" pitchFamily="34" charset="0"/>
            </a:endParaRPr>
          </a:p>
          <a:p>
            <a:pPr algn="ctr" eaLnBrk="1" hangingPunct="1">
              <a:spcBef>
                <a:spcPct val="50000"/>
              </a:spcBef>
              <a:buFontTx/>
              <a:buNone/>
            </a:pPr>
            <a:r>
              <a:rPr lang="tr-TR" altLang="tr-TR" sz="2800" b="1" u="sng" dirty="0" err="1">
                <a:solidFill>
                  <a:srgbClr val="FFFF00"/>
                </a:solidFill>
                <a:latin typeface="Arial" panose="020B0604020202020204" pitchFamily="34" charset="0"/>
                <a:cs typeface="Times New Roman" panose="02020603050405020304" pitchFamily="18" charset="0"/>
              </a:rPr>
              <a:t>Türkiyede</a:t>
            </a:r>
            <a:r>
              <a:rPr lang="tr-TR" altLang="tr-TR" sz="2800" b="1" u="sng" dirty="0">
                <a:solidFill>
                  <a:srgbClr val="FFFF00"/>
                </a:solidFill>
                <a:latin typeface="Arial" panose="020B0604020202020204" pitchFamily="34" charset="0"/>
                <a:cs typeface="Times New Roman" panose="02020603050405020304" pitchFamily="18" charset="0"/>
              </a:rPr>
              <a:t> sertifikasyon</a:t>
            </a:r>
          </a:p>
          <a:p>
            <a:pPr eaLnBrk="1" hangingPunct="1">
              <a:spcBef>
                <a:spcPct val="50000"/>
              </a:spcBef>
              <a:buFontTx/>
              <a:buNone/>
            </a:pPr>
            <a:r>
              <a:rPr lang="tr-TR" altLang="tr-TR" sz="2400" dirty="0">
                <a:solidFill>
                  <a:srgbClr val="FFFFFF"/>
                </a:solidFill>
                <a:latin typeface="Arial" panose="020B0604020202020204" pitchFamily="34" charset="0"/>
              </a:rPr>
              <a:t>	</a:t>
            </a:r>
            <a:r>
              <a:rPr lang="tr-TR" altLang="tr-TR" sz="2400" b="1" dirty="0" smtClean="0">
                <a:solidFill>
                  <a:srgbClr val="FFFFFF"/>
                </a:solidFill>
                <a:latin typeface="Arial" panose="020B0604020202020204" pitchFamily="34" charset="0"/>
                <a:cs typeface="Times New Roman" panose="02020603050405020304" pitchFamily="18" charset="0"/>
              </a:rPr>
              <a:t>Turunçgillerde</a:t>
            </a:r>
            <a:r>
              <a:rPr lang="tr-TR" altLang="tr-TR" sz="2400" b="1" dirty="0">
                <a:solidFill>
                  <a:srgbClr val="FFFFFF"/>
                </a:solidFill>
                <a:latin typeface="Arial" panose="020B0604020202020204" pitchFamily="34" charset="0"/>
                <a:cs typeface="Times New Roman" panose="02020603050405020304" pitchFamily="18" charset="0"/>
              </a:rPr>
              <a:t>; ilk olarak 1969 yılında virüsten ari aşı gözü kaynağı elde edebilmek için, </a:t>
            </a:r>
            <a:r>
              <a:rPr lang="tr-TR" altLang="tr-TR" sz="2400" b="1" dirty="0" smtClean="0">
                <a:solidFill>
                  <a:srgbClr val="FFFFFF"/>
                </a:solidFill>
                <a:latin typeface="Arial" panose="020B0604020202020204" pitchFamily="34" charset="0"/>
                <a:cs typeface="Times New Roman" panose="02020603050405020304" pitchFamily="18" charset="0"/>
              </a:rPr>
              <a:t>Antalya </a:t>
            </a:r>
            <a:r>
              <a:rPr lang="tr-TR" altLang="tr-TR" sz="2400" b="1" dirty="0" err="1" smtClean="0">
                <a:solidFill>
                  <a:srgbClr val="FFFFFF"/>
                </a:solidFill>
                <a:latin typeface="Arial" panose="020B0604020202020204" pitchFamily="34" charset="0"/>
                <a:cs typeface="Times New Roman" panose="02020603050405020304" pitchFamily="18" charset="0"/>
              </a:rPr>
              <a:t>Turunçgil</a:t>
            </a:r>
            <a:r>
              <a:rPr lang="tr-TR" altLang="tr-TR" sz="2400" b="1" dirty="0" smtClean="0">
                <a:solidFill>
                  <a:srgbClr val="FFFFFF"/>
                </a:solidFill>
                <a:latin typeface="Arial" panose="020B0604020202020204" pitchFamily="34" charset="0"/>
                <a:cs typeface="Times New Roman" panose="02020603050405020304" pitchFamily="18" charset="0"/>
              </a:rPr>
              <a:t> </a:t>
            </a:r>
            <a:r>
              <a:rPr lang="tr-TR" altLang="tr-TR" sz="2400" b="1" dirty="0">
                <a:solidFill>
                  <a:srgbClr val="FFFFFF"/>
                </a:solidFill>
                <a:latin typeface="Arial" panose="020B0604020202020204" pitchFamily="34" charset="0"/>
                <a:cs typeface="Times New Roman" panose="02020603050405020304" pitchFamily="18" charset="0"/>
              </a:rPr>
              <a:t>Araştırma Enstitüsünde çalışmalar başlatılmıştır</a:t>
            </a:r>
            <a:r>
              <a:rPr lang="tr-TR" altLang="tr-TR" sz="2400" b="1" dirty="0">
                <a:solidFill>
                  <a:srgbClr val="FFFFFF"/>
                </a:solidFill>
                <a:latin typeface="Arial" panose="020B0604020202020204" pitchFamily="34" charset="0"/>
              </a:rPr>
              <a:t>.</a:t>
            </a:r>
          </a:p>
          <a:p>
            <a:pPr algn="just" eaLnBrk="1" hangingPunct="1">
              <a:spcBef>
                <a:spcPct val="50000"/>
              </a:spcBef>
              <a:buFontTx/>
              <a:buNone/>
            </a:pPr>
            <a:r>
              <a:rPr lang="tr-TR" altLang="tr-TR" sz="2800" b="1" dirty="0" smtClean="0">
                <a:solidFill>
                  <a:srgbClr val="00FF00"/>
                </a:solidFill>
                <a:latin typeface="Arial" panose="020B0604020202020204" pitchFamily="34" charset="0"/>
                <a:cs typeface="Times New Roman" panose="02020603050405020304" pitchFamily="18" charset="0"/>
              </a:rPr>
              <a:t>	Ancak </a:t>
            </a:r>
            <a:r>
              <a:rPr lang="tr-TR" altLang="tr-TR" sz="2800" b="1" dirty="0">
                <a:solidFill>
                  <a:srgbClr val="00FF00"/>
                </a:solidFill>
                <a:latin typeface="Arial" panose="020B0604020202020204" pitchFamily="34" charset="0"/>
                <a:cs typeface="Times New Roman" panose="02020603050405020304" pitchFamily="18" charset="0"/>
              </a:rPr>
              <a:t>çalışma bir program bütünlüğünde ele alınamadığından amaca ulaşılamamıştır. 1979 yılında yürürlüğe giren “</a:t>
            </a:r>
            <a:r>
              <a:rPr lang="tr-TR" altLang="tr-TR" sz="2800" b="1" dirty="0">
                <a:solidFill>
                  <a:srgbClr val="FFFF00"/>
                </a:solidFill>
                <a:latin typeface="Arial" panose="020B0604020202020204" pitchFamily="34" charset="0"/>
                <a:cs typeface="Times New Roman" panose="02020603050405020304" pitchFamily="18" charset="0"/>
              </a:rPr>
              <a:t>Turunçgiller Araştırma ve Eğitim </a:t>
            </a:r>
            <a:r>
              <a:rPr lang="tr-TR" altLang="tr-TR" sz="2800" b="1" dirty="0" err="1">
                <a:solidFill>
                  <a:srgbClr val="FFFF00"/>
                </a:solidFill>
                <a:latin typeface="Arial" panose="020B0604020202020204" pitchFamily="34" charset="0"/>
                <a:cs typeface="Times New Roman" panose="02020603050405020304" pitchFamily="18" charset="0"/>
              </a:rPr>
              <a:t>Projesi</a:t>
            </a:r>
            <a:r>
              <a:rPr lang="tr-TR" altLang="tr-TR" sz="2800" b="1" dirty="0" err="1">
                <a:solidFill>
                  <a:srgbClr val="00FF00"/>
                </a:solidFill>
                <a:latin typeface="Arial" panose="020B0604020202020204" pitchFamily="34" charset="0"/>
                <a:cs typeface="Times New Roman" panose="02020603050405020304" pitchFamily="18" charset="0"/>
              </a:rPr>
              <a:t>”nde</a:t>
            </a:r>
            <a:r>
              <a:rPr lang="tr-TR" altLang="tr-TR" sz="2800" b="1" dirty="0">
                <a:solidFill>
                  <a:srgbClr val="00FF00"/>
                </a:solidFill>
                <a:latin typeface="Arial" panose="020B0604020202020204" pitchFamily="34" charset="0"/>
                <a:cs typeface="Times New Roman" panose="02020603050405020304" pitchFamily="18" charset="0"/>
              </a:rPr>
              <a:t> öncelikle üstün bireylerin tespiti için seleksiyon çalışması başlatılmıştır.</a:t>
            </a:r>
            <a:r>
              <a:rPr lang="tr-TR" altLang="tr-TR" sz="2800" b="1" dirty="0">
                <a:solidFill>
                  <a:srgbClr val="FFFFFF"/>
                </a:solidFill>
                <a:latin typeface="Arial" panose="020B0604020202020204" pitchFamily="34" charset="0"/>
                <a:cs typeface="Times New Roman" panose="02020603050405020304" pitchFamily="18" charset="0"/>
              </a:rPr>
              <a:t> </a:t>
            </a:r>
            <a:endParaRPr lang="tr-TR" altLang="tr-TR" sz="2800" b="1" dirty="0">
              <a:solidFill>
                <a:srgbClr val="FFFFFF"/>
              </a:solidFill>
              <a:latin typeface="Arial" panose="020B0604020202020204" pitchFamily="34" charset="0"/>
            </a:endParaRPr>
          </a:p>
        </p:txBody>
      </p:sp>
    </p:spTree>
    <p:extLst>
      <p:ext uri="{BB962C8B-B14F-4D97-AF65-F5344CB8AC3E}">
        <p14:creationId xmlns:p14="http://schemas.microsoft.com/office/powerpoint/2010/main" val="8488405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44016" y="152400"/>
            <a:ext cx="8748464"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tr-TR" altLang="tr-TR" sz="3000" b="1" u="sng" dirty="0">
                <a:solidFill>
                  <a:srgbClr val="00FF00"/>
                </a:solidFill>
                <a:latin typeface="Arial" panose="020B0604020202020204" pitchFamily="34" charset="0"/>
              </a:rPr>
              <a:t>SERTİFİKASYON UYGULAMALARI</a:t>
            </a:r>
            <a:endParaRPr lang="tr-TR" altLang="tr-TR" sz="2400" b="1" dirty="0">
              <a:solidFill>
                <a:srgbClr val="FFFFFF"/>
              </a:solidFill>
              <a:latin typeface="Arial" panose="020B0604020202020204" pitchFamily="34" charset="0"/>
            </a:endParaRPr>
          </a:p>
          <a:p>
            <a:pPr algn="ctr" eaLnBrk="1" hangingPunct="1">
              <a:spcBef>
                <a:spcPct val="50000"/>
              </a:spcBef>
              <a:buFontTx/>
              <a:buNone/>
            </a:pPr>
            <a:r>
              <a:rPr lang="tr-TR" altLang="tr-TR" sz="2400" b="1" u="sng" dirty="0" err="1">
                <a:solidFill>
                  <a:srgbClr val="FFFF00"/>
                </a:solidFill>
                <a:latin typeface="Arial" panose="020B0604020202020204" pitchFamily="34" charset="0"/>
                <a:cs typeface="Times New Roman" panose="02020603050405020304" pitchFamily="18" charset="0"/>
              </a:rPr>
              <a:t>Türkiyede</a:t>
            </a:r>
            <a:r>
              <a:rPr lang="tr-TR" altLang="tr-TR" sz="2400" b="1" u="sng" dirty="0">
                <a:solidFill>
                  <a:srgbClr val="FFFF00"/>
                </a:solidFill>
                <a:latin typeface="Arial" panose="020B0604020202020204" pitchFamily="34" charset="0"/>
                <a:cs typeface="Times New Roman" panose="02020603050405020304" pitchFamily="18" charset="0"/>
              </a:rPr>
              <a:t> sertifikasyon</a:t>
            </a:r>
            <a:endParaRPr lang="tr-TR" altLang="tr-TR" sz="2400" dirty="0">
              <a:solidFill>
                <a:srgbClr val="FFFFFF"/>
              </a:solidFill>
              <a:latin typeface="Arial" panose="020B0604020202020204" pitchFamily="34" charset="0"/>
            </a:endParaRPr>
          </a:p>
          <a:p>
            <a:pPr algn="ctr" eaLnBrk="1" hangingPunct="1">
              <a:spcBef>
                <a:spcPct val="50000"/>
              </a:spcBef>
              <a:buFontTx/>
              <a:buNone/>
            </a:pPr>
            <a:r>
              <a:rPr lang="tr-TR" altLang="tr-TR" sz="2400" b="1" dirty="0">
                <a:solidFill>
                  <a:srgbClr val="FFFFFF"/>
                </a:solidFill>
                <a:latin typeface="Arial" panose="020B0604020202020204" pitchFamily="34" charset="0"/>
                <a:cs typeface="Times New Roman" panose="02020603050405020304" pitchFamily="18" charset="0"/>
              </a:rPr>
              <a:t>Seleksiyon sonucunda seçilen aday bitkilerin indekslenmesi,  arındırılması ve temiz aşı gözü elde edilmesine yönelik ilk ciddi çalışmalar 1980 yılının başlarında </a:t>
            </a:r>
            <a:r>
              <a:rPr lang="tr-TR" altLang="tr-TR" sz="2400" b="1" dirty="0">
                <a:solidFill>
                  <a:srgbClr val="00FF00"/>
                </a:solidFill>
                <a:latin typeface="Arial" panose="020B0604020202020204" pitchFamily="34" charset="0"/>
                <a:cs typeface="Times New Roman" panose="02020603050405020304" pitchFamily="18" charset="0"/>
              </a:rPr>
              <a:t>Ç.Ü Ziraat Fakültesi,  Bitki </a:t>
            </a:r>
            <a:r>
              <a:rPr lang="tr-TR" altLang="tr-TR" sz="2400" b="1" dirty="0">
                <a:solidFill>
                  <a:srgbClr val="00FF00"/>
                </a:solidFill>
                <a:latin typeface="Arial" panose="020B0604020202020204" pitchFamily="34" charset="0"/>
              </a:rPr>
              <a:t>K</a:t>
            </a:r>
            <a:r>
              <a:rPr lang="tr-TR" altLang="tr-TR" sz="2400" b="1" dirty="0">
                <a:solidFill>
                  <a:srgbClr val="00FF00"/>
                </a:solidFill>
                <a:latin typeface="Arial" panose="020B0604020202020204" pitchFamily="34" charset="0"/>
                <a:cs typeface="Times New Roman" panose="02020603050405020304" pitchFamily="18" charset="0"/>
              </a:rPr>
              <a:t>oruma Bölümü’nde</a:t>
            </a:r>
            <a:r>
              <a:rPr lang="tr-TR" altLang="tr-TR" sz="2400" b="1" dirty="0">
                <a:solidFill>
                  <a:srgbClr val="FFFFFF"/>
                </a:solidFill>
                <a:latin typeface="Arial" panose="020B0604020202020204" pitchFamily="34" charset="0"/>
                <a:cs typeface="Times New Roman" panose="02020603050405020304" pitchFamily="18" charset="0"/>
              </a:rPr>
              <a:t> ve 1987 yılında </a:t>
            </a:r>
            <a:r>
              <a:rPr lang="tr-TR" altLang="tr-TR" sz="2400" b="1" dirty="0">
                <a:solidFill>
                  <a:srgbClr val="66FFCC"/>
                </a:solidFill>
                <a:latin typeface="Arial" panose="020B0604020202020204" pitchFamily="34" charset="0"/>
                <a:cs typeface="Times New Roman" panose="02020603050405020304" pitchFamily="18" charset="0"/>
              </a:rPr>
              <a:t>Antalya Narenciye ve Seracılık Araştırma Enstitüsü’nde</a:t>
            </a:r>
            <a:r>
              <a:rPr lang="tr-TR" altLang="tr-TR" sz="2400" b="1" dirty="0">
                <a:solidFill>
                  <a:srgbClr val="FFFFFF"/>
                </a:solidFill>
                <a:latin typeface="Arial" panose="020B0604020202020204" pitchFamily="34" charset="0"/>
                <a:cs typeface="Times New Roman" panose="02020603050405020304" pitchFamily="18" charset="0"/>
              </a:rPr>
              <a:t> başlatılmış</a:t>
            </a:r>
            <a:r>
              <a:rPr lang="tr-TR" altLang="tr-TR" sz="2400" b="1" dirty="0">
                <a:solidFill>
                  <a:srgbClr val="FFFFFF"/>
                </a:solidFill>
                <a:latin typeface="Arial" panose="020B0604020202020204" pitchFamily="34" charset="0"/>
              </a:rPr>
              <a:t> ve</a:t>
            </a:r>
            <a:r>
              <a:rPr lang="tr-TR" altLang="tr-TR" sz="2400" b="1" dirty="0">
                <a:solidFill>
                  <a:srgbClr val="FFFFFF"/>
                </a:solidFill>
                <a:latin typeface="Arial" panose="020B0604020202020204" pitchFamily="34" charset="0"/>
                <a:cs typeface="Times New Roman" panose="02020603050405020304" pitchFamily="18" charset="0"/>
              </a:rPr>
              <a:t> </a:t>
            </a:r>
            <a:r>
              <a:rPr lang="tr-TR" altLang="tr-TR" sz="2400" b="1" dirty="0">
                <a:solidFill>
                  <a:srgbClr val="FFFF00"/>
                </a:solidFill>
                <a:latin typeface="Arial" panose="020B0604020202020204" pitchFamily="34" charset="0"/>
                <a:cs typeface="Times New Roman" panose="02020603050405020304" pitchFamily="18" charset="0"/>
              </a:rPr>
              <a:t>“Türkiye </a:t>
            </a:r>
            <a:r>
              <a:rPr lang="tr-TR" altLang="tr-TR" sz="2400" b="1" dirty="0" err="1">
                <a:solidFill>
                  <a:srgbClr val="FFFF00"/>
                </a:solidFill>
                <a:latin typeface="Arial" panose="020B0604020202020204" pitchFamily="34" charset="0"/>
                <a:cs typeface="Times New Roman" panose="02020603050405020304" pitchFamily="18" charset="0"/>
              </a:rPr>
              <a:t>Turunçgil</a:t>
            </a:r>
            <a:r>
              <a:rPr lang="tr-TR" altLang="tr-TR" sz="2400" b="1" dirty="0">
                <a:solidFill>
                  <a:srgbClr val="FFFF00"/>
                </a:solidFill>
                <a:latin typeface="Arial" panose="020B0604020202020204" pitchFamily="34" charset="0"/>
                <a:cs typeface="Times New Roman" panose="02020603050405020304" pitchFamily="18" charset="0"/>
              </a:rPr>
              <a:t> Çeşit </a:t>
            </a:r>
            <a:r>
              <a:rPr lang="tr-TR" altLang="tr-TR" sz="2400" b="1" dirty="0">
                <a:solidFill>
                  <a:srgbClr val="FFFF00"/>
                </a:solidFill>
                <a:latin typeface="Arial" panose="020B0604020202020204" pitchFamily="34" charset="0"/>
              </a:rPr>
              <a:t>G</a:t>
            </a:r>
            <a:r>
              <a:rPr lang="tr-TR" altLang="tr-TR" sz="2400" b="1" dirty="0">
                <a:solidFill>
                  <a:srgbClr val="FFFF00"/>
                </a:solidFill>
                <a:latin typeface="Arial" panose="020B0604020202020204" pitchFamily="34" charset="0"/>
                <a:cs typeface="Times New Roman" panose="02020603050405020304" pitchFamily="18" charset="0"/>
              </a:rPr>
              <a:t>eliştirme </a:t>
            </a:r>
            <a:r>
              <a:rPr lang="tr-TR" altLang="tr-TR" sz="2400" b="1" dirty="0">
                <a:solidFill>
                  <a:srgbClr val="FFFF00"/>
                </a:solidFill>
                <a:latin typeface="Arial" panose="020B0604020202020204" pitchFamily="34" charset="0"/>
              </a:rPr>
              <a:t>P</a:t>
            </a:r>
            <a:r>
              <a:rPr lang="tr-TR" altLang="tr-TR" sz="2400" b="1" dirty="0">
                <a:solidFill>
                  <a:srgbClr val="FFFF00"/>
                </a:solidFill>
                <a:latin typeface="Arial" panose="020B0604020202020204" pitchFamily="34" charset="0"/>
                <a:cs typeface="Times New Roman" panose="02020603050405020304" pitchFamily="18" charset="0"/>
              </a:rPr>
              <a:t>rogramı”</a:t>
            </a:r>
            <a:r>
              <a:rPr lang="tr-TR" altLang="tr-TR" sz="2400" b="1" dirty="0">
                <a:solidFill>
                  <a:srgbClr val="FFFFFF"/>
                </a:solidFill>
                <a:latin typeface="Arial" panose="020B0604020202020204" pitchFamily="34" charset="0"/>
                <a:cs typeface="Times New Roman" panose="02020603050405020304" pitchFamily="18" charset="0"/>
              </a:rPr>
              <a:t> yürürlüğe girmiştir. </a:t>
            </a:r>
            <a:endParaRPr lang="tr-TR" altLang="tr-TR" sz="2400" b="1" dirty="0">
              <a:solidFill>
                <a:srgbClr val="FFFFFF"/>
              </a:solidFill>
              <a:latin typeface="Arial" panose="020B0604020202020204" pitchFamily="34" charset="0"/>
            </a:endParaRPr>
          </a:p>
          <a:p>
            <a:pPr eaLnBrk="1" hangingPunct="1">
              <a:spcBef>
                <a:spcPct val="50000"/>
              </a:spcBef>
              <a:buFontTx/>
              <a:buNone/>
            </a:pPr>
            <a:endParaRPr lang="en-US" altLang="tr-TR" sz="2400" dirty="0">
              <a:latin typeface="Arial" panose="020B0604020202020204" pitchFamily="34" charset="0"/>
              <a:cs typeface="Times New Roman" panose="02020603050405020304" pitchFamily="18" charset="0"/>
            </a:endParaRPr>
          </a:p>
          <a:p>
            <a:pPr algn="ctr" eaLnBrk="1" hangingPunct="1">
              <a:spcBef>
                <a:spcPct val="50000"/>
              </a:spcBef>
              <a:buFontTx/>
              <a:buNone/>
            </a:pPr>
            <a:r>
              <a:rPr lang="tr-TR" altLang="tr-TR" sz="2400" b="1" dirty="0">
                <a:solidFill>
                  <a:srgbClr val="FFFF00"/>
                </a:solidFill>
                <a:latin typeface="Arial" panose="020B0604020202020204" pitchFamily="34" charset="0"/>
                <a:cs typeface="Times New Roman" panose="02020603050405020304" pitchFamily="18" charset="0"/>
              </a:rPr>
              <a:t>Bağlarda</a:t>
            </a:r>
            <a:r>
              <a:rPr lang="tr-TR" altLang="tr-TR" sz="2400" b="1" dirty="0">
                <a:solidFill>
                  <a:srgbClr val="FFFFFF"/>
                </a:solidFill>
                <a:latin typeface="Arial" panose="020B0604020202020204" pitchFamily="34" charset="0"/>
                <a:cs typeface="Times New Roman" panose="02020603050405020304" pitchFamily="18" charset="0"/>
              </a:rPr>
              <a:t>; klon ve sağlıklı bitki seçimi yapılarak bu klonların virüs ve virüs benzeri hastalıklardan arındırılması ve bu materyalden sertifikalı asma fidanı üretimi henüz ülkemizde gerçekleştirilememiştir.</a:t>
            </a:r>
            <a:endParaRPr lang="tr-TR" altLang="tr-TR" sz="2400" b="1" dirty="0">
              <a:solidFill>
                <a:srgbClr val="FFFFFF"/>
              </a:solidFill>
              <a:latin typeface="Arial" panose="020B0604020202020204" pitchFamily="34" charset="0"/>
            </a:endParaRPr>
          </a:p>
        </p:txBody>
      </p:sp>
    </p:spTree>
    <p:extLst>
      <p:ext uri="{BB962C8B-B14F-4D97-AF65-F5344CB8AC3E}">
        <p14:creationId xmlns:p14="http://schemas.microsoft.com/office/powerpoint/2010/main" val="29494498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467544" y="1155516"/>
            <a:ext cx="8424936"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200000"/>
              </a:lnSpc>
              <a:spcBef>
                <a:spcPct val="50000"/>
              </a:spcBef>
              <a:buNone/>
            </a:pPr>
            <a:r>
              <a:rPr lang="tr-TR" sz="2800" b="1" dirty="0" smtClean="0">
                <a:solidFill>
                  <a:srgbClr val="FFFF00"/>
                </a:solidFill>
              </a:rPr>
              <a:t>MAVİ  VE  STANDART SERTİFİKALI FİDANLARDA BEYANNAME UYGULAMALARI, AŞI GÖZÜ KAYNAKLARI  VE HASTALIK SORUNLARI</a:t>
            </a:r>
          </a:p>
          <a:p>
            <a:pPr algn="ctr">
              <a:spcBef>
                <a:spcPct val="50000"/>
              </a:spcBef>
              <a:buNone/>
            </a:pPr>
            <a:endParaRPr lang="tr-TR" altLang="tr-TR" sz="2400" b="1" dirty="0">
              <a:solidFill>
                <a:srgbClr val="FFFF00"/>
              </a:solidFill>
              <a:latin typeface="Arial" panose="020B0604020202020204" pitchFamily="34" charset="0"/>
            </a:endParaRPr>
          </a:p>
          <a:p>
            <a:pPr algn="ctr">
              <a:spcBef>
                <a:spcPct val="50000"/>
              </a:spcBef>
              <a:buNone/>
            </a:pPr>
            <a:r>
              <a:rPr lang="tr-TR" altLang="tr-TR" sz="2400" b="1" dirty="0" smtClean="0">
                <a:solidFill>
                  <a:srgbClr val="FFFF00"/>
                </a:solidFill>
                <a:latin typeface="Arial" panose="020B0604020202020204" pitchFamily="34" charset="0"/>
              </a:rPr>
              <a:t>Tartışma</a:t>
            </a:r>
            <a:endParaRPr lang="tr-TR" altLang="tr-TR" sz="2400" b="1" dirty="0">
              <a:solidFill>
                <a:srgbClr val="FFFF00"/>
              </a:solidFill>
              <a:latin typeface="Arial" panose="020B0604020202020204" pitchFamily="34" charset="0"/>
            </a:endParaRPr>
          </a:p>
        </p:txBody>
      </p:sp>
    </p:spTree>
    <p:extLst>
      <p:ext uri="{BB962C8B-B14F-4D97-AF65-F5344CB8AC3E}">
        <p14:creationId xmlns:p14="http://schemas.microsoft.com/office/powerpoint/2010/main" val="725786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433983"/>
            <a:ext cx="8568952" cy="5155257"/>
          </a:xfrm>
          <a:prstGeom prst="rect">
            <a:avLst/>
          </a:prstGeom>
        </p:spPr>
        <p:txBody>
          <a:bodyPr wrap="square">
            <a:spAutoFit/>
          </a:bodyPr>
          <a:lstStyle/>
          <a:p>
            <a:pPr algn="ctr"/>
            <a:r>
              <a:rPr lang="tr-TR" sz="4000" dirty="0" smtClean="0">
                <a:solidFill>
                  <a:srgbClr val="FFFF00"/>
                </a:solidFill>
                <a:latin typeface="Arial Black" pitchFamily="34" charset="0"/>
              </a:rPr>
              <a:t>SERTİFİKASYON</a:t>
            </a:r>
          </a:p>
          <a:p>
            <a:pPr algn="ctr"/>
            <a:endParaRPr lang="tr-TR" sz="900" b="1" dirty="0">
              <a:latin typeface="Arial" pitchFamily="34" charset="0"/>
              <a:cs typeface="Arial" pitchFamily="34" charset="0"/>
            </a:endParaRPr>
          </a:p>
          <a:p>
            <a:pPr algn="just"/>
            <a:r>
              <a:rPr lang="tr-TR" sz="2000" dirty="0" smtClean="0"/>
              <a:t>	</a:t>
            </a:r>
            <a:r>
              <a:rPr lang="tr-TR" sz="2000" dirty="0" err="1">
                <a:latin typeface="Arial" panose="020B0604020202020204" pitchFamily="34" charset="0"/>
                <a:cs typeface="Arial" panose="020B0604020202020204" pitchFamily="34" charset="0"/>
              </a:rPr>
              <a:t>Turunçgil</a:t>
            </a:r>
            <a:r>
              <a:rPr lang="tr-TR" sz="2000" dirty="0">
                <a:latin typeface="Arial" panose="020B0604020202020204" pitchFamily="34" charset="0"/>
                <a:cs typeface="Arial" panose="020B0604020202020204" pitchFamily="34" charset="0"/>
              </a:rPr>
              <a:t> endüstrisini olumsuz etkileyen ve kimyasal </a:t>
            </a:r>
            <a:r>
              <a:rPr lang="tr-TR" sz="2000" dirty="0" smtClean="0">
                <a:latin typeface="Arial" panose="020B0604020202020204" pitchFamily="34" charset="0"/>
                <a:cs typeface="Arial" panose="020B0604020202020204" pitchFamily="34" charset="0"/>
              </a:rPr>
              <a:t>mücadelesi </a:t>
            </a:r>
            <a:r>
              <a:rPr lang="tr-TR" sz="2000" dirty="0">
                <a:latin typeface="Arial" panose="020B0604020202020204" pitchFamily="34" charset="0"/>
                <a:cs typeface="Arial" panose="020B0604020202020204" pitchFamily="34" charset="0"/>
              </a:rPr>
              <a:t>yapılamayan, </a:t>
            </a:r>
            <a:r>
              <a:rPr lang="tr-TR" sz="2000" dirty="0">
                <a:solidFill>
                  <a:srgbClr val="FFC000"/>
                </a:solidFill>
                <a:latin typeface="Arial" panose="020B0604020202020204" pitchFamily="34" charset="0"/>
                <a:cs typeface="Arial" panose="020B0604020202020204" pitchFamily="34" charset="0"/>
              </a:rPr>
              <a:t>virüs ve virüs-benzeri hastalıklardan temiz aşı gözü elde edilmesinin planlanmış olduğu</a:t>
            </a:r>
            <a:r>
              <a:rPr lang="tr-TR" sz="2000" dirty="0">
                <a:latin typeface="Arial" panose="020B0604020202020204" pitchFamily="34" charset="0"/>
                <a:cs typeface="Arial" panose="020B0604020202020204" pitchFamily="34" charset="0"/>
              </a:rPr>
              <a:t>; seçilmiş aday ağaçlardan; </a:t>
            </a:r>
            <a:r>
              <a:rPr lang="tr-TR" sz="2000" dirty="0" err="1">
                <a:latin typeface="Arial" panose="020B0604020202020204" pitchFamily="34" charset="0"/>
                <a:cs typeface="Arial" panose="020B0604020202020204" pitchFamily="34" charset="0"/>
              </a:rPr>
              <a:t>Nüseller</a:t>
            </a:r>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Embriyoni</a:t>
            </a:r>
            <a:r>
              <a:rPr lang="tr-TR" sz="2000" dirty="0">
                <a:latin typeface="Arial" panose="020B0604020202020204" pitchFamily="34" charset="0"/>
                <a:cs typeface="Arial" panose="020B0604020202020204" pitchFamily="34" charset="0"/>
              </a:rPr>
              <a:t>, Termoterapi, Sürgün-ucu aşılama, Doku kültürü teknikleri yardımıyla arındırma işlemleri, biyolojik indeksleme, </a:t>
            </a:r>
            <a:r>
              <a:rPr lang="tr-TR" sz="2000" dirty="0" err="1">
                <a:latin typeface="Arial" panose="020B0604020202020204" pitchFamily="34" charset="0"/>
                <a:cs typeface="Arial" panose="020B0604020202020204" pitchFamily="34" charset="0"/>
              </a:rPr>
              <a:t>seroloji</a:t>
            </a:r>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elektroforez</a:t>
            </a:r>
            <a:r>
              <a:rPr lang="tr-TR" sz="2000" dirty="0">
                <a:latin typeface="Arial" panose="020B0604020202020204" pitchFamily="34" charset="0"/>
                <a:cs typeface="Arial" panose="020B0604020202020204" pitchFamily="34" charset="0"/>
              </a:rPr>
              <a:t>, kültüre alma gibi kontrol işlemlerini yapmak üzere; </a:t>
            </a:r>
            <a:r>
              <a:rPr lang="tr-TR" sz="2000" dirty="0">
                <a:solidFill>
                  <a:srgbClr val="FFFF00"/>
                </a:solidFill>
                <a:latin typeface="Arial" panose="020B0604020202020204" pitchFamily="34" charset="0"/>
                <a:cs typeface="Arial" panose="020B0604020202020204" pitchFamily="34" charset="0"/>
              </a:rPr>
              <a:t>Çukurova Üniversitesi Ziraat Fakültesi</a:t>
            </a:r>
            <a:r>
              <a:rPr lang="tr-TR" sz="2000" dirty="0">
                <a:latin typeface="Arial" panose="020B0604020202020204" pitchFamily="34" charset="0"/>
                <a:cs typeface="Arial" panose="020B0604020202020204" pitchFamily="34" charset="0"/>
              </a:rPr>
              <a:t> projede rol almıştır. </a:t>
            </a:r>
            <a:endParaRPr lang="tr-TR" sz="2000" dirty="0" smtClean="0">
              <a:latin typeface="Arial" panose="020B0604020202020204" pitchFamily="34" charset="0"/>
              <a:cs typeface="Arial" panose="020B0604020202020204" pitchFamily="34" charset="0"/>
            </a:endParaRPr>
          </a:p>
          <a:p>
            <a:pPr algn="just"/>
            <a:r>
              <a:rPr lang="tr-TR" sz="2000" dirty="0">
                <a:latin typeface="Arial" panose="020B0604020202020204" pitchFamily="34" charset="0"/>
                <a:cs typeface="Arial" panose="020B0604020202020204" pitchFamily="34" charset="0"/>
              </a:rPr>
              <a:t>	</a:t>
            </a:r>
            <a:r>
              <a:rPr lang="tr-TR" sz="2000" dirty="0" smtClean="0">
                <a:latin typeface="Arial" panose="020B0604020202020204" pitchFamily="34" charset="0"/>
                <a:cs typeface="Arial" panose="020B0604020202020204" pitchFamily="34" charset="0"/>
              </a:rPr>
              <a:t>Projede ayrıca:</a:t>
            </a:r>
            <a:endParaRPr lang="tr-TR" sz="2000" dirty="0">
              <a:latin typeface="Arial" panose="020B0604020202020204" pitchFamily="34" charset="0"/>
              <a:cs typeface="Arial" panose="020B0604020202020204" pitchFamily="34" charset="0"/>
            </a:endParaRPr>
          </a:p>
          <a:p>
            <a:pPr marL="914400" lvl="1" indent="-457200" algn="just">
              <a:buFont typeface="+mj-lt"/>
              <a:buAutoNum type="arabicPeriod"/>
            </a:pPr>
            <a:r>
              <a:rPr lang="tr-TR" sz="2000" dirty="0" smtClean="0">
                <a:solidFill>
                  <a:srgbClr val="FFFF00"/>
                </a:solidFill>
                <a:latin typeface="Arial" panose="020B0604020202020204" pitchFamily="34" charset="0"/>
                <a:cs typeface="Arial" panose="020B0604020202020204" pitchFamily="34" charset="0"/>
              </a:rPr>
              <a:t>Narenciye </a:t>
            </a:r>
            <a:r>
              <a:rPr lang="tr-TR" sz="2000" dirty="0">
                <a:solidFill>
                  <a:srgbClr val="FFFF00"/>
                </a:solidFill>
                <a:latin typeface="Arial" panose="020B0604020202020204" pitchFamily="34" charset="0"/>
                <a:cs typeface="Arial" panose="020B0604020202020204" pitchFamily="34" charset="0"/>
              </a:rPr>
              <a:t>Araştırma Enstitüsü - ANTALYA (</a:t>
            </a:r>
            <a:r>
              <a:rPr lang="tr-TR" sz="2000" dirty="0" smtClean="0">
                <a:solidFill>
                  <a:srgbClr val="FFFF00"/>
                </a:solidFill>
                <a:latin typeface="Arial" panose="020B0604020202020204" pitchFamily="34" charset="0"/>
                <a:cs typeface="Arial" panose="020B0604020202020204" pitchFamily="34" charset="0"/>
              </a:rPr>
              <a:t>BATEM)</a:t>
            </a:r>
          </a:p>
          <a:p>
            <a:pPr marL="914400" lvl="1" indent="-457200" algn="just">
              <a:buFont typeface="+mj-lt"/>
              <a:buAutoNum type="arabicPeriod"/>
            </a:pPr>
            <a:r>
              <a:rPr lang="tr-TR" sz="2000" dirty="0" smtClean="0">
                <a:solidFill>
                  <a:srgbClr val="FFFF00"/>
                </a:solidFill>
                <a:latin typeface="Arial" panose="020B0604020202020204" pitchFamily="34" charset="0"/>
                <a:cs typeface="Arial" panose="020B0604020202020204" pitchFamily="34" charset="0"/>
              </a:rPr>
              <a:t>Menemen </a:t>
            </a:r>
            <a:r>
              <a:rPr lang="tr-TR" sz="2000" dirty="0">
                <a:solidFill>
                  <a:srgbClr val="FFFF00"/>
                </a:solidFill>
                <a:latin typeface="Arial" panose="020B0604020202020204" pitchFamily="34" charset="0"/>
                <a:cs typeface="Arial" panose="020B0604020202020204" pitchFamily="34" charset="0"/>
              </a:rPr>
              <a:t>Tarımsal Araştırma Enstitüsü </a:t>
            </a:r>
            <a:r>
              <a:rPr lang="tr-TR" sz="2000" dirty="0" smtClean="0">
                <a:solidFill>
                  <a:srgbClr val="FFFF00"/>
                </a:solidFill>
                <a:latin typeface="Arial" panose="020B0604020202020204" pitchFamily="34" charset="0"/>
                <a:cs typeface="Arial" panose="020B0604020202020204" pitchFamily="34" charset="0"/>
              </a:rPr>
              <a:t>- </a:t>
            </a:r>
            <a:r>
              <a:rPr lang="tr-TR" sz="2000" dirty="0">
                <a:solidFill>
                  <a:srgbClr val="FFFF00"/>
                </a:solidFill>
                <a:latin typeface="Arial" panose="020B0604020202020204" pitchFamily="34" charset="0"/>
                <a:cs typeface="Arial" panose="020B0604020202020204" pitchFamily="34" charset="0"/>
              </a:rPr>
              <a:t>İZMİR (Ege Tarımsal </a:t>
            </a:r>
            <a:r>
              <a:rPr lang="tr-TR" sz="2000" dirty="0" smtClean="0">
                <a:solidFill>
                  <a:srgbClr val="FFFF00"/>
                </a:solidFill>
                <a:latin typeface="Arial" panose="020B0604020202020204" pitchFamily="34" charset="0"/>
                <a:cs typeface="Arial" panose="020B0604020202020204" pitchFamily="34" charset="0"/>
              </a:rPr>
              <a:t>AE)</a:t>
            </a:r>
          </a:p>
          <a:p>
            <a:pPr marL="914400" lvl="1" indent="-457200" algn="just">
              <a:buFont typeface="+mj-lt"/>
              <a:buAutoNum type="arabicPeriod"/>
            </a:pPr>
            <a:r>
              <a:rPr lang="tr-TR" sz="2000" dirty="0" err="1" smtClean="0">
                <a:solidFill>
                  <a:srgbClr val="FFFF00"/>
                </a:solidFill>
                <a:latin typeface="Arial" panose="020B0604020202020204" pitchFamily="34" charset="0"/>
                <a:cs typeface="Arial" panose="020B0604020202020204" pitchFamily="34" charset="0"/>
              </a:rPr>
              <a:t>Alata</a:t>
            </a:r>
            <a:r>
              <a:rPr lang="tr-TR" sz="2000" dirty="0" smtClean="0">
                <a:solidFill>
                  <a:srgbClr val="FFFF00"/>
                </a:solidFill>
                <a:latin typeface="Arial" panose="020B0604020202020204" pitchFamily="34" charset="0"/>
                <a:cs typeface="Arial" panose="020B0604020202020204" pitchFamily="34" charset="0"/>
              </a:rPr>
              <a:t> </a:t>
            </a:r>
            <a:r>
              <a:rPr lang="tr-TR" sz="2000" dirty="0">
                <a:solidFill>
                  <a:srgbClr val="FFFF00"/>
                </a:solidFill>
                <a:latin typeface="Arial" panose="020B0604020202020204" pitchFamily="34" charset="0"/>
                <a:cs typeface="Arial" panose="020B0604020202020204" pitchFamily="34" charset="0"/>
              </a:rPr>
              <a:t>Bahçe Kültürleri Araştırma Enstitüsü -  </a:t>
            </a:r>
            <a:r>
              <a:rPr lang="tr-TR" sz="2000" dirty="0" smtClean="0">
                <a:solidFill>
                  <a:srgbClr val="FFFF00"/>
                </a:solidFill>
                <a:latin typeface="Arial" panose="020B0604020202020204" pitchFamily="34" charset="0"/>
                <a:cs typeface="Arial" panose="020B0604020202020204" pitchFamily="34" charset="0"/>
              </a:rPr>
              <a:t>MERSİN</a:t>
            </a:r>
          </a:p>
          <a:p>
            <a:pPr algn="just"/>
            <a:r>
              <a:rPr lang="tr-TR" sz="2000" dirty="0" smtClean="0">
                <a:latin typeface="Arial" panose="020B0604020202020204" pitchFamily="34" charset="0"/>
                <a:cs typeface="Arial" panose="020B0604020202020204" pitchFamily="34" charset="0"/>
              </a:rPr>
              <a:t>	</a:t>
            </a:r>
            <a:endParaRPr lang="tr-TR" sz="2000" dirty="0">
              <a:latin typeface="Arial" panose="020B0604020202020204" pitchFamily="34" charset="0"/>
              <a:cs typeface="Arial" panose="020B0604020202020204" pitchFamily="34" charset="0"/>
            </a:endParaRPr>
          </a:p>
          <a:p>
            <a:pPr algn="just"/>
            <a:r>
              <a:rPr lang="tr-TR" sz="2000" dirty="0">
                <a:latin typeface="Arial" panose="020B0604020202020204" pitchFamily="34" charset="0"/>
                <a:cs typeface="Arial" panose="020B0604020202020204" pitchFamily="34" charset="0"/>
              </a:rPr>
              <a:t>rol almışlar ve özellikle seleksiyon çalışmalarını başarı ile yürütmüşler ve değişik tür ve çeşitlerden 36 birey seçmişlerdir</a:t>
            </a:r>
          </a:p>
        </p:txBody>
      </p:sp>
    </p:spTree>
    <p:extLst>
      <p:ext uri="{BB962C8B-B14F-4D97-AF65-F5344CB8AC3E}">
        <p14:creationId xmlns:p14="http://schemas.microsoft.com/office/powerpoint/2010/main" val="3300830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88032" y="116632"/>
            <a:ext cx="8244408" cy="652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tr-TR" altLang="tr-TR" sz="3500" b="1" dirty="0" smtClean="0">
                <a:solidFill>
                  <a:srgbClr val="FFFF00"/>
                </a:solidFill>
                <a:latin typeface="Arial" panose="020B0604020202020204" pitchFamily="34" charset="0"/>
              </a:rPr>
              <a:t>NEDEN SERTİFİKASYON </a:t>
            </a:r>
          </a:p>
          <a:p>
            <a:pPr algn="ctr" eaLnBrk="1" hangingPunct="1">
              <a:spcBef>
                <a:spcPct val="0"/>
              </a:spcBef>
              <a:buFontTx/>
              <a:buNone/>
            </a:pPr>
            <a:r>
              <a:rPr lang="tr-TR" altLang="tr-TR" sz="3500" b="1" dirty="0" smtClean="0">
                <a:solidFill>
                  <a:srgbClr val="FFFF00"/>
                </a:solidFill>
                <a:latin typeface="Arial" panose="020B0604020202020204" pitchFamily="34" charset="0"/>
              </a:rPr>
              <a:t>PROGRAMI?</a:t>
            </a:r>
          </a:p>
          <a:p>
            <a:pPr algn="just" eaLnBrk="1" hangingPunct="1">
              <a:spcBef>
                <a:spcPct val="0"/>
              </a:spcBef>
              <a:buFontTx/>
              <a:buNone/>
            </a:pPr>
            <a:endParaRPr lang="tr-TR" altLang="tr-TR" sz="2800" b="1" dirty="0" smtClean="0">
              <a:solidFill>
                <a:srgbClr val="FFFF00"/>
              </a:solidFill>
              <a:latin typeface="Arial" panose="020B0604020202020204" pitchFamily="34" charset="0"/>
            </a:endParaRPr>
          </a:p>
          <a:p>
            <a:pPr algn="just" eaLnBrk="1" hangingPunct="1">
              <a:spcBef>
                <a:spcPct val="0"/>
              </a:spcBef>
              <a:buFontTx/>
              <a:buNone/>
            </a:pPr>
            <a:r>
              <a:rPr lang="tr-TR" altLang="tr-TR" sz="2800" b="1" dirty="0" smtClean="0">
                <a:solidFill>
                  <a:srgbClr val="FFFF00"/>
                </a:solidFill>
                <a:latin typeface="Arial" panose="020B0604020202020204" pitchFamily="34" charset="0"/>
              </a:rPr>
              <a:t>	</a:t>
            </a:r>
            <a:r>
              <a:rPr lang="tr-TR" altLang="tr-TR" dirty="0" smtClean="0">
                <a:latin typeface="Arial" panose="020B0604020202020204" pitchFamily="34" charset="0"/>
              </a:rPr>
              <a:t>Virüs </a:t>
            </a:r>
            <a:r>
              <a:rPr lang="tr-TR" altLang="tr-TR" dirty="0">
                <a:latin typeface="Arial" panose="020B0604020202020204" pitchFamily="34" charset="0"/>
              </a:rPr>
              <a:t>ve virüs benzeri etmenlerin yol açtığı hastalıklar; </a:t>
            </a:r>
            <a:r>
              <a:rPr lang="tr-TR" altLang="tr-TR" dirty="0">
                <a:solidFill>
                  <a:srgbClr val="FFC000"/>
                </a:solidFill>
                <a:latin typeface="Arial" panose="020B0604020202020204" pitchFamily="34" charset="0"/>
              </a:rPr>
              <a:t>aşı uyuşmazlıklarına, ürünün kalitesinin ve miktarının düşmesine ve meyve ağaçlarının bazılarının ölümüne </a:t>
            </a:r>
            <a:r>
              <a:rPr lang="tr-TR" altLang="tr-TR" dirty="0">
                <a:latin typeface="Arial" panose="020B0604020202020204" pitchFamily="34" charset="0"/>
              </a:rPr>
              <a:t>neden olmaktadır. </a:t>
            </a:r>
          </a:p>
          <a:p>
            <a:pPr algn="just" eaLnBrk="1" hangingPunct="1">
              <a:spcBef>
                <a:spcPct val="0"/>
              </a:spcBef>
              <a:buFontTx/>
              <a:buNone/>
            </a:pPr>
            <a:endParaRPr lang="tr-TR" altLang="tr-TR" dirty="0">
              <a:solidFill>
                <a:srgbClr val="FFFF00"/>
              </a:solidFill>
              <a:latin typeface="Arial" panose="020B0604020202020204" pitchFamily="34" charset="0"/>
            </a:endParaRPr>
          </a:p>
          <a:p>
            <a:pPr algn="just" eaLnBrk="1" hangingPunct="1">
              <a:spcBef>
                <a:spcPct val="0"/>
              </a:spcBef>
              <a:buFontTx/>
              <a:buNone/>
            </a:pPr>
            <a:r>
              <a:rPr lang="tr-TR" altLang="tr-TR" dirty="0" smtClean="0">
                <a:solidFill>
                  <a:srgbClr val="00FFFF"/>
                </a:solidFill>
                <a:latin typeface="Arial" panose="020B0604020202020204" pitchFamily="34" charset="0"/>
              </a:rPr>
              <a:t>	</a:t>
            </a:r>
            <a:r>
              <a:rPr lang="tr-TR" altLang="tr-TR" sz="2800" dirty="0" smtClean="0">
                <a:solidFill>
                  <a:srgbClr val="99FF66"/>
                </a:solidFill>
                <a:latin typeface="Arial" panose="020B0604020202020204" pitchFamily="34" charset="0"/>
              </a:rPr>
              <a:t>Hastalıkla bulaşık </a:t>
            </a:r>
            <a:r>
              <a:rPr lang="tr-TR" altLang="tr-TR" sz="2800" dirty="0">
                <a:solidFill>
                  <a:srgbClr val="99FF66"/>
                </a:solidFill>
                <a:latin typeface="Arial" panose="020B0604020202020204" pitchFamily="34" charset="0"/>
              </a:rPr>
              <a:t>üretim materyallerinin kontrolsüz olarak dağıtımı ve </a:t>
            </a:r>
            <a:r>
              <a:rPr lang="tr-TR" altLang="tr-TR" sz="2800" dirty="0" smtClean="0">
                <a:solidFill>
                  <a:srgbClr val="99FF66"/>
                </a:solidFill>
                <a:latin typeface="Arial" panose="020B0604020202020204" pitchFamily="34" charset="0"/>
              </a:rPr>
              <a:t>böcek vektörler </a:t>
            </a:r>
            <a:r>
              <a:rPr lang="tr-TR" altLang="tr-TR" sz="2800" dirty="0">
                <a:solidFill>
                  <a:srgbClr val="99FF66"/>
                </a:solidFill>
                <a:latin typeface="Arial" panose="020B0604020202020204" pitchFamily="34" charset="0"/>
              </a:rPr>
              <a:t>bu etmenlerin geniş bir coğrafi alana yayılmasında başlıca rol oynarlar.</a:t>
            </a:r>
            <a:r>
              <a:rPr lang="tr-TR" altLang="tr-TR" sz="2800" dirty="0">
                <a:solidFill>
                  <a:srgbClr val="99FF66"/>
                </a:solidFill>
              </a:rPr>
              <a:t> </a:t>
            </a:r>
          </a:p>
        </p:txBody>
      </p:sp>
    </p:spTree>
    <p:extLst>
      <p:ext uri="{BB962C8B-B14F-4D97-AF65-F5344CB8AC3E}">
        <p14:creationId xmlns:p14="http://schemas.microsoft.com/office/powerpoint/2010/main" val="1498835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115616" y="420688"/>
            <a:ext cx="691276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None/>
            </a:pPr>
            <a:r>
              <a:rPr lang="tr-TR" altLang="tr-TR" sz="2800" b="1" dirty="0">
                <a:solidFill>
                  <a:srgbClr val="FFFF00"/>
                </a:solidFill>
                <a:latin typeface="Arial" panose="020B0604020202020204" pitchFamily="34" charset="0"/>
              </a:rPr>
              <a:t>NEDEN SERTİFİKASYON </a:t>
            </a:r>
            <a:r>
              <a:rPr lang="tr-TR" altLang="tr-TR" sz="2800" b="1" dirty="0" smtClean="0">
                <a:solidFill>
                  <a:srgbClr val="FFFF00"/>
                </a:solidFill>
                <a:latin typeface="Arial" panose="020B0604020202020204" pitchFamily="34" charset="0"/>
              </a:rPr>
              <a:t>PROGRAMI</a:t>
            </a:r>
            <a:r>
              <a:rPr lang="tr-TR" altLang="tr-TR" sz="2800" b="1" dirty="0">
                <a:solidFill>
                  <a:srgbClr val="FFFF00"/>
                </a:solidFill>
                <a:latin typeface="Arial" panose="020B0604020202020204" pitchFamily="34" charset="0"/>
              </a:rPr>
              <a:t>?</a:t>
            </a:r>
          </a:p>
        </p:txBody>
      </p:sp>
      <p:sp>
        <p:nvSpPr>
          <p:cNvPr id="8195" name="Rectangle 3"/>
          <p:cNvSpPr>
            <a:spLocks noChangeArrowheads="1"/>
          </p:cNvSpPr>
          <p:nvPr/>
        </p:nvSpPr>
        <p:spPr bwMode="auto">
          <a:xfrm>
            <a:off x="539552" y="1434256"/>
            <a:ext cx="7992888"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50000"/>
              </a:spcBef>
              <a:buFontTx/>
              <a:buNone/>
            </a:pPr>
            <a:r>
              <a:rPr lang="tr-TR" altLang="tr-TR" sz="2000" b="1" dirty="0" smtClean="0">
                <a:solidFill>
                  <a:srgbClr val="FFCCFF"/>
                </a:solidFill>
                <a:latin typeface="Arial" panose="020B0604020202020204" pitchFamily="34" charset="0"/>
              </a:rPr>
              <a:t>	</a:t>
            </a:r>
            <a:r>
              <a:rPr lang="tr-TR" altLang="tr-TR" sz="2400" b="1" dirty="0" smtClean="0">
                <a:latin typeface="Arial" panose="020B0604020202020204" pitchFamily="34" charset="0"/>
              </a:rPr>
              <a:t>Bu </a:t>
            </a:r>
            <a:r>
              <a:rPr lang="tr-TR" altLang="tr-TR" sz="2400" b="1" dirty="0">
                <a:latin typeface="Arial" panose="020B0604020202020204" pitchFamily="34" charset="0"/>
              </a:rPr>
              <a:t>nedenle üretim materyallerinin virüslerden arındırılması, üretim materyalleri ile taşınan virüslerin kontrolünde çok etkili bir yöntemdir. </a:t>
            </a:r>
          </a:p>
          <a:p>
            <a:pPr algn="just" eaLnBrk="1" hangingPunct="1">
              <a:lnSpc>
                <a:spcPct val="150000"/>
              </a:lnSpc>
              <a:spcBef>
                <a:spcPct val="50000"/>
              </a:spcBef>
              <a:buFontTx/>
              <a:buNone/>
            </a:pPr>
            <a:r>
              <a:rPr lang="tr-TR" altLang="tr-TR" sz="2400" b="1" dirty="0" smtClean="0">
                <a:solidFill>
                  <a:srgbClr val="FFFFCC"/>
                </a:solidFill>
                <a:latin typeface="Arial" panose="020B0604020202020204" pitchFamily="34" charset="0"/>
              </a:rPr>
              <a:t>	</a:t>
            </a:r>
            <a:r>
              <a:rPr lang="tr-TR" altLang="tr-TR" sz="2400" b="1" dirty="0" smtClean="0">
                <a:solidFill>
                  <a:srgbClr val="FFFF00"/>
                </a:solidFill>
                <a:latin typeface="Arial" panose="020B0604020202020204" pitchFamily="34" charset="0"/>
              </a:rPr>
              <a:t>Virüsten </a:t>
            </a:r>
            <a:r>
              <a:rPr lang="tr-TR" altLang="tr-TR" sz="2400" b="1" dirty="0">
                <a:solidFill>
                  <a:srgbClr val="FFFF00"/>
                </a:solidFill>
                <a:latin typeface="Arial" panose="020B0604020202020204" pitchFamily="34" charset="0"/>
              </a:rPr>
              <a:t>arıtılan meyve çeşit ve anaçlarının korunması ve üretiminde devamlılığın sağlanması için </a:t>
            </a:r>
            <a:r>
              <a:rPr lang="tr-TR" altLang="tr-TR" sz="2400" b="1" dirty="0">
                <a:solidFill>
                  <a:srgbClr val="FFFFCC"/>
                </a:solidFill>
                <a:latin typeface="Arial" panose="020B0604020202020204" pitchFamily="34" charset="0"/>
              </a:rPr>
              <a:t>“</a:t>
            </a:r>
            <a:r>
              <a:rPr lang="tr-TR" altLang="tr-TR" sz="2400" b="1" dirty="0">
                <a:solidFill>
                  <a:srgbClr val="00FF00"/>
                </a:solidFill>
                <a:latin typeface="Arial" panose="020B0604020202020204" pitchFamily="34" charset="0"/>
              </a:rPr>
              <a:t>zorunlu sertifikasyon programı</a:t>
            </a:r>
            <a:r>
              <a:rPr lang="tr-TR" altLang="tr-TR" sz="2400" b="1" dirty="0">
                <a:solidFill>
                  <a:srgbClr val="FFFFCC"/>
                </a:solidFill>
                <a:latin typeface="Arial" panose="020B0604020202020204" pitchFamily="34" charset="0"/>
              </a:rPr>
              <a:t>” </a:t>
            </a:r>
            <a:r>
              <a:rPr lang="tr-TR" altLang="tr-TR" sz="2400" b="1" dirty="0">
                <a:solidFill>
                  <a:srgbClr val="FFFF00"/>
                </a:solidFill>
                <a:latin typeface="Arial" panose="020B0604020202020204" pitchFamily="34" charset="0"/>
              </a:rPr>
              <a:t>uygulanması gerekmektedir.</a:t>
            </a:r>
          </a:p>
        </p:txBody>
      </p:sp>
    </p:spTree>
    <p:extLst>
      <p:ext uri="{BB962C8B-B14F-4D97-AF65-F5344CB8AC3E}">
        <p14:creationId xmlns:p14="http://schemas.microsoft.com/office/powerpoint/2010/main" val="4210431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332656"/>
            <a:ext cx="8208912" cy="5601533"/>
          </a:xfrm>
          <a:prstGeom prst="rect">
            <a:avLst/>
          </a:prstGeom>
        </p:spPr>
        <p:txBody>
          <a:bodyPr wrap="square">
            <a:spAutoFit/>
          </a:bodyPr>
          <a:lstStyle/>
          <a:p>
            <a:endParaRPr lang="tr-TR" dirty="0"/>
          </a:p>
          <a:p>
            <a:pPr algn="ctr"/>
            <a:r>
              <a:rPr lang="tr-TR" sz="3200" dirty="0" smtClean="0">
                <a:solidFill>
                  <a:srgbClr val="FFFF00"/>
                </a:solidFill>
                <a:latin typeface="Arial Black" pitchFamily="34" charset="0"/>
              </a:rPr>
              <a:t>NEDEN SERTİFİKASYON</a:t>
            </a:r>
          </a:p>
          <a:p>
            <a:pPr algn="ctr"/>
            <a:endParaRPr lang="tr-TR" sz="900" b="1" dirty="0">
              <a:latin typeface="Arial" pitchFamily="34" charset="0"/>
              <a:cs typeface="Arial" pitchFamily="34" charset="0"/>
            </a:endParaRPr>
          </a:p>
          <a:p>
            <a:pPr algn="ctr"/>
            <a:endParaRPr lang="tr-TR" sz="1100" u="sng" dirty="0" smtClean="0"/>
          </a:p>
          <a:p>
            <a:pPr marL="457200" indent="-457200" algn="just">
              <a:buFont typeface="+mj-lt"/>
              <a:buAutoNum type="arabicPeriod"/>
            </a:pPr>
            <a:r>
              <a:rPr lang="tr-TR" sz="2000" b="1" dirty="0" smtClean="0">
                <a:latin typeface="Arial" pitchFamily="34" charset="0"/>
                <a:cs typeface="Arial" pitchFamily="34" charset="0"/>
              </a:rPr>
              <a:t>Kontrol </a:t>
            </a:r>
            <a:r>
              <a:rPr lang="tr-TR" sz="2000" b="1" dirty="0">
                <a:latin typeface="Arial" pitchFamily="34" charset="0"/>
                <a:cs typeface="Arial" pitchFamily="34" charset="0"/>
              </a:rPr>
              <a:t>ve takibi yapılmayan fidan üretimi çeşitli sorunlara neden </a:t>
            </a:r>
            <a:r>
              <a:rPr lang="tr-TR" sz="2000" b="1" dirty="0" smtClean="0">
                <a:latin typeface="Arial" pitchFamily="34" charset="0"/>
                <a:cs typeface="Arial" pitchFamily="34" charset="0"/>
              </a:rPr>
              <a:t>olmaktadır.</a:t>
            </a:r>
          </a:p>
          <a:p>
            <a:pPr marL="457200" indent="-457200" algn="just">
              <a:buFont typeface="+mj-lt"/>
              <a:buAutoNum type="arabicPeriod"/>
            </a:pPr>
            <a:endParaRPr lang="tr-TR" sz="2000" b="1" dirty="0">
              <a:latin typeface="Arial" pitchFamily="34" charset="0"/>
              <a:cs typeface="Arial" pitchFamily="34" charset="0"/>
            </a:endParaRPr>
          </a:p>
          <a:p>
            <a:pPr marL="457200" indent="-457200" algn="just">
              <a:buFont typeface="+mj-lt"/>
              <a:buAutoNum type="arabicPeriod"/>
            </a:pPr>
            <a:r>
              <a:rPr lang="tr-TR" sz="2000" b="1" dirty="0" smtClean="0">
                <a:latin typeface="Arial" pitchFamily="34" charset="0"/>
                <a:cs typeface="Arial" pitchFamily="34" charset="0"/>
              </a:rPr>
              <a:t>Bunların </a:t>
            </a:r>
            <a:r>
              <a:rPr lang="tr-TR" sz="2000" b="1" dirty="0">
                <a:latin typeface="Arial" pitchFamily="34" charset="0"/>
                <a:cs typeface="Arial" pitchFamily="34" charset="0"/>
              </a:rPr>
              <a:t>en başında </a:t>
            </a:r>
            <a:r>
              <a:rPr lang="tr-TR" sz="2000" b="1" dirty="0">
                <a:solidFill>
                  <a:srgbClr val="FFFF00"/>
                </a:solidFill>
                <a:latin typeface="Arial" pitchFamily="34" charset="0"/>
                <a:cs typeface="Arial" pitchFamily="34" charset="0"/>
              </a:rPr>
              <a:t>ismine doğru </a:t>
            </a:r>
            <a:r>
              <a:rPr lang="tr-TR" sz="2000" b="1" dirty="0" smtClean="0">
                <a:solidFill>
                  <a:srgbClr val="FFFF00"/>
                </a:solidFill>
                <a:latin typeface="Arial" pitchFamily="34" charset="0"/>
                <a:cs typeface="Arial" pitchFamily="34" charset="0"/>
              </a:rPr>
              <a:t>olmayan </a:t>
            </a:r>
            <a:r>
              <a:rPr lang="tr-TR" sz="2000" b="1" dirty="0">
                <a:solidFill>
                  <a:srgbClr val="FFFF00"/>
                </a:solidFill>
                <a:latin typeface="Arial" pitchFamily="34" charset="0"/>
                <a:cs typeface="Arial" pitchFamily="34" charset="0"/>
              </a:rPr>
              <a:t>fidanlardan </a:t>
            </a:r>
            <a:r>
              <a:rPr lang="tr-TR" sz="2000" b="1" dirty="0">
                <a:latin typeface="Arial" pitchFamily="34" charset="0"/>
                <a:cs typeface="Arial" pitchFamily="34" charset="0"/>
              </a:rPr>
              <a:t>kaynaklanan sorunlar </a:t>
            </a:r>
            <a:r>
              <a:rPr lang="tr-TR" sz="2000" b="1" dirty="0" smtClean="0">
                <a:latin typeface="Arial" pitchFamily="34" charset="0"/>
                <a:cs typeface="Arial" pitchFamily="34" charset="0"/>
              </a:rPr>
              <a:t>gelmektedir</a:t>
            </a:r>
          </a:p>
          <a:p>
            <a:pPr marL="457200" indent="-457200" algn="just">
              <a:buFont typeface="+mj-lt"/>
              <a:buAutoNum type="arabicPeriod"/>
            </a:pPr>
            <a:endParaRPr lang="tr-TR" sz="2000" b="1" dirty="0">
              <a:latin typeface="Arial" pitchFamily="34" charset="0"/>
              <a:cs typeface="Arial" pitchFamily="34" charset="0"/>
            </a:endParaRPr>
          </a:p>
          <a:p>
            <a:pPr marL="457200" indent="-457200" algn="just">
              <a:buFont typeface="+mj-lt"/>
              <a:buAutoNum type="arabicPeriod"/>
            </a:pPr>
            <a:r>
              <a:rPr lang="tr-TR" sz="2000" b="1" dirty="0" smtClean="0">
                <a:latin typeface="Arial" pitchFamily="34" charset="0"/>
                <a:cs typeface="Arial" pitchFamily="34" charset="0"/>
              </a:rPr>
              <a:t>Bu nedenle güvenilir </a:t>
            </a:r>
            <a:r>
              <a:rPr lang="tr-TR" sz="2000" b="1" dirty="0">
                <a:latin typeface="Arial" pitchFamily="34" charset="0"/>
                <a:cs typeface="Arial" pitchFamily="34" charset="0"/>
              </a:rPr>
              <a:t>fidan üreticisi bulmak üreticinin </a:t>
            </a:r>
            <a:r>
              <a:rPr lang="tr-TR" sz="2000" b="1" dirty="0" smtClean="0">
                <a:latin typeface="Arial" pitchFamily="34" charset="0"/>
                <a:cs typeface="Arial" pitchFamily="34" charset="0"/>
              </a:rPr>
              <a:t>önemli ve birinci </a:t>
            </a:r>
            <a:r>
              <a:rPr lang="tr-TR" sz="2000" b="1" dirty="0">
                <a:latin typeface="Arial" pitchFamily="34" charset="0"/>
                <a:cs typeface="Arial" pitchFamily="34" charset="0"/>
              </a:rPr>
              <a:t>sorunu </a:t>
            </a:r>
            <a:r>
              <a:rPr lang="tr-TR" sz="2000" b="1" dirty="0" smtClean="0">
                <a:latin typeface="Arial" pitchFamily="34" charset="0"/>
                <a:cs typeface="Arial" pitchFamily="34" charset="0"/>
              </a:rPr>
              <a:t>halindedir</a:t>
            </a:r>
          </a:p>
          <a:p>
            <a:pPr marL="457200" indent="-457200" algn="just">
              <a:buFont typeface="+mj-lt"/>
              <a:buAutoNum type="arabicPeriod"/>
            </a:pPr>
            <a:endParaRPr lang="tr-TR" sz="2000" b="1" dirty="0" smtClean="0">
              <a:latin typeface="Arial" pitchFamily="34" charset="0"/>
              <a:cs typeface="Arial" pitchFamily="34" charset="0"/>
            </a:endParaRPr>
          </a:p>
          <a:p>
            <a:pPr marL="457200" indent="-457200" algn="just">
              <a:buFont typeface="+mj-lt"/>
              <a:buAutoNum type="arabicPeriod"/>
            </a:pPr>
            <a:r>
              <a:rPr lang="tr-TR" sz="2000" b="1" dirty="0">
                <a:solidFill>
                  <a:srgbClr val="FFFF00"/>
                </a:solidFill>
                <a:latin typeface="Arial" pitchFamily="34" charset="0"/>
                <a:cs typeface="Arial" pitchFamily="34" charset="0"/>
              </a:rPr>
              <a:t>Bu konuda </a:t>
            </a:r>
            <a:r>
              <a:rPr lang="tr-TR" sz="2000" b="1" dirty="0" smtClean="0">
                <a:solidFill>
                  <a:srgbClr val="FFFF00"/>
                </a:solidFill>
                <a:latin typeface="Arial" pitchFamily="34" charset="0"/>
                <a:cs typeface="Arial" pitchFamily="34" charset="0"/>
              </a:rPr>
              <a:t>üreticiler son derece haklıdır</a:t>
            </a:r>
          </a:p>
          <a:p>
            <a:pPr marL="457200" indent="-457200" algn="just">
              <a:buFont typeface="+mj-lt"/>
              <a:buAutoNum type="arabicPeriod"/>
            </a:pPr>
            <a:endParaRPr lang="tr-TR" sz="2000" b="1" dirty="0">
              <a:latin typeface="Arial" pitchFamily="34" charset="0"/>
              <a:cs typeface="Arial" pitchFamily="34" charset="0"/>
            </a:endParaRPr>
          </a:p>
          <a:p>
            <a:pPr marL="457200" indent="-457200" algn="just">
              <a:buFont typeface="+mj-lt"/>
              <a:buAutoNum type="arabicPeriod"/>
            </a:pPr>
            <a:r>
              <a:rPr lang="tr-TR" sz="2000" b="1" dirty="0" smtClean="0">
                <a:latin typeface="Arial" pitchFamily="34" charset="0"/>
                <a:cs typeface="Arial" pitchFamily="34" charset="0"/>
              </a:rPr>
              <a:t>Çünkü </a:t>
            </a:r>
            <a:r>
              <a:rPr lang="tr-TR" sz="2000" b="1" dirty="0">
                <a:latin typeface="Arial" pitchFamily="34" charset="0"/>
                <a:cs typeface="Arial" pitchFamily="34" charset="0"/>
              </a:rPr>
              <a:t>yıllarca bakımını yapacağı bahçede arzu etmediği bir çeşitle karşılaşmayı </a:t>
            </a:r>
            <a:r>
              <a:rPr lang="tr-TR" sz="2000" b="1" dirty="0" smtClean="0">
                <a:latin typeface="Arial" pitchFamily="34" charset="0"/>
                <a:cs typeface="Arial" pitchFamily="34" charset="0"/>
              </a:rPr>
              <a:t>istemedikleri gibi hem bireysel hem de ülkesel ekonomi açısından konu daha da önem kazanmaktadır.</a:t>
            </a:r>
            <a:endParaRPr lang="tr-TR" sz="2000" b="1" dirty="0" smtClean="0">
              <a:solidFill>
                <a:srgbClr val="92D050"/>
              </a:solidFill>
              <a:latin typeface="Arial" pitchFamily="34" charset="0"/>
              <a:cs typeface="Arial" pitchFamily="34" charset="0"/>
            </a:endParaRPr>
          </a:p>
        </p:txBody>
      </p:sp>
    </p:spTree>
    <p:extLst>
      <p:ext uri="{BB962C8B-B14F-4D97-AF65-F5344CB8AC3E}">
        <p14:creationId xmlns:p14="http://schemas.microsoft.com/office/powerpoint/2010/main" val="202857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1202</TotalTime>
  <Words>1635</Words>
  <Application>Microsoft Office PowerPoint</Application>
  <PresentationFormat>Ekran Gösterisi (4:3)</PresentationFormat>
  <Paragraphs>474</Paragraphs>
  <Slides>57</Slides>
  <Notes>1</Notes>
  <HiddenSlides>0</HiddenSlides>
  <MMClips>0</MMClips>
  <ScaleCrop>false</ScaleCrop>
  <HeadingPairs>
    <vt:vector size="4" baseType="variant">
      <vt:variant>
        <vt:lpstr>Tema</vt:lpstr>
      </vt:variant>
      <vt:variant>
        <vt:i4>1</vt:i4>
      </vt:variant>
      <vt:variant>
        <vt:lpstr>Slayt Başlıkları</vt:lpstr>
      </vt:variant>
      <vt:variant>
        <vt:i4>57</vt:i4>
      </vt:variant>
    </vt:vector>
  </HeadingPairs>
  <TitlesOfParts>
    <vt:vector size="58" baseType="lpstr">
      <vt:lpstr>İyon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Bitki Sertifikasyonunun Prensipleri</vt:lpstr>
      <vt:lpstr>Bitki Sertifikasyonunun Prensipleri</vt:lpstr>
      <vt:lpstr>Sertifikasyonunun Tipleri </vt:lpstr>
      <vt:lpstr>Sertifikasyon İçin  Aday Bitkilerin  Elde Edilmesi ve Tescili</vt:lpstr>
      <vt:lpstr>PowerPoint Sunusu</vt:lpstr>
      <vt:lpstr>PowerPoint Sunusu</vt:lpstr>
      <vt:lpstr>PowerPoint Sunusu</vt:lpstr>
      <vt:lpstr>Sağlıklı Olarak Geliştirilmiş Çoğaltım Materyali Şu Şekilde Elde Edilebilir: </vt:lpstr>
      <vt:lpstr>PowerPoint Sunusu</vt:lpstr>
      <vt:lpstr>PowerPoint Sunusu</vt:lpstr>
      <vt:lpstr>PowerPoint Sunusu</vt:lpstr>
      <vt:lpstr>PowerPoint Sunusu</vt:lpstr>
      <vt:lpstr>PowerPoint Sunusu</vt:lpstr>
      <vt:lpstr>Aday Bitkilerden Sertifikalı  Fidan  Üretim Aşamaları</vt:lpstr>
      <vt:lpstr>PowerPoint Sunusu</vt:lpstr>
      <vt:lpstr>Sertifikalı Üretim Materyali Kategorileri</vt:lpstr>
      <vt:lpstr>Sertifikasyonda Fidan Kademeleri ve Muhafaza Koşulları</vt:lpstr>
      <vt:lpstr>PowerPoint Sunusu</vt:lpstr>
      <vt:lpstr>PowerPoint Sunusu</vt:lpstr>
      <vt:lpstr>PowerPoint Sunusu</vt:lpstr>
      <vt:lpstr>SERTİFİKASYONDA FİDAN KADEMELERİ VE MUHAFAZA KOŞULLARI</vt:lpstr>
      <vt:lpstr>PRIMER KAYNAĞIN MUHAFAZASI</vt:lpstr>
      <vt:lpstr>PRE-BASIC</vt:lpstr>
      <vt:lpstr> SAĞLIKLI MATERYALLERİN MUHAFAZASI İÇİN KULLANILA SERALARIN TEKNİK ÖZELLİKLERİ</vt:lpstr>
      <vt:lpstr>SAĞLIKLI MATERYALLERİN MUHAFAZASI İÇİN KULLANILA SERALARIN TEKNİK ÖZELLİKLERİ</vt:lpstr>
      <vt:lpstr>ÖNÇOĞALTIM  pre-multiplication block </vt:lpstr>
      <vt:lpstr>SERTİFİKALI ANA BLOK (MOTHER BLOCK) damızlık Parselleri </vt:lpstr>
      <vt:lpstr>ANA BLOKLARIN (MOTHER BLOCK) TEKNİK ÖZELLİKLERİ Çeşit ve anaç</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SaBal</dc:creator>
  <cp:lastModifiedBy>fuab</cp:lastModifiedBy>
  <cp:revision>152</cp:revision>
  <dcterms:created xsi:type="dcterms:W3CDTF">2012-09-30T04:41:09Z</dcterms:created>
  <dcterms:modified xsi:type="dcterms:W3CDTF">2025-05-16T14:36:51Z</dcterms:modified>
</cp:coreProperties>
</file>