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296" r:id="rId2"/>
    <p:sldId id="379" r:id="rId3"/>
    <p:sldId id="319" r:id="rId4"/>
    <p:sldId id="329" r:id="rId5"/>
    <p:sldId id="345" r:id="rId6"/>
    <p:sldId id="326" r:id="rId7"/>
    <p:sldId id="327" r:id="rId8"/>
    <p:sldId id="423" r:id="rId9"/>
    <p:sldId id="424" r:id="rId10"/>
    <p:sldId id="389" r:id="rId11"/>
    <p:sldId id="390" r:id="rId12"/>
    <p:sldId id="425" r:id="rId13"/>
    <p:sldId id="374" r:id="rId14"/>
    <p:sldId id="375" r:id="rId15"/>
    <p:sldId id="391" r:id="rId16"/>
    <p:sldId id="392" r:id="rId17"/>
    <p:sldId id="393" r:id="rId18"/>
    <p:sldId id="394" r:id="rId19"/>
    <p:sldId id="395" r:id="rId20"/>
    <p:sldId id="396" r:id="rId21"/>
    <p:sldId id="397" r:id="rId22"/>
    <p:sldId id="398" r:id="rId23"/>
    <p:sldId id="399" r:id="rId24"/>
    <p:sldId id="400" r:id="rId25"/>
    <p:sldId id="402" r:id="rId26"/>
    <p:sldId id="401" r:id="rId27"/>
    <p:sldId id="408" r:id="rId28"/>
    <p:sldId id="403" r:id="rId29"/>
    <p:sldId id="404" r:id="rId30"/>
    <p:sldId id="405" r:id="rId31"/>
    <p:sldId id="406" r:id="rId32"/>
    <p:sldId id="426" r:id="rId33"/>
    <p:sldId id="407" r:id="rId34"/>
    <p:sldId id="410" r:id="rId35"/>
    <p:sldId id="409" r:id="rId36"/>
    <p:sldId id="411" r:id="rId37"/>
    <p:sldId id="412" r:id="rId38"/>
    <p:sldId id="413" r:id="rId39"/>
    <p:sldId id="414" r:id="rId40"/>
    <p:sldId id="415" r:id="rId41"/>
    <p:sldId id="416" r:id="rId42"/>
    <p:sldId id="417" r:id="rId43"/>
    <p:sldId id="418" r:id="rId44"/>
    <p:sldId id="419" r:id="rId45"/>
    <p:sldId id="420" r:id="rId46"/>
    <p:sldId id="347" r:id="rId47"/>
    <p:sldId id="348" r:id="rId48"/>
    <p:sldId id="349" r:id="rId49"/>
    <p:sldId id="350" r:id="rId50"/>
    <p:sldId id="351" r:id="rId51"/>
    <p:sldId id="352" r:id="rId52"/>
    <p:sldId id="353" r:id="rId53"/>
    <p:sldId id="381" r:id="rId54"/>
    <p:sldId id="354" r:id="rId55"/>
    <p:sldId id="355" r:id="rId56"/>
    <p:sldId id="356" r:id="rId57"/>
    <p:sldId id="357" r:id="rId58"/>
    <p:sldId id="422" r:id="rId59"/>
    <p:sldId id="358" r:id="rId60"/>
    <p:sldId id="359" r:id="rId61"/>
    <p:sldId id="360" r:id="rId62"/>
    <p:sldId id="361" r:id="rId63"/>
    <p:sldId id="362" r:id="rId64"/>
    <p:sldId id="427" r:id="rId65"/>
    <p:sldId id="382" r:id="rId66"/>
    <p:sldId id="383" r:id="rId67"/>
    <p:sldId id="320" r:id="rId68"/>
    <p:sldId id="323" r:id="rId69"/>
    <p:sldId id="429" r:id="rId70"/>
    <p:sldId id="274" r:id="rId71"/>
    <p:sldId id="432" r:id="rId72"/>
    <p:sldId id="430" r:id="rId73"/>
    <p:sldId id="267" r:id="rId74"/>
    <p:sldId id="321" r:id="rId75"/>
    <p:sldId id="277" r:id="rId76"/>
    <p:sldId id="298" r:id="rId77"/>
    <p:sldId id="278" r:id="rId78"/>
    <p:sldId id="293" r:id="rId79"/>
    <p:sldId id="283" r:id="rId80"/>
    <p:sldId id="308" r:id="rId81"/>
    <p:sldId id="280" r:id="rId82"/>
    <p:sldId id="384" r:id="rId83"/>
    <p:sldId id="385" r:id="rId84"/>
    <p:sldId id="309" r:id="rId85"/>
    <p:sldId id="282" r:id="rId86"/>
    <p:sldId id="386" r:id="rId87"/>
    <p:sldId id="387" r:id="rId88"/>
    <p:sldId id="306" r:id="rId89"/>
    <p:sldId id="284" r:id="rId90"/>
    <p:sldId id="286" r:id="rId91"/>
    <p:sldId id="343" r:id="rId92"/>
    <p:sldId id="311" r:id="rId93"/>
    <p:sldId id="312" r:id="rId94"/>
    <p:sldId id="313" r:id="rId95"/>
    <p:sldId id="318" r:id="rId96"/>
    <p:sldId id="371" r:id="rId97"/>
    <p:sldId id="328" r:id="rId98"/>
    <p:sldId id="330" r:id="rId99"/>
    <p:sldId id="338" r:id="rId100"/>
    <p:sldId id="341" r:id="rId101"/>
    <p:sldId id="340" r:id="rId102"/>
    <p:sldId id="331" r:id="rId103"/>
    <p:sldId id="334" r:id="rId104"/>
    <p:sldId id="332" r:id="rId105"/>
    <p:sldId id="335" r:id="rId106"/>
    <p:sldId id="336" r:id="rId107"/>
    <p:sldId id="388" r:id="rId108"/>
    <p:sldId id="337" r:id="rId109"/>
    <p:sldId id="373" r:id="rId110"/>
    <p:sldId id="376" r:id="rId111"/>
    <p:sldId id="377" r:id="rId112"/>
    <p:sldId id="378" r:id="rId113"/>
    <p:sldId id="291" r:id="rId114"/>
    <p:sldId id="303" r:id="rId115"/>
    <p:sldId id="431" r:id="rId116"/>
    <p:sldId id="292" r:id="rId11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3300"/>
    <a:srgbClr val="006600"/>
    <a:srgbClr val="66FF33"/>
    <a:srgbClr val="FFCC66"/>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5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685DB9-7C6E-4FB9-A3DD-F89331302F91}" type="datetimeFigureOut">
              <a:rPr lang="tr-TR" smtClean="0"/>
              <a:pPr/>
              <a:t>20.10.2017</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17DF1F-9D08-488A-9935-60F4D40FF9BF}" type="slidenum">
              <a:rPr lang="tr-TR" smtClean="0"/>
              <a:pPr/>
              <a:t>‹#›</a:t>
            </a:fld>
            <a:endParaRPr lang="tr-TR"/>
          </a:p>
        </p:txBody>
      </p:sp>
    </p:spTree>
    <p:extLst>
      <p:ext uri="{BB962C8B-B14F-4D97-AF65-F5344CB8AC3E}">
        <p14:creationId xmlns:p14="http://schemas.microsoft.com/office/powerpoint/2010/main" val="4190126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1126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9B99A0-4627-4703-B570-A10DFC4FD0A4}" type="slidenum">
              <a:rPr lang="tr-TR" altLang="tr-TR"/>
              <a:pPr>
                <a:spcBef>
                  <a:spcPct val="0"/>
                </a:spcBef>
              </a:pPr>
              <a:t>2</a:t>
            </a:fld>
            <a:endParaRPr lang="tr-TR" altLang="tr-TR"/>
          </a:p>
        </p:txBody>
      </p:sp>
    </p:spTree>
    <p:extLst>
      <p:ext uri="{BB962C8B-B14F-4D97-AF65-F5344CB8AC3E}">
        <p14:creationId xmlns:p14="http://schemas.microsoft.com/office/powerpoint/2010/main" val="1434878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4EF91C29-23C7-497E-B244-67430C4BE48D}" type="datetimeFigureOut">
              <a:rPr lang="tr-TR" smtClean="0"/>
              <a:pPr/>
              <a:t>20.10.2017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2F258082-ED49-4F2B-8600-95B1CF5E6B6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4EF91C29-23C7-497E-B244-67430C4BE48D}" type="datetimeFigureOut">
              <a:rPr lang="tr-TR" smtClean="0"/>
              <a:pPr/>
              <a:t>20.10.2017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2F258082-ED49-4F2B-8600-95B1CF5E6B6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4EF91C29-23C7-497E-B244-67430C4BE48D}" type="datetimeFigureOut">
              <a:rPr lang="tr-TR" smtClean="0"/>
              <a:pPr/>
              <a:t>20.10.2017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2F258082-ED49-4F2B-8600-95B1CF5E6B66}"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457200" y="274638"/>
            <a:ext cx="8229600" cy="58515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4"/>
          <p:cNvSpPr>
            <a:spLocks noGrp="1" noChangeArrowheads="1"/>
          </p:cNvSpPr>
          <p:nvPr>
            <p:ph type="dt" sz="half" idx="10"/>
          </p:nvPr>
        </p:nvSpPr>
        <p:spPr>
          <a:ln/>
        </p:spPr>
        <p:txBody>
          <a:bodyPr/>
          <a:lstStyle>
            <a:lvl1pPr>
              <a:defRPr/>
            </a:lvl1pPr>
          </a:lstStyle>
          <a:p>
            <a:pPr>
              <a:defRPr/>
            </a:pPr>
            <a:fld id="{C7A628FC-A82F-4796-A262-BB453DD538B1}" type="datetime1">
              <a:rPr lang="tr-TR"/>
              <a:pPr>
                <a:defRPr/>
              </a:pPr>
              <a:t>20.10.2017</a:t>
            </a:fld>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182E400C-E2A6-48A2-93C7-9B69443EE429}" type="slidenum">
              <a:rPr lang="tr-TR" altLang="de-DE"/>
              <a:pPr>
                <a:defRPr/>
              </a:pPr>
              <a:t>‹#›</a:t>
            </a:fld>
            <a:endParaRPr lang="tr-TR" altLang="de-DE"/>
          </a:p>
        </p:txBody>
      </p:sp>
    </p:spTree>
    <p:extLst>
      <p:ext uri="{BB962C8B-B14F-4D97-AF65-F5344CB8AC3E}">
        <p14:creationId xmlns:p14="http://schemas.microsoft.com/office/powerpoint/2010/main" val="359631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2 Tablo Yer Tutucusu"/>
          <p:cNvSpPr>
            <a:spLocks noGrp="1"/>
          </p:cNvSpPr>
          <p:nvPr>
            <p:ph type="tbl" idx="1"/>
          </p:nvPr>
        </p:nvSpPr>
        <p:spPr>
          <a:xfrm>
            <a:off x="457200" y="1600200"/>
            <a:ext cx="8229600" cy="4525963"/>
          </a:xfrm>
        </p:spPr>
        <p:txBody>
          <a:bodyPr rtlCol="0">
            <a:normAutofit/>
          </a:bodyPr>
          <a:lstStyle/>
          <a:p>
            <a:pPr lvl="0"/>
            <a:endParaRPr lang="tr-TR" noProof="0"/>
          </a:p>
        </p:txBody>
      </p:sp>
      <p:sp>
        <p:nvSpPr>
          <p:cNvPr id="4" name="3 Veri Yer Tutucusu"/>
          <p:cNvSpPr>
            <a:spLocks noGrp="1"/>
          </p:cNvSpPr>
          <p:nvPr>
            <p:ph type="dt" sz="half" idx="10"/>
          </p:nvPr>
        </p:nvSpPr>
        <p:spPr>
          <a:xfrm>
            <a:off x="457200" y="6245225"/>
            <a:ext cx="2133600" cy="476250"/>
          </a:xfrm>
        </p:spPr>
        <p:txBody>
          <a:bodyPr/>
          <a:lstStyle>
            <a:lvl1pPr>
              <a:defRPr/>
            </a:lvl1pPr>
          </a:lstStyle>
          <a:p>
            <a:pPr>
              <a:defRPr/>
            </a:pPr>
            <a:endParaRPr lang="tr-TR"/>
          </a:p>
        </p:txBody>
      </p:sp>
      <p:sp>
        <p:nvSpPr>
          <p:cNvPr id="5" name="4 Altbilgi Yer Tutucusu"/>
          <p:cNvSpPr>
            <a:spLocks noGrp="1"/>
          </p:cNvSpPr>
          <p:nvPr>
            <p:ph type="ftr" sz="quarter" idx="11"/>
          </p:nvPr>
        </p:nvSpPr>
        <p:spPr>
          <a:xfrm>
            <a:off x="3124200" y="6245225"/>
            <a:ext cx="2895600" cy="476250"/>
          </a:xfrm>
        </p:spPr>
        <p:txBody>
          <a:bodyPr/>
          <a:lstStyle>
            <a:lvl1pPr>
              <a:defRPr/>
            </a:lvl1pPr>
          </a:lstStyle>
          <a:p>
            <a:pPr>
              <a:defRPr/>
            </a:pPr>
            <a:endParaRPr lang="tr-TR"/>
          </a:p>
        </p:txBody>
      </p:sp>
      <p:sp>
        <p:nvSpPr>
          <p:cNvPr id="6" name="5 Slayt Numarası Yer Tutucusu"/>
          <p:cNvSpPr>
            <a:spLocks noGrp="1"/>
          </p:cNvSpPr>
          <p:nvPr>
            <p:ph type="sldNum" sz="quarter" idx="12"/>
          </p:nvPr>
        </p:nvSpPr>
        <p:spPr>
          <a:xfrm>
            <a:off x="6553200" y="6245225"/>
            <a:ext cx="2133600" cy="476250"/>
          </a:xfrm>
        </p:spPr>
        <p:txBody>
          <a:bodyPr/>
          <a:lstStyle>
            <a:lvl1pPr>
              <a:defRPr/>
            </a:lvl1pPr>
          </a:lstStyle>
          <a:p>
            <a:fld id="{9FBE246B-83AC-49FC-AFC9-987203AD2359}" type="slidenum">
              <a:rPr lang="tr-TR" altLang="tr-TR"/>
              <a:pPr/>
              <a:t>‹#›</a:t>
            </a:fld>
            <a:endParaRPr lang="tr-TR" alt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4EF91C29-23C7-497E-B244-67430C4BE48D}" type="datetimeFigureOut">
              <a:rPr lang="tr-TR" smtClean="0"/>
              <a:pPr/>
              <a:t>20.10.2017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2F258082-ED49-4F2B-8600-95B1CF5E6B6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4EF91C29-23C7-497E-B244-67430C4BE48D}" type="datetimeFigureOut">
              <a:rPr lang="tr-TR" smtClean="0"/>
              <a:pPr/>
              <a:t>20.10.2017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2F258082-ED49-4F2B-8600-95B1CF5E6B6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4EF91C29-23C7-497E-B244-67430C4BE48D}" type="datetimeFigureOut">
              <a:rPr lang="tr-TR" smtClean="0"/>
              <a:pPr/>
              <a:t>20.10.2017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2F258082-ED49-4F2B-8600-95B1CF5E6B6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4EF91C29-23C7-497E-B244-67430C4BE48D}" type="datetimeFigureOut">
              <a:rPr lang="tr-TR" smtClean="0"/>
              <a:pPr/>
              <a:t>20.10.2017</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2F258082-ED49-4F2B-8600-95B1CF5E6B6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4EF91C29-23C7-497E-B244-67430C4BE48D}" type="datetimeFigureOut">
              <a:rPr lang="tr-TR" smtClean="0"/>
              <a:pPr/>
              <a:t>20.10.2017</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2F258082-ED49-4F2B-8600-95B1CF5E6B6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4EF91C29-23C7-497E-B244-67430C4BE48D}" type="datetimeFigureOut">
              <a:rPr lang="tr-TR" smtClean="0"/>
              <a:pPr/>
              <a:t>20.10.2017</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2F258082-ED49-4F2B-8600-95B1CF5E6B6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4EF91C29-23C7-497E-B244-67430C4BE48D}" type="datetimeFigureOut">
              <a:rPr lang="tr-TR" smtClean="0"/>
              <a:pPr/>
              <a:t>20.10.2017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2F258082-ED49-4F2B-8600-95B1CF5E6B6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4EF91C29-23C7-497E-B244-67430C4BE48D}" type="datetimeFigureOut">
              <a:rPr lang="tr-TR" smtClean="0"/>
              <a:pPr/>
              <a:t>20.10.2017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2F258082-ED49-4F2B-8600-95B1CF5E6B6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91C29-23C7-497E-B244-67430C4BE48D}" type="datetimeFigureOut">
              <a:rPr lang="tr-TR" smtClean="0"/>
              <a:pPr/>
              <a:t>20.10.2017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58082-ED49-4F2B-8600-95B1CF5E6B6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www.cevizci33.com/yeni/neden/" TargetMode="External"/><Relationship Id="rId13" Type="http://schemas.openxmlformats.org/officeDocument/2006/relationships/hyperlink" Target="http://www.cevizci33.com/yeni/hastalik/" TargetMode="External"/><Relationship Id="rId18" Type="http://schemas.openxmlformats.org/officeDocument/2006/relationships/hyperlink" Target="http://www.cevizci33.com/yeni/bahce/" TargetMode="External"/><Relationship Id="rId3" Type="http://schemas.openxmlformats.org/officeDocument/2006/relationships/hyperlink" Target="http://www.cevizci33.com/yeni/galeri/" TargetMode="External"/><Relationship Id="rId7" Type="http://schemas.openxmlformats.org/officeDocument/2006/relationships/hyperlink" Target="http://www.cevizci33.com/yeni/onem/" TargetMode="External"/><Relationship Id="rId12" Type="http://schemas.openxmlformats.org/officeDocument/2006/relationships/hyperlink" Target="http://www.cevizci33.com/yeni/bakim/" TargetMode="External"/><Relationship Id="rId17" Type="http://schemas.openxmlformats.org/officeDocument/2006/relationships/hyperlink" Target="http://www.cevizci33.com/yeni/meyvelerimiz/" TargetMode="External"/><Relationship Id="rId2" Type="http://schemas.openxmlformats.org/officeDocument/2006/relationships/hyperlink" Target="http://www.cevizci33.com/yeni/cins/" TargetMode="External"/><Relationship Id="rId16" Type="http://schemas.openxmlformats.org/officeDocument/2006/relationships/hyperlink" Target="http://www.cevizci33.com/yeni/fidan2/" TargetMode="External"/><Relationship Id="rId1" Type="http://schemas.openxmlformats.org/officeDocument/2006/relationships/slideLayout" Target="../slideLayouts/slideLayout2.xml"/><Relationship Id="rId6" Type="http://schemas.openxmlformats.org/officeDocument/2006/relationships/hyperlink" Target="http://www.cevizci33.com/yeni/iletisim/" TargetMode="External"/><Relationship Id="rId11" Type="http://schemas.openxmlformats.org/officeDocument/2006/relationships/hyperlink" Target="http://www.cevizci33.com/yeni/teknik/" TargetMode="External"/><Relationship Id="rId5" Type="http://schemas.openxmlformats.org/officeDocument/2006/relationships/hyperlink" Target="http://www.cevizci33.com/yeni/link/" TargetMode="External"/><Relationship Id="rId15" Type="http://schemas.openxmlformats.org/officeDocument/2006/relationships/hyperlink" Target="http://www.cevizci33.com/yeni/fidan1/" TargetMode="External"/><Relationship Id="rId10" Type="http://schemas.openxmlformats.org/officeDocument/2006/relationships/hyperlink" Target="http://www.cevizci33.com/yeni/dikim/" TargetMode="External"/><Relationship Id="rId4" Type="http://schemas.openxmlformats.org/officeDocument/2006/relationships/hyperlink" Target="http://www.cevizci33.com/yeni/bilgi/" TargetMode="External"/><Relationship Id="rId9" Type="http://schemas.openxmlformats.org/officeDocument/2006/relationships/hyperlink" Target="http://www.cevizci33.com/yeni/yatirim/" TargetMode="External"/><Relationship Id="rId14" Type="http://schemas.openxmlformats.org/officeDocument/2006/relationships/hyperlink" Target="http://www.cevizci33.com/yeni/hasa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haymanato.org.tr/evrenbarutcu/?page_id=91"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hyperlink" Target="https://www.epttavm.com/tr/item/4579934_altay-ceviz-4-adet/" TargetMode="Externa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hyperlink" Target="http://www.altayceviz.tc/urundetay.asp?id=111&amp;title=altay-ceviz-1-adet-ac-0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tr-tr.facebook.com/altay.cevizi/photos/a.870549106292178.1073741827.870543156292773/907321832614905/?type=1" TargetMode="Externa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hyperlink" Target="https://www.facebook.com/altay.cevizi?fref=nf" TargetMode="External"/><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altayceviz.tc/urundetay.asp?id=1112&amp;title=altay-cevizi-acik-kok-50-adet-acik10" TargetMode="Externa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hyperlink" Target="http://www.altayceviz.tc/urundetay.asp?id=111&amp;title=altay-ceviz---(-1-adet--)--(-yurtici-kargoya--kapida-odeme-yapabilirsiniz.)----(tuplu-urunlerimiz-12-ay-dikime-uygundur.)-kargo-ucreti-aliciya-ai-ac-01"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7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7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hyperlink" Target="http://www.sondakika.com/kahramanmaras-sutcu-imam-universitesi/1/" TargetMode="External"/><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85.png"/><Relationship Id="rId16"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hyperlink" Target="http://www.maraspusula.com/haber/ksu-de-ceviz-cesitlerine-dirilis-15-temmuz-bayrak-ve-maras-12-isimleri-verildi-5994" TargetMode="External"/><Relationship Id="rId11" Type="http://schemas.openxmlformats.org/officeDocument/2006/relationships/image" Target="../media/image90.png"/><Relationship Id="rId5" Type="http://schemas.openxmlformats.org/officeDocument/2006/relationships/hyperlink" Target="http://www.denizligazetesi.com/dosyalar/MTU4MjQ2ZGNlZDBmZDc.pdf" TargetMode="External"/><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hyperlink" Target="http://www.yenisafak.com/teknoloji/ksude-cevizden-kursun-gecirmez-yelek-uretildi-2560860" TargetMode="External"/><Relationship Id="rId9" Type="http://schemas.openxmlformats.org/officeDocument/2006/relationships/image" Target="../media/image88.png"/><Relationship Id="rId14" Type="http://schemas.openxmlformats.org/officeDocument/2006/relationships/image" Target="../media/image93.png"/></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8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9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9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9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4" descr="D:\mehmet hocanın çektiği fotolar\melez tepe 2016 hoca çekimi\20160914_1455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60648"/>
            <a:ext cx="7620149" cy="428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Metin kutusu 1"/>
          <p:cNvSpPr txBox="1">
            <a:spLocks noChangeArrowheads="1"/>
          </p:cNvSpPr>
          <p:nvPr/>
        </p:nvSpPr>
        <p:spPr bwMode="auto">
          <a:xfrm>
            <a:off x="179512" y="3645024"/>
            <a:ext cx="9144000"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tr-TR" altLang="de-DE" sz="5400" b="1" dirty="0" smtClean="0">
                <a:solidFill>
                  <a:srgbClr val="66FF33"/>
                </a:solidFill>
              </a:rPr>
              <a:t>CEVİZ</a:t>
            </a:r>
            <a:endParaRPr lang="de-CH" altLang="de-DE" sz="5400" b="1" dirty="0">
              <a:solidFill>
                <a:srgbClr val="66FF33"/>
              </a:solidFill>
            </a:endParaRPr>
          </a:p>
        </p:txBody>
      </p:sp>
      <p:pic>
        <p:nvPicPr>
          <p:cNvPr id="6" name="Picture 6" descr="ksü amblem hd ile ilgili görsel sonucu"/>
          <p:cNvPicPr>
            <a:picLocks noChangeAspect="1" noChangeArrowheads="1"/>
          </p:cNvPicPr>
          <p:nvPr/>
        </p:nvPicPr>
        <p:blipFill>
          <a:blip r:embed="rId3" cstate="print"/>
          <a:srcRect/>
          <a:stretch>
            <a:fillRect/>
          </a:stretch>
        </p:blipFill>
        <p:spPr bwMode="auto">
          <a:xfrm>
            <a:off x="18523" y="116632"/>
            <a:ext cx="727075" cy="798512"/>
          </a:xfrm>
          <a:prstGeom prst="rect">
            <a:avLst/>
          </a:prstGeom>
          <a:ln>
            <a:noFill/>
          </a:ln>
          <a:effectLst>
            <a:outerShdw blurRad="292100" dist="139700" dir="2700000" algn="tl" rotWithShape="0">
              <a:srgbClr val="333333">
                <a:alpha val="65000"/>
              </a:srgbClr>
            </a:outerShdw>
          </a:effectLst>
        </p:spPr>
      </p:pic>
      <p:pic>
        <p:nvPicPr>
          <p:cNvPr id="7" name="Picture 7" descr="ksü ziraat fakültesi logo ile ilgili görsel sonucu"/>
          <p:cNvPicPr>
            <a:picLocks noChangeAspect="1" noChangeArrowheads="1"/>
          </p:cNvPicPr>
          <p:nvPr/>
        </p:nvPicPr>
        <p:blipFill>
          <a:blip r:embed="rId4" cstate="print"/>
          <a:srcRect/>
          <a:stretch>
            <a:fillRect/>
          </a:stretch>
        </p:blipFill>
        <p:spPr bwMode="auto">
          <a:xfrm>
            <a:off x="8241630" y="-232887"/>
            <a:ext cx="868363" cy="1143000"/>
          </a:xfrm>
          <a:prstGeom prst="rect">
            <a:avLst/>
          </a:prstGeom>
          <a:ln>
            <a:noFill/>
          </a:ln>
          <a:effectLst>
            <a:outerShdw blurRad="292100" dist="139700" dir="2700000" algn="tl" rotWithShape="0">
              <a:srgbClr val="333333">
                <a:alpha val="65000"/>
              </a:srgbClr>
            </a:outerShdw>
          </a:effectLst>
        </p:spPr>
      </p:pic>
      <p:sp>
        <p:nvSpPr>
          <p:cNvPr id="2" name="Metin kutusu 1"/>
          <p:cNvSpPr txBox="1"/>
          <p:nvPr/>
        </p:nvSpPr>
        <p:spPr>
          <a:xfrm>
            <a:off x="467544" y="5013176"/>
            <a:ext cx="8136904" cy="954107"/>
          </a:xfrm>
          <a:prstGeom prst="rect">
            <a:avLst/>
          </a:prstGeom>
          <a:noFill/>
        </p:spPr>
        <p:txBody>
          <a:bodyPr wrap="square" rtlCol="0">
            <a:spAutoFit/>
          </a:bodyPr>
          <a:lstStyle/>
          <a:p>
            <a:pPr algn="ctr"/>
            <a:r>
              <a:rPr lang="tr-TR" sz="3600" b="1" dirty="0" err="1" smtClean="0">
                <a:solidFill>
                  <a:schemeClr val="bg1"/>
                </a:solidFill>
              </a:rPr>
              <a:t>Doç.Dr</a:t>
            </a:r>
            <a:r>
              <a:rPr lang="tr-TR" sz="3600" b="1" dirty="0" smtClean="0">
                <a:solidFill>
                  <a:schemeClr val="bg1"/>
                </a:solidFill>
              </a:rPr>
              <a:t>. Mehmet SÜTYEMEZ</a:t>
            </a:r>
          </a:p>
          <a:p>
            <a:pPr algn="ctr"/>
            <a:r>
              <a:rPr lang="tr-TR" sz="2000" dirty="0" smtClean="0">
                <a:solidFill>
                  <a:schemeClr val="bg1"/>
                </a:solidFill>
              </a:rPr>
              <a:t>FUAB,  ANTALYA -2017</a:t>
            </a:r>
            <a:endParaRPr lang="tr-TR" sz="2000" dirty="0">
              <a:solidFill>
                <a:schemeClr val="bg1"/>
              </a:solidFill>
            </a:endParaRPr>
          </a:p>
        </p:txBody>
      </p:sp>
    </p:spTree>
    <p:extLst>
      <p:ext uri="{BB962C8B-B14F-4D97-AF65-F5344CB8AC3E}">
        <p14:creationId xmlns:p14="http://schemas.microsoft.com/office/powerpoint/2010/main" val="519993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395536" y="0"/>
            <a:ext cx="8229600" cy="634082"/>
          </a:xfrm>
        </p:spPr>
        <p:txBody>
          <a:bodyPr>
            <a:normAutofit fontScale="90000"/>
          </a:bodyPr>
          <a:lstStyle/>
          <a:p>
            <a:r>
              <a:rPr lang="tr-TR" dirty="0" smtClean="0">
                <a:solidFill>
                  <a:srgbClr val="FF0000"/>
                </a:solidFill>
              </a:rPr>
              <a:t>Sözün bittiği yer, TÜPLÜ FİDAN</a:t>
            </a:r>
            <a:endParaRPr lang="tr-TR" dirty="0">
              <a:solidFill>
                <a:srgbClr val="FF0000"/>
              </a:solidFill>
            </a:endParaRPr>
          </a:p>
        </p:txBody>
      </p:sp>
      <p:pic>
        <p:nvPicPr>
          <p:cNvPr id="1026" name="Picture 2" descr="C:\Users\ismail\Desktop\çürük cevizler\1- Fotoğraf0065.jpg"/>
          <p:cNvPicPr>
            <a:picLocks noGrp="1" noChangeAspect="1" noChangeArrowheads="1"/>
          </p:cNvPicPr>
          <p:nvPr>
            <p:ph idx="1"/>
          </p:nvPr>
        </p:nvPicPr>
        <p:blipFill>
          <a:blip r:embed="rId2" cstate="print"/>
          <a:srcRect/>
          <a:stretch>
            <a:fillRect/>
          </a:stretch>
        </p:blipFill>
        <p:spPr bwMode="auto">
          <a:xfrm>
            <a:off x="467544" y="764704"/>
            <a:ext cx="4032448" cy="3024336"/>
          </a:xfrm>
          <a:prstGeom prst="rect">
            <a:avLst/>
          </a:prstGeom>
          <a:noFill/>
        </p:spPr>
      </p:pic>
      <p:pic>
        <p:nvPicPr>
          <p:cNvPr id="6" name="Picture 2" descr="C:\Users\ismail\Desktop\çürük cevizler\2- Fotoğraf0066.jpg"/>
          <p:cNvPicPr>
            <a:picLocks noChangeAspect="1" noChangeArrowheads="1"/>
          </p:cNvPicPr>
          <p:nvPr/>
        </p:nvPicPr>
        <p:blipFill>
          <a:blip r:embed="rId3" cstate="print"/>
          <a:srcRect r="21699"/>
          <a:stretch>
            <a:fillRect/>
          </a:stretch>
        </p:blipFill>
        <p:spPr bwMode="auto">
          <a:xfrm rot="16200000">
            <a:off x="4144716" y="1238025"/>
            <a:ext cx="5472607" cy="4525963"/>
          </a:xfrm>
          <a:prstGeom prst="rect">
            <a:avLst/>
          </a:prstGeom>
          <a:noFill/>
        </p:spPr>
      </p:pic>
      <p:sp>
        <p:nvSpPr>
          <p:cNvPr id="7" name="6 Metin kutusu"/>
          <p:cNvSpPr txBox="1"/>
          <p:nvPr/>
        </p:nvSpPr>
        <p:spPr>
          <a:xfrm>
            <a:off x="971600" y="4725144"/>
            <a:ext cx="1728192" cy="769441"/>
          </a:xfrm>
          <a:prstGeom prst="rect">
            <a:avLst/>
          </a:prstGeom>
          <a:noFill/>
        </p:spPr>
        <p:txBody>
          <a:bodyPr wrap="square" rtlCol="0">
            <a:spAutoFit/>
          </a:bodyPr>
          <a:lstStyle/>
          <a:p>
            <a:r>
              <a:rPr lang="tr-TR" sz="4400" b="1" dirty="0" smtClean="0">
                <a:solidFill>
                  <a:srgbClr val="66FF33"/>
                </a:solidFill>
              </a:rPr>
              <a:t>2016</a:t>
            </a:r>
            <a:endParaRPr lang="tr-TR" sz="4400" b="1" dirty="0">
              <a:solidFill>
                <a:srgbClr val="66FF33"/>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srcRect l="19202" t="11379" r="19991" b="8967"/>
          <a:stretch/>
        </p:blipFill>
        <p:spPr>
          <a:xfrm>
            <a:off x="251520" y="116632"/>
            <a:ext cx="6645310" cy="4896544"/>
          </a:xfrm>
          <a:prstGeom prst="rect">
            <a:avLst/>
          </a:prstGeom>
        </p:spPr>
      </p:pic>
    </p:spTree>
    <p:extLst>
      <p:ext uri="{BB962C8B-B14F-4D97-AF65-F5344CB8AC3E}">
        <p14:creationId xmlns:p14="http://schemas.microsoft.com/office/powerpoint/2010/main" val="348589562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srcRect l="18500" t="6601" r="19288" b="12200"/>
          <a:stretch/>
        </p:blipFill>
        <p:spPr>
          <a:xfrm>
            <a:off x="755576" y="332656"/>
            <a:ext cx="7355990" cy="5400600"/>
          </a:xfrm>
          <a:prstGeom prst="rect">
            <a:avLst/>
          </a:prstGeom>
        </p:spPr>
      </p:pic>
      <p:sp>
        <p:nvSpPr>
          <p:cNvPr id="3" name="Metin kutusu 2"/>
          <p:cNvSpPr txBox="1"/>
          <p:nvPr/>
        </p:nvSpPr>
        <p:spPr>
          <a:xfrm>
            <a:off x="2483768" y="1484784"/>
            <a:ext cx="360040" cy="1200329"/>
          </a:xfrm>
          <a:prstGeom prst="rect">
            <a:avLst/>
          </a:prstGeom>
          <a:solidFill>
            <a:srgbClr val="0033CC"/>
          </a:solidFill>
        </p:spPr>
        <p:txBody>
          <a:bodyPr wrap="square" rtlCol="0">
            <a:spAutoFit/>
          </a:bodyPr>
          <a:lstStyle/>
          <a:p>
            <a:r>
              <a:rPr lang="tr-TR" sz="1200" b="1" dirty="0" smtClean="0">
                <a:solidFill>
                  <a:srgbClr val="FFFF00"/>
                </a:solidFill>
              </a:rPr>
              <a:t>Meyve</a:t>
            </a:r>
          </a:p>
          <a:p>
            <a:r>
              <a:rPr lang="tr-TR" sz="1200" b="1" dirty="0" smtClean="0">
                <a:solidFill>
                  <a:srgbClr val="FFFF00"/>
                </a:solidFill>
              </a:rPr>
              <a:t>Ağ</a:t>
            </a:r>
          </a:p>
          <a:p>
            <a:endParaRPr lang="tr-TR" sz="1200" b="1" dirty="0">
              <a:solidFill>
                <a:srgbClr val="FFFF00"/>
              </a:solidFill>
            </a:endParaRPr>
          </a:p>
          <a:p>
            <a:endParaRPr lang="tr-TR" sz="1200" b="1" dirty="0">
              <a:solidFill>
                <a:srgbClr val="FFFF00"/>
              </a:solidFill>
            </a:endParaRPr>
          </a:p>
        </p:txBody>
      </p:sp>
      <p:sp>
        <p:nvSpPr>
          <p:cNvPr id="4" name="Metin kutusu 3"/>
          <p:cNvSpPr txBox="1"/>
          <p:nvPr/>
        </p:nvSpPr>
        <p:spPr>
          <a:xfrm>
            <a:off x="2915816" y="1498469"/>
            <a:ext cx="360040" cy="1200329"/>
          </a:xfrm>
          <a:prstGeom prst="rect">
            <a:avLst/>
          </a:prstGeom>
          <a:solidFill>
            <a:srgbClr val="0033CC"/>
          </a:solidFill>
        </p:spPr>
        <p:txBody>
          <a:bodyPr wrap="square" rtlCol="0">
            <a:spAutoFit/>
          </a:bodyPr>
          <a:lstStyle/>
          <a:p>
            <a:r>
              <a:rPr lang="tr-TR" sz="1200" b="1" dirty="0" smtClean="0">
                <a:solidFill>
                  <a:srgbClr val="FFFF00"/>
                </a:solidFill>
              </a:rPr>
              <a:t>iç</a:t>
            </a:r>
          </a:p>
          <a:p>
            <a:r>
              <a:rPr lang="tr-TR" sz="1200" b="1" dirty="0" smtClean="0">
                <a:solidFill>
                  <a:srgbClr val="FFFF00"/>
                </a:solidFill>
              </a:rPr>
              <a:t>Ağ</a:t>
            </a:r>
          </a:p>
          <a:p>
            <a:endParaRPr lang="tr-TR" sz="1200" b="1" dirty="0">
              <a:solidFill>
                <a:srgbClr val="FFFF00"/>
              </a:solidFill>
            </a:endParaRPr>
          </a:p>
          <a:p>
            <a:endParaRPr lang="tr-TR" sz="1200" b="1" dirty="0" smtClean="0">
              <a:solidFill>
                <a:srgbClr val="FFFF00"/>
              </a:solidFill>
            </a:endParaRPr>
          </a:p>
          <a:p>
            <a:endParaRPr lang="tr-TR" sz="1200" b="1" dirty="0">
              <a:solidFill>
                <a:srgbClr val="FFFF00"/>
              </a:solidFill>
            </a:endParaRPr>
          </a:p>
          <a:p>
            <a:endParaRPr lang="tr-TR" sz="1200" b="1" dirty="0">
              <a:solidFill>
                <a:srgbClr val="FFFF00"/>
              </a:solidFill>
            </a:endParaRPr>
          </a:p>
        </p:txBody>
      </p:sp>
      <p:sp>
        <p:nvSpPr>
          <p:cNvPr id="5" name="Metin kutusu 4"/>
          <p:cNvSpPr txBox="1"/>
          <p:nvPr/>
        </p:nvSpPr>
        <p:spPr>
          <a:xfrm>
            <a:off x="3419872" y="1498469"/>
            <a:ext cx="432048" cy="1200329"/>
          </a:xfrm>
          <a:prstGeom prst="rect">
            <a:avLst/>
          </a:prstGeom>
          <a:solidFill>
            <a:srgbClr val="0033CC"/>
          </a:solidFill>
        </p:spPr>
        <p:txBody>
          <a:bodyPr wrap="square" rtlCol="0">
            <a:spAutoFit/>
          </a:bodyPr>
          <a:lstStyle/>
          <a:p>
            <a:r>
              <a:rPr lang="tr-TR" sz="1200" b="1" dirty="0" smtClean="0">
                <a:solidFill>
                  <a:srgbClr val="FFFF00"/>
                </a:solidFill>
              </a:rPr>
              <a:t>İç oranı</a:t>
            </a:r>
          </a:p>
          <a:p>
            <a:endParaRPr lang="tr-TR" sz="1200" b="1" dirty="0" smtClean="0">
              <a:solidFill>
                <a:srgbClr val="FFFF00"/>
              </a:solidFill>
            </a:endParaRPr>
          </a:p>
          <a:p>
            <a:endParaRPr lang="tr-TR" sz="1200" b="1" dirty="0">
              <a:solidFill>
                <a:srgbClr val="FFFF00"/>
              </a:solidFill>
            </a:endParaRPr>
          </a:p>
          <a:p>
            <a:endParaRPr lang="tr-TR" sz="1200" b="1" dirty="0">
              <a:solidFill>
                <a:srgbClr val="FFFF00"/>
              </a:solidFill>
            </a:endParaRPr>
          </a:p>
        </p:txBody>
      </p:sp>
      <p:sp>
        <p:nvSpPr>
          <p:cNvPr id="6" name="Oval 5"/>
          <p:cNvSpPr/>
          <p:nvPr/>
        </p:nvSpPr>
        <p:spPr>
          <a:xfrm>
            <a:off x="3275856" y="2492896"/>
            <a:ext cx="720080" cy="3024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9044103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srcRect l="18497" t="5067" r="20078" b="15133"/>
          <a:stretch/>
        </p:blipFill>
        <p:spPr>
          <a:xfrm>
            <a:off x="179512" y="-27384"/>
            <a:ext cx="5616624" cy="4104456"/>
          </a:xfrm>
          <a:prstGeom prst="rect">
            <a:avLst/>
          </a:prstGeom>
        </p:spPr>
      </p:pic>
      <p:pic>
        <p:nvPicPr>
          <p:cNvPr id="5" name="Resim 4"/>
          <p:cNvPicPr>
            <a:picLocks noChangeAspect="1"/>
          </p:cNvPicPr>
          <p:nvPr/>
        </p:nvPicPr>
        <p:blipFill rotWithShape="1">
          <a:blip r:embed="rId3" cstate="print"/>
          <a:srcRect l="18519" t="6585" r="19753" b="69273"/>
          <a:stretch/>
        </p:blipFill>
        <p:spPr>
          <a:xfrm>
            <a:off x="1691680" y="4509120"/>
            <a:ext cx="5767091" cy="1268760"/>
          </a:xfrm>
          <a:prstGeom prst="rect">
            <a:avLst/>
          </a:prstGeom>
        </p:spPr>
      </p:pic>
    </p:spTree>
    <p:extLst>
      <p:ext uri="{BB962C8B-B14F-4D97-AF65-F5344CB8AC3E}">
        <p14:creationId xmlns:p14="http://schemas.microsoft.com/office/powerpoint/2010/main" val="285692884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srcRect l="17912" t="11550" r="22470" b="10344"/>
          <a:stretch/>
        </p:blipFill>
        <p:spPr>
          <a:xfrm>
            <a:off x="683568" y="764704"/>
            <a:ext cx="7132962" cy="5256584"/>
          </a:xfrm>
          <a:prstGeom prst="rect">
            <a:avLst/>
          </a:prstGeom>
        </p:spPr>
      </p:pic>
    </p:spTree>
    <p:extLst>
      <p:ext uri="{BB962C8B-B14F-4D97-AF65-F5344CB8AC3E}">
        <p14:creationId xmlns:p14="http://schemas.microsoft.com/office/powerpoint/2010/main" val="209372390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cstate="print"/>
          <a:srcRect l="20529" t="18642" r="23559" b="56601"/>
          <a:stretch/>
        </p:blipFill>
        <p:spPr>
          <a:xfrm>
            <a:off x="611560" y="3717032"/>
            <a:ext cx="8094899" cy="2232248"/>
          </a:xfrm>
          <a:prstGeom prst="rect">
            <a:avLst/>
          </a:prstGeom>
        </p:spPr>
      </p:pic>
      <p:sp>
        <p:nvSpPr>
          <p:cNvPr id="2" name="Metin kutusu 1"/>
          <p:cNvSpPr txBox="1"/>
          <p:nvPr/>
        </p:nvSpPr>
        <p:spPr>
          <a:xfrm>
            <a:off x="755576" y="4581128"/>
            <a:ext cx="1512168" cy="369332"/>
          </a:xfrm>
          <a:prstGeom prst="rect">
            <a:avLst/>
          </a:prstGeom>
          <a:solidFill>
            <a:schemeClr val="bg1"/>
          </a:solidFill>
        </p:spPr>
        <p:txBody>
          <a:bodyPr wrap="square" rtlCol="0">
            <a:spAutoFit/>
          </a:bodyPr>
          <a:lstStyle/>
          <a:p>
            <a:r>
              <a:rPr lang="tr-TR" b="1" dirty="0" smtClean="0">
                <a:solidFill>
                  <a:srgbClr val="C00000"/>
                </a:solidFill>
              </a:rPr>
              <a:t>Mey ağır</a:t>
            </a:r>
            <a:endParaRPr lang="tr-TR" b="1" dirty="0">
              <a:solidFill>
                <a:srgbClr val="C00000"/>
              </a:solidFill>
            </a:endParaRPr>
          </a:p>
        </p:txBody>
      </p:sp>
      <p:sp>
        <p:nvSpPr>
          <p:cNvPr id="6" name="Metin kutusu 5"/>
          <p:cNvSpPr txBox="1"/>
          <p:nvPr/>
        </p:nvSpPr>
        <p:spPr>
          <a:xfrm>
            <a:off x="827584" y="5030724"/>
            <a:ext cx="1512168" cy="369332"/>
          </a:xfrm>
          <a:prstGeom prst="rect">
            <a:avLst/>
          </a:prstGeom>
          <a:solidFill>
            <a:schemeClr val="bg1"/>
          </a:solidFill>
        </p:spPr>
        <p:txBody>
          <a:bodyPr wrap="square" rtlCol="0">
            <a:spAutoFit/>
          </a:bodyPr>
          <a:lstStyle/>
          <a:p>
            <a:r>
              <a:rPr lang="tr-TR" dirty="0" smtClean="0"/>
              <a:t>İç ağır</a:t>
            </a:r>
            <a:endParaRPr lang="tr-TR" dirty="0"/>
          </a:p>
        </p:txBody>
      </p:sp>
      <p:sp>
        <p:nvSpPr>
          <p:cNvPr id="7" name="Metin kutusu 6"/>
          <p:cNvSpPr txBox="1"/>
          <p:nvPr/>
        </p:nvSpPr>
        <p:spPr>
          <a:xfrm>
            <a:off x="899592" y="5480320"/>
            <a:ext cx="1512168" cy="369332"/>
          </a:xfrm>
          <a:prstGeom prst="rect">
            <a:avLst/>
          </a:prstGeom>
          <a:solidFill>
            <a:schemeClr val="bg1"/>
          </a:solidFill>
        </p:spPr>
        <p:txBody>
          <a:bodyPr wrap="square" rtlCol="0">
            <a:spAutoFit/>
          </a:bodyPr>
          <a:lstStyle/>
          <a:p>
            <a:r>
              <a:rPr lang="tr-TR" b="1" dirty="0" smtClean="0">
                <a:solidFill>
                  <a:srgbClr val="0033CC"/>
                </a:solidFill>
              </a:rPr>
              <a:t>İç Oranı</a:t>
            </a:r>
            <a:endParaRPr lang="tr-TR" b="1" dirty="0">
              <a:solidFill>
                <a:srgbClr val="0033CC"/>
              </a:solidFill>
            </a:endParaRPr>
          </a:p>
        </p:txBody>
      </p:sp>
      <p:pic>
        <p:nvPicPr>
          <p:cNvPr id="8" name="Resim 7"/>
          <p:cNvPicPr>
            <a:picLocks noChangeAspect="1"/>
          </p:cNvPicPr>
          <p:nvPr/>
        </p:nvPicPr>
        <p:blipFill rotWithShape="1">
          <a:blip r:embed="rId3" cstate="print"/>
          <a:srcRect l="24257" t="26116" r="24541" b="35356"/>
          <a:stretch/>
        </p:blipFill>
        <p:spPr>
          <a:xfrm>
            <a:off x="1583668" y="1109595"/>
            <a:ext cx="4608512" cy="1950591"/>
          </a:xfrm>
          <a:prstGeom prst="rect">
            <a:avLst/>
          </a:prstGeom>
        </p:spPr>
      </p:pic>
      <p:sp>
        <p:nvSpPr>
          <p:cNvPr id="3" name="Metin kutusu 2"/>
          <p:cNvSpPr txBox="1"/>
          <p:nvPr/>
        </p:nvSpPr>
        <p:spPr>
          <a:xfrm>
            <a:off x="1659190" y="1556792"/>
            <a:ext cx="1184617" cy="338554"/>
          </a:xfrm>
          <a:prstGeom prst="rect">
            <a:avLst/>
          </a:prstGeom>
          <a:solidFill>
            <a:schemeClr val="bg1"/>
          </a:solidFill>
        </p:spPr>
        <p:txBody>
          <a:bodyPr wrap="square" rtlCol="0">
            <a:spAutoFit/>
          </a:bodyPr>
          <a:lstStyle/>
          <a:p>
            <a:r>
              <a:rPr lang="tr-TR" sz="1600" dirty="0" smtClean="0"/>
              <a:t>İlk yap </a:t>
            </a:r>
            <a:endParaRPr lang="tr-TR" sz="1600" dirty="0"/>
          </a:p>
        </p:txBody>
      </p:sp>
      <p:sp>
        <p:nvSpPr>
          <p:cNvPr id="9" name="Metin kutusu 8"/>
          <p:cNvSpPr txBox="1"/>
          <p:nvPr/>
        </p:nvSpPr>
        <p:spPr>
          <a:xfrm>
            <a:off x="1655676" y="1880528"/>
            <a:ext cx="1184617" cy="338554"/>
          </a:xfrm>
          <a:prstGeom prst="rect">
            <a:avLst/>
          </a:prstGeom>
          <a:solidFill>
            <a:schemeClr val="bg1"/>
          </a:solidFill>
        </p:spPr>
        <p:txBody>
          <a:bodyPr wrap="square" rtlCol="0">
            <a:spAutoFit/>
          </a:bodyPr>
          <a:lstStyle/>
          <a:p>
            <a:r>
              <a:rPr lang="tr-TR" sz="1600" dirty="0" smtClean="0"/>
              <a:t>Dişi çiçek</a:t>
            </a:r>
            <a:endParaRPr lang="tr-TR" sz="1600" dirty="0"/>
          </a:p>
        </p:txBody>
      </p:sp>
      <p:sp>
        <p:nvSpPr>
          <p:cNvPr id="10" name="Metin kutusu 9"/>
          <p:cNvSpPr txBox="1"/>
          <p:nvPr/>
        </p:nvSpPr>
        <p:spPr>
          <a:xfrm>
            <a:off x="1642433" y="2299346"/>
            <a:ext cx="1184617" cy="338554"/>
          </a:xfrm>
          <a:prstGeom prst="rect">
            <a:avLst/>
          </a:prstGeom>
          <a:solidFill>
            <a:schemeClr val="bg1"/>
          </a:solidFill>
        </p:spPr>
        <p:txBody>
          <a:bodyPr wrap="square" rtlCol="0">
            <a:spAutoFit/>
          </a:bodyPr>
          <a:lstStyle/>
          <a:p>
            <a:r>
              <a:rPr lang="tr-TR" sz="1600" dirty="0" smtClean="0"/>
              <a:t>Erkek </a:t>
            </a:r>
            <a:r>
              <a:rPr lang="tr-TR" sz="1600" dirty="0" err="1" smtClean="0"/>
              <a:t>çiç</a:t>
            </a:r>
            <a:endParaRPr lang="tr-TR" sz="1600" dirty="0"/>
          </a:p>
        </p:txBody>
      </p:sp>
      <p:sp>
        <p:nvSpPr>
          <p:cNvPr id="11" name="Metin kutusu 10"/>
          <p:cNvSpPr txBox="1"/>
          <p:nvPr/>
        </p:nvSpPr>
        <p:spPr>
          <a:xfrm>
            <a:off x="1675435" y="2663637"/>
            <a:ext cx="1184617" cy="338554"/>
          </a:xfrm>
          <a:prstGeom prst="rect">
            <a:avLst/>
          </a:prstGeom>
          <a:solidFill>
            <a:schemeClr val="bg1"/>
          </a:solidFill>
        </p:spPr>
        <p:txBody>
          <a:bodyPr wrap="square" rtlCol="0">
            <a:spAutoFit/>
          </a:bodyPr>
          <a:lstStyle/>
          <a:p>
            <a:r>
              <a:rPr lang="tr-TR" sz="1600" dirty="0" smtClean="0"/>
              <a:t>Hasat</a:t>
            </a:r>
            <a:endParaRPr lang="tr-TR" sz="1600" dirty="0"/>
          </a:p>
        </p:txBody>
      </p:sp>
    </p:spTree>
    <p:extLst>
      <p:ext uri="{BB962C8B-B14F-4D97-AF65-F5344CB8AC3E}">
        <p14:creationId xmlns:p14="http://schemas.microsoft.com/office/powerpoint/2010/main" val="343459849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srcRect l="18900" t="12133" r="21251" b="8076"/>
          <a:stretch/>
        </p:blipFill>
        <p:spPr>
          <a:xfrm>
            <a:off x="251519" y="260648"/>
            <a:ext cx="5761226" cy="4320480"/>
          </a:xfrm>
          <a:prstGeom prst="rect">
            <a:avLst/>
          </a:prstGeom>
        </p:spPr>
      </p:pic>
      <p:pic>
        <p:nvPicPr>
          <p:cNvPr id="3" name="Resim 2"/>
          <p:cNvPicPr>
            <a:picLocks noChangeAspect="1"/>
          </p:cNvPicPr>
          <p:nvPr/>
        </p:nvPicPr>
        <p:blipFill rotWithShape="1">
          <a:blip r:embed="rId3" cstate="print"/>
          <a:srcRect l="24492" t="2419" r="21081" b="32268"/>
          <a:stretch/>
        </p:blipFill>
        <p:spPr>
          <a:xfrm>
            <a:off x="4644007" y="2564904"/>
            <a:ext cx="4373819" cy="2952328"/>
          </a:xfrm>
          <a:prstGeom prst="rect">
            <a:avLst/>
          </a:prstGeom>
        </p:spPr>
      </p:pic>
    </p:spTree>
    <p:extLst>
      <p:ext uri="{BB962C8B-B14F-4D97-AF65-F5344CB8AC3E}">
        <p14:creationId xmlns:p14="http://schemas.microsoft.com/office/powerpoint/2010/main" val="96051016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srcRect l="25233" t="8994" r="27823" b="10800"/>
          <a:stretch/>
        </p:blipFill>
        <p:spPr>
          <a:xfrm>
            <a:off x="-64388" y="-99392"/>
            <a:ext cx="6768752" cy="6505033"/>
          </a:xfrm>
          <a:prstGeom prst="rect">
            <a:avLst/>
          </a:prstGeom>
        </p:spPr>
      </p:pic>
      <p:sp>
        <p:nvSpPr>
          <p:cNvPr id="3" name="Metin kutusu 2"/>
          <p:cNvSpPr txBox="1"/>
          <p:nvPr/>
        </p:nvSpPr>
        <p:spPr>
          <a:xfrm>
            <a:off x="1591796" y="-16182"/>
            <a:ext cx="3456384" cy="461665"/>
          </a:xfrm>
          <a:prstGeom prst="rect">
            <a:avLst/>
          </a:prstGeom>
          <a:solidFill>
            <a:schemeClr val="bg1"/>
          </a:solidFill>
        </p:spPr>
        <p:txBody>
          <a:bodyPr wrap="square" rtlCol="0">
            <a:spAutoFit/>
          </a:bodyPr>
          <a:lstStyle/>
          <a:p>
            <a:r>
              <a:rPr lang="tr-TR" sz="2400" dirty="0" smtClean="0"/>
              <a:t>Çeşitlerin mukayesesi </a:t>
            </a:r>
            <a:endParaRPr lang="tr-TR" sz="2400" dirty="0"/>
          </a:p>
        </p:txBody>
      </p:sp>
      <p:sp>
        <p:nvSpPr>
          <p:cNvPr id="4" name="Metin kutusu 3"/>
          <p:cNvSpPr txBox="1"/>
          <p:nvPr/>
        </p:nvSpPr>
        <p:spPr>
          <a:xfrm>
            <a:off x="1646231" y="796304"/>
            <a:ext cx="576064" cy="1200329"/>
          </a:xfrm>
          <a:prstGeom prst="rect">
            <a:avLst/>
          </a:prstGeom>
          <a:solidFill>
            <a:srgbClr val="0033CC"/>
          </a:solidFill>
        </p:spPr>
        <p:txBody>
          <a:bodyPr wrap="square" rtlCol="0">
            <a:spAutoFit/>
          </a:bodyPr>
          <a:lstStyle/>
          <a:p>
            <a:r>
              <a:rPr lang="tr-TR" sz="1200" b="1" dirty="0" smtClean="0">
                <a:solidFill>
                  <a:srgbClr val="FFFF00"/>
                </a:solidFill>
              </a:rPr>
              <a:t>M.</a:t>
            </a:r>
          </a:p>
          <a:p>
            <a:r>
              <a:rPr lang="tr-TR" sz="1200" b="1" dirty="0" smtClean="0">
                <a:solidFill>
                  <a:srgbClr val="FFFF00"/>
                </a:solidFill>
              </a:rPr>
              <a:t>Ağır</a:t>
            </a:r>
          </a:p>
          <a:p>
            <a:endParaRPr lang="tr-TR" sz="1200" b="1" dirty="0" smtClean="0">
              <a:solidFill>
                <a:srgbClr val="FFFF00"/>
              </a:solidFill>
            </a:endParaRPr>
          </a:p>
          <a:p>
            <a:endParaRPr lang="tr-TR" sz="1200" b="1" dirty="0" smtClean="0">
              <a:solidFill>
                <a:srgbClr val="FFFF00"/>
              </a:solidFill>
            </a:endParaRPr>
          </a:p>
          <a:p>
            <a:endParaRPr lang="tr-TR" sz="1200" b="1" dirty="0">
              <a:solidFill>
                <a:srgbClr val="FFFF00"/>
              </a:solidFill>
            </a:endParaRPr>
          </a:p>
          <a:p>
            <a:endParaRPr lang="tr-TR" sz="1200" b="1" dirty="0">
              <a:solidFill>
                <a:srgbClr val="FFFF00"/>
              </a:solidFill>
            </a:endParaRPr>
          </a:p>
        </p:txBody>
      </p:sp>
      <p:sp>
        <p:nvSpPr>
          <p:cNvPr id="5" name="Metin kutusu 4"/>
          <p:cNvSpPr txBox="1"/>
          <p:nvPr/>
        </p:nvSpPr>
        <p:spPr>
          <a:xfrm>
            <a:off x="2337288" y="785606"/>
            <a:ext cx="576064" cy="1200329"/>
          </a:xfrm>
          <a:prstGeom prst="rect">
            <a:avLst/>
          </a:prstGeom>
          <a:solidFill>
            <a:srgbClr val="0033CC"/>
          </a:solidFill>
        </p:spPr>
        <p:txBody>
          <a:bodyPr wrap="square" rtlCol="0">
            <a:spAutoFit/>
          </a:bodyPr>
          <a:lstStyle/>
          <a:p>
            <a:r>
              <a:rPr lang="tr-TR" sz="1200" b="1" dirty="0" smtClean="0">
                <a:solidFill>
                  <a:srgbClr val="FFFF00"/>
                </a:solidFill>
              </a:rPr>
              <a:t>İç.</a:t>
            </a:r>
          </a:p>
          <a:p>
            <a:r>
              <a:rPr lang="tr-TR" sz="1200" b="1" dirty="0" smtClean="0">
                <a:solidFill>
                  <a:srgbClr val="FFFF00"/>
                </a:solidFill>
              </a:rPr>
              <a:t>Ağır</a:t>
            </a:r>
          </a:p>
          <a:p>
            <a:endParaRPr lang="tr-TR" sz="1200" b="1" dirty="0" smtClean="0">
              <a:solidFill>
                <a:srgbClr val="FFFF00"/>
              </a:solidFill>
            </a:endParaRPr>
          </a:p>
          <a:p>
            <a:endParaRPr lang="tr-TR" sz="1200" b="1" dirty="0" smtClean="0">
              <a:solidFill>
                <a:srgbClr val="FFFF00"/>
              </a:solidFill>
            </a:endParaRPr>
          </a:p>
          <a:p>
            <a:endParaRPr lang="tr-TR" sz="1200" b="1" dirty="0">
              <a:solidFill>
                <a:srgbClr val="FFFF00"/>
              </a:solidFill>
            </a:endParaRPr>
          </a:p>
          <a:p>
            <a:endParaRPr lang="tr-TR" sz="1200" b="1" dirty="0">
              <a:solidFill>
                <a:srgbClr val="FFFF00"/>
              </a:solidFill>
            </a:endParaRPr>
          </a:p>
        </p:txBody>
      </p:sp>
      <p:sp>
        <p:nvSpPr>
          <p:cNvPr id="6" name="Metin kutusu 5"/>
          <p:cNvSpPr txBox="1"/>
          <p:nvPr/>
        </p:nvSpPr>
        <p:spPr>
          <a:xfrm>
            <a:off x="3031956" y="816383"/>
            <a:ext cx="576064" cy="1200329"/>
          </a:xfrm>
          <a:prstGeom prst="rect">
            <a:avLst/>
          </a:prstGeom>
          <a:solidFill>
            <a:srgbClr val="0033CC"/>
          </a:solidFill>
        </p:spPr>
        <p:txBody>
          <a:bodyPr wrap="square" rtlCol="0">
            <a:spAutoFit/>
          </a:bodyPr>
          <a:lstStyle/>
          <a:p>
            <a:r>
              <a:rPr lang="tr-TR" sz="1200" b="1" dirty="0" smtClean="0">
                <a:solidFill>
                  <a:srgbClr val="FFFF00"/>
                </a:solidFill>
              </a:rPr>
              <a:t>İç Oranı</a:t>
            </a:r>
          </a:p>
          <a:p>
            <a:endParaRPr lang="tr-TR" sz="1200" b="1" dirty="0" smtClean="0">
              <a:solidFill>
                <a:srgbClr val="FFFF00"/>
              </a:solidFill>
            </a:endParaRPr>
          </a:p>
          <a:p>
            <a:endParaRPr lang="tr-TR" sz="1200" b="1" dirty="0" smtClean="0">
              <a:solidFill>
                <a:srgbClr val="FFFF00"/>
              </a:solidFill>
            </a:endParaRPr>
          </a:p>
          <a:p>
            <a:endParaRPr lang="tr-TR" sz="1200" b="1" dirty="0">
              <a:solidFill>
                <a:srgbClr val="FFFF00"/>
              </a:solidFill>
            </a:endParaRPr>
          </a:p>
          <a:p>
            <a:endParaRPr lang="tr-TR" sz="1200" b="1" dirty="0">
              <a:solidFill>
                <a:srgbClr val="FFFF00"/>
              </a:solidFill>
            </a:endParaRPr>
          </a:p>
        </p:txBody>
      </p:sp>
      <p:sp>
        <p:nvSpPr>
          <p:cNvPr id="7" name="Metin kutusu 6"/>
          <p:cNvSpPr txBox="1"/>
          <p:nvPr/>
        </p:nvSpPr>
        <p:spPr>
          <a:xfrm>
            <a:off x="3737451" y="611638"/>
            <a:ext cx="576064" cy="1384995"/>
          </a:xfrm>
          <a:prstGeom prst="rect">
            <a:avLst/>
          </a:prstGeom>
          <a:solidFill>
            <a:srgbClr val="0033CC"/>
          </a:solidFill>
        </p:spPr>
        <p:txBody>
          <a:bodyPr wrap="square" rtlCol="0">
            <a:spAutoFit/>
          </a:bodyPr>
          <a:lstStyle/>
          <a:p>
            <a:r>
              <a:rPr lang="tr-TR" sz="1200" b="1" dirty="0" smtClean="0">
                <a:solidFill>
                  <a:srgbClr val="FFFF00"/>
                </a:solidFill>
              </a:rPr>
              <a:t>Çok açık İç renk Oranı</a:t>
            </a:r>
          </a:p>
          <a:p>
            <a:endParaRPr lang="tr-TR" sz="1200" b="1" dirty="0" smtClean="0">
              <a:solidFill>
                <a:srgbClr val="FFFF00"/>
              </a:solidFill>
            </a:endParaRPr>
          </a:p>
          <a:p>
            <a:endParaRPr lang="tr-TR" sz="1200" b="1" dirty="0">
              <a:solidFill>
                <a:srgbClr val="FFFF00"/>
              </a:solidFill>
            </a:endParaRPr>
          </a:p>
          <a:p>
            <a:endParaRPr lang="tr-TR" sz="1200" b="1" dirty="0">
              <a:solidFill>
                <a:srgbClr val="FFFF00"/>
              </a:solidFill>
            </a:endParaRPr>
          </a:p>
        </p:txBody>
      </p:sp>
      <p:sp>
        <p:nvSpPr>
          <p:cNvPr id="8" name="Metin kutusu 7"/>
          <p:cNvSpPr txBox="1"/>
          <p:nvPr/>
        </p:nvSpPr>
        <p:spPr>
          <a:xfrm>
            <a:off x="4413012" y="611637"/>
            <a:ext cx="576064" cy="1384995"/>
          </a:xfrm>
          <a:prstGeom prst="rect">
            <a:avLst/>
          </a:prstGeom>
          <a:solidFill>
            <a:srgbClr val="0033CC"/>
          </a:solidFill>
        </p:spPr>
        <p:txBody>
          <a:bodyPr wrap="square" rtlCol="0">
            <a:spAutoFit/>
          </a:bodyPr>
          <a:lstStyle/>
          <a:p>
            <a:r>
              <a:rPr lang="tr-TR" sz="1200" b="1" dirty="0" smtClean="0">
                <a:solidFill>
                  <a:srgbClr val="FFFF00"/>
                </a:solidFill>
              </a:rPr>
              <a:t>Açık İç renk Oranı</a:t>
            </a:r>
          </a:p>
          <a:p>
            <a:endParaRPr lang="tr-TR" sz="1200" b="1" dirty="0" smtClean="0">
              <a:solidFill>
                <a:srgbClr val="FFFF00"/>
              </a:solidFill>
            </a:endParaRPr>
          </a:p>
          <a:p>
            <a:endParaRPr lang="tr-TR" sz="1200" b="1" dirty="0">
              <a:solidFill>
                <a:srgbClr val="FFFF00"/>
              </a:solidFill>
            </a:endParaRPr>
          </a:p>
          <a:p>
            <a:endParaRPr lang="tr-TR" sz="1200" b="1" dirty="0">
              <a:solidFill>
                <a:srgbClr val="FFFF00"/>
              </a:solidFill>
            </a:endParaRPr>
          </a:p>
        </p:txBody>
      </p:sp>
      <p:sp>
        <p:nvSpPr>
          <p:cNvPr id="9" name="Metin kutusu 8"/>
          <p:cNvSpPr txBox="1"/>
          <p:nvPr/>
        </p:nvSpPr>
        <p:spPr>
          <a:xfrm>
            <a:off x="5137614" y="685804"/>
            <a:ext cx="576064" cy="1323439"/>
          </a:xfrm>
          <a:prstGeom prst="rect">
            <a:avLst/>
          </a:prstGeom>
          <a:solidFill>
            <a:srgbClr val="0033CC"/>
          </a:solidFill>
          <a:ln>
            <a:solidFill>
              <a:srgbClr val="66FF33"/>
            </a:solidFill>
          </a:ln>
        </p:spPr>
        <p:txBody>
          <a:bodyPr wrap="square" rtlCol="0">
            <a:spAutoFit/>
          </a:bodyPr>
          <a:lstStyle/>
          <a:p>
            <a:r>
              <a:rPr lang="tr-TR" sz="1400" b="1" dirty="0" smtClean="0">
                <a:solidFill>
                  <a:srgbClr val="FFFF00"/>
                </a:solidFill>
              </a:rPr>
              <a:t>İLK </a:t>
            </a:r>
            <a:r>
              <a:rPr lang="tr-TR" sz="1000" b="1" dirty="0" smtClean="0">
                <a:solidFill>
                  <a:srgbClr val="FFFF00"/>
                </a:solidFill>
              </a:rPr>
              <a:t>Yapraklanma</a:t>
            </a:r>
          </a:p>
          <a:p>
            <a:endParaRPr lang="tr-TR" sz="1000" b="1" dirty="0" smtClean="0">
              <a:solidFill>
                <a:srgbClr val="FFFF00"/>
              </a:solidFill>
            </a:endParaRPr>
          </a:p>
          <a:p>
            <a:endParaRPr lang="tr-TR" sz="1200" b="1" dirty="0">
              <a:solidFill>
                <a:srgbClr val="FFFF00"/>
              </a:solidFill>
            </a:endParaRPr>
          </a:p>
          <a:p>
            <a:endParaRPr lang="tr-TR" sz="1200" b="1" dirty="0" smtClean="0">
              <a:solidFill>
                <a:srgbClr val="FFFF00"/>
              </a:solidFill>
            </a:endParaRPr>
          </a:p>
          <a:p>
            <a:endParaRPr lang="tr-TR" sz="1200" b="1" dirty="0">
              <a:solidFill>
                <a:srgbClr val="FFFF00"/>
              </a:solidFill>
            </a:endParaRPr>
          </a:p>
        </p:txBody>
      </p:sp>
      <p:sp>
        <p:nvSpPr>
          <p:cNvPr id="10" name="Metin kutusu 9"/>
          <p:cNvSpPr txBox="1"/>
          <p:nvPr/>
        </p:nvSpPr>
        <p:spPr>
          <a:xfrm>
            <a:off x="5781028" y="655025"/>
            <a:ext cx="576064" cy="1384995"/>
          </a:xfrm>
          <a:prstGeom prst="rect">
            <a:avLst/>
          </a:prstGeom>
          <a:solidFill>
            <a:srgbClr val="0033CC"/>
          </a:solidFill>
        </p:spPr>
        <p:txBody>
          <a:bodyPr wrap="square" rtlCol="0">
            <a:spAutoFit/>
          </a:bodyPr>
          <a:lstStyle/>
          <a:p>
            <a:r>
              <a:rPr lang="tr-TR" sz="1200" b="1" dirty="0" smtClean="0">
                <a:solidFill>
                  <a:srgbClr val="FFFF00"/>
                </a:solidFill>
              </a:rPr>
              <a:t>Hasat tarihi</a:t>
            </a:r>
          </a:p>
          <a:p>
            <a:endParaRPr lang="tr-TR" sz="1200" b="1" dirty="0">
              <a:solidFill>
                <a:srgbClr val="FFFF00"/>
              </a:solidFill>
            </a:endParaRPr>
          </a:p>
          <a:p>
            <a:endParaRPr lang="tr-TR" sz="1200" b="1" dirty="0" smtClean="0">
              <a:solidFill>
                <a:srgbClr val="FFFF00"/>
              </a:solidFill>
            </a:endParaRPr>
          </a:p>
          <a:p>
            <a:endParaRPr lang="tr-TR" sz="1200" b="1" dirty="0" smtClean="0">
              <a:solidFill>
                <a:srgbClr val="FFFF00"/>
              </a:solidFill>
            </a:endParaRPr>
          </a:p>
          <a:p>
            <a:endParaRPr lang="tr-TR" sz="1200" b="1" dirty="0">
              <a:solidFill>
                <a:srgbClr val="FFFF00"/>
              </a:solidFill>
            </a:endParaRPr>
          </a:p>
          <a:p>
            <a:endParaRPr lang="tr-TR" sz="1200" b="1" dirty="0">
              <a:solidFill>
                <a:srgbClr val="FFFF00"/>
              </a:solidFill>
            </a:endParaRPr>
          </a:p>
        </p:txBody>
      </p:sp>
      <p:sp>
        <p:nvSpPr>
          <p:cNvPr id="11" name="Metin kutusu 10"/>
          <p:cNvSpPr txBox="1"/>
          <p:nvPr/>
        </p:nvSpPr>
        <p:spPr>
          <a:xfrm>
            <a:off x="443046" y="1042526"/>
            <a:ext cx="1088192" cy="954107"/>
          </a:xfrm>
          <a:prstGeom prst="rect">
            <a:avLst/>
          </a:prstGeom>
          <a:solidFill>
            <a:srgbClr val="0033CC"/>
          </a:solidFill>
        </p:spPr>
        <p:txBody>
          <a:bodyPr wrap="square" rtlCol="0">
            <a:spAutoFit/>
          </a:bodyPr>
          <a:lstStyle/>
          <a:p>
            <a:r>
              <a:rPr lang="tr-TR" sz="2000" b="1" dirty="0" smtClean="0">
                <a:solidFill>
                  <a:srgbClr val="FFFF00"/>
                </a:solidFill>
              </a:rPr>
              <a:t>çeşitler</a:t>
            </a:r>
          </a:p>
          <a:p>
            <a:endParaRPr lang="tr-TR" sz="1200" b="1" dirty="0" smtClean="0">
              <a:solidFill>
                <a:srgbClr val="FFFF00"/>
              </a:solidFill>
            </a:endParaRPr>
          </a:p>
          <a:p>
            <a:endParaRPr lang="tr-TR" sz="1200" b="1" dirty="0">
              <a:solidFill>
                <a:srgbClr val="FFFF00"/>
              </a:solidFill>
            </a:endParaRPr>
          </a:p>
          <a:p>
            <a:endParaRPr lang="tr-TR" sz="1200" b="1" dirty="0">
              <a:solidFill>
                <a:srgbClr val="FFFF00"/>
              </a:solidFill>
            </a:endParaRPr>
          </a:p>
        </p:txBody>
      </p:sp>
      <p:pic>
        <p:nvPicPr>
          <p:cNvPr id="12" name="Resim 11"/>
          <p:cNvPicPr>
            <a:picLocks noChangeAspect="1"/>
          </p:cNvPicPr>
          <p:nvPr/>
        </p:nvPicPr>
        <p:blipFill rotWithShape="1">
          <a:blip r:embed="rId3" cstate="print"/>
          <a:srcRect l="22154" t="62026" r="53762" b="12201"/>
          <a:stretch/>
        </p:blipFill>
        <p:spPr>
          <a:xfrm>
            <a:off x="6444208" y="5013176"/>
            <a:ext cx="2847638" cy="1714207"/>
          </a:xfrm>
          <a:prstGeom prst="rect">
            <a:avLst/>
          </a:prstGeom>
        </p:spPr>
      </p:pic>
      <p:sp>
        <p:nvSpPr>
          <p:cNvPr id="13" name="Oval 12"/>
          <p:cNvSpPr/>
          <p:nvPr/>
        </p:nvSpPr>
        <p:spPr>
          <a:xfrm>
            <a:off x="3002409" y="1844824"/>
            <a:ext cx="667692" cy="46438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rgbClr val="FF0000"/>
                </a:solidFill>
              </a:ln>
              <a:noFill/>
            </a:endParaRPr>
          </a:p>
        </p:txBody>
      </p:sp>
      <p:sp>
        <p:nvSpPr>
          <p:cNvPr id="15" name="Oval 14"/>
          <p:cNvSpPr/>
          <p:nvPr/>
        </p:nvSpPr>
        <p:spPr>
          <a:xfrm>
            <a:off x="4996402" y="1738684"/>
            <a:ext cx="784625" cy="464389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rgbClr val="FF0000"/>
                </a:solidFill>
              </a:ln>
              <a:noFill/>
            </a:endParaRPr>
          </a:p>
        </p:txBody>
      </p:sp>
    </p:spTree>
    <p:extLst>
      <p:ext uri="{BB962C8B-B14F-4D97-AF65-F5344CB8AC3E}">
        <p14:creationId xmlns:p14="http://schemas.microsoft.com/office/powerpoint/2010/main" val="28040344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o 4"/>
          <p:cNvGraphicFramePr>
            <a:graphicFrameLocks noGrp="1"/>
          </p:cNvGraphicFramePr>
          <p:nvPr>
            <p:extLst>
              <p:ext uri="{D42A27DB-BD31-4B8C-83A1-F6EECF244321}">
                <p14:modId xmlns:p14="http://schemas.microsoft.com/office/powerpoint/2010/main" val="390126863"/>
              </p:ext>
            </p:extLst>
          </p:nvPr>
        </p:nvGraphicFramePr>
        <p:xfrm>
          <a:off x="323528" y="548680"/>
          <a:ext cx="8496943" cy="4843419"/>
        </p:xfrm>
        <a:graphic>
          <a:graphicData uri="http://schemas.openxmlformats.org/drawingml/2006/table">
            <a:tbl>
              <a:tblPr>
                <a:tableStyleId>{5C22544A-7EE6-4342-B048-85BDC9FD1C3A}</a:tableStyleId>
              </a:tblPr>
              <a:tblGrid>
                <a:gridCol w="1516942"/>
                <a:gridCol w="1172182"/>
                <a:gridCol w="1172182"/>
                <a:gridCol w="1015200"/>
                <a:gridCol w="1371915"/>
                <a:gridCol w="977738"/>
                <a:gridCol w="1270784"/>
              </a:tblGrid>
              <a:tr h="718421">
                <a:tc>
                  <a:txBody>
                    <a:bodyPr/>
                    <a:lstStyle/>
                    <a:p>
                      <a:pPr>
                        <a:lnSpc>
                          <a:spcPct val="107000"/>
                        </a:lnSpc>
                        <a:spcAft>
                          <a:spcPts val="800"/>
                        </a:spcAft>
                      </a:pPr>
                      <a:r>
                        <a:rPr lang="tr-TR" sz="1100" dirty="0" err="1">
                          <a:effectLst/>
                        </a:rPr>
                        <a:t>Genotipler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600" b="1" dirty="0">
                          <a:effectLst/>
                        </a:rPr>
                        <a:t>MEYVE AĞIR. (g)</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600" b="1" dirty="0">
                          <a:effectLst/>
                        </a:rPr>
                        <a:t>İÇ AĞIR. (g)</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600" b="1" dirty="0">
                          <a:effectLst/>
                        </a:rPr>
                        <a:t>İÇ ORANI (%)</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400" b="1" dirty="0">
                          <a:solidFill>
                            <a:srgbClr val="006600"/>
                          </a:solidFill>
                          <a:effectLst/>
                        </a:rPr>
                        <a:t>YAPRAKLANMA</a:t>
                      </a:r>
                      <a:r>
                        <a:rPr lang="tr-TR" sz="1600" b="1" dirty="0">
                          <a:solidFill>
                            <a:srgbClr val="006600"/>
                          </a:solidFill>
                          <a:effectLst/>
                        </a:rPr>
                        <a:t> </a:t>
                      </a:r>
                      <a:r>
                        <a:rPr lang="tr-TR" sz="1600" b="1" dirty="0" smtClean="0">
                          <a:solidFill>
                            <a:srgbClr val="006600"/>
                          </a:solidFill>
                          <a:effectLst/>
                        </a:rPr>
                        <a:t>ZAMANI*</a:t>
                      </a:r>
                      <a:endParaRPr lang="tr-TR" sz="16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600" b="1" dirty="0">
                          <a:effectLst/>
                        </a:rPr>
                        <a:t>VERİM</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600" b="1" dirty="0">
                          <a:effectLst/>
                        </a:rPr>
                        <a:t>İÇ RENGİ</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r>
              <a:tr h="479347">
                <a:tc>
                  <a:txBody>
                    <a:bodyPr/>
                    <a:lstStyle/>
                    <a:p>
                      <a:pPr>
                        <a:lnSpc>
                          <a:spcPct val="107000"/>
                        </a:lnSpc>
                        <a:spcAft>
                          <a:spcPts val="800"/>
                        </a:spcAft>
                      </a:pPr>
                      <a:r>
                        <a:rPr lang="tr-TR" sz="1800" b="1" dirty="0">
                          <a:solidFill>
                            <a:srgbClr val="0033CC"/>
                          </a:solidFill>
                          <a:effectLst/>
                        </a:rPr>
                        <a:t>DİRİLİŞ</a:t>
                      </a:r>
                      <a:endParaRPr lang="tr-TR" sz="18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13- 14</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6- 8</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52-54</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GEÇ</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ÇOK İYİ</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AÇIK</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r>
              <a:tr h="489148">
                <a:tc>
                  <a:txBody>
                    <a:bodyPr/>
                    <a:lstStyle/>
                    <a:p>
                      <a:pPr>
                        <a:lnSpc>
                          <a:spcPct val="107000"/>
                        </a:lnSpc>
                        <a:spcAft>
                          <a:spcPts val="800"/>
                        </a:spcAft>
                      </a:pPr>
                      <a:r>
                        <a:rPr lang="tr-TR" sz="1800" b="1" dirty="0">
                          <a:solidFill>
                            <a:srgbClr val="0033CC"/>
                          </a:solidFill>
                          <a:effectLst/>
                        </a:rPr>
                        <a:t>15 TEMMUZ</a:t>
                      </a:r>
                      <a:endParaRPr lang="tr-TR" sz="18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13- 15</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6.5 - 8</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52-55</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ÇOK </a:t>
                      </a:r>
                      <a:r>
                        <a:rPr lang="tr-TR" sz="1800" b="1" dirty="0" smtClean="0">
                          <a:solidFill>
                            <a:srgbClr val="006600"/>
                          </a:solidFill>
                          <a:effectLst/>
                        </a:rPr>
                        <a:t>GEÇ*</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ÇOK İYİ</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AÇIK</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r>
              <a:tr h="450929">
                <a:tc>
                  <a:txBody>
                    <a:bodyPr/>
                    <a:lstStyle/>
                    <a:p>
                      <a:pPr>
                        <a:lnSpc>
                          <a:spcPct val="107000"/>
                        </a:lnSpc>
                        <a:spcAft>
                          <a:spcPts val="800"/>
                        </a:spcAft>
                      </a:pPr>
                      <a:r>
                        <a:rPr lang="tr-TR" sz="1800" b="1" dirty="0">
                          <a:solidFill>
                            <a:srgbClr val="C00000"/>
                          </a:solidFill>
                          <a:effectLst/>
                        </a:rPr>
                        <a:t>SOLANO</a:t>
                      </a:r>
                      <a:endParaRPr lang="tr-T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14.7</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7.9</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54</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ERKEN</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İYİ</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AÇIK</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r>
              <a:tr h="450929">
                <a:tc>
                  <a:txBody>
                    <a:bodyPr/>
                    <a:lstStyle/>
                    <a:p>
                      <a:pPr>
                        <a:lnSpc>
                          <a:spcPct val="107000"/>
                        </a:lnSpc>
                        <a:spcAft>
                          <a:spcPts val="800"/>
                        </a:spcAft>
                      </a:pPr>
                      <a:r>
                        <a:rPr lang="tr-TR" sz="1800" b="1" dirty="0">
                          <a:solidFill>
                            <a:srgbClr val="C00000"/>
                          </a:solidFill>
                          <a:effectLst/>
                        </a:rPr>
                        <a:t>DURHAM</a:t>
                      </a:r>
                      <a:endParaRPr lang="tr-T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15.1</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8,3</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55</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ERKEN</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İYİ</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AÇIK</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r>
              <a:tr h="450929">
                <a:tc>
                  <a:txBody>
                    <a:bodyPr/>
                    <a:lstStyle/>
                    <a:p>
                      <a:pPr>
                        <a:lnSpc>
                          <a:spcPct val="107000"/>
                        </a:lnSpc>
                        <a:spcAft>
                          <a:spcPts val="800"/>
                        </a:spcAft>
                      </a:pPr>
                      <a:r>
                        <a:rPr lang="tr-TR" sz="1800" b="1" dirty="0">
                          <a:solidFill>
                            <a:srgbClr val="C00000"/>
                          </a:solidFill>
                          <a:effectLst/>
                        </a:rPr>
                        <a:t>IVANHOE</a:t>
                      </a:r>
                      <a:endParaRPr lang="tr-T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12.9</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7,4</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57</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ÇOK ERKEN</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İYİ</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AÇIK</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r>
              <a:tr h="450929">
                <a:tc>
                  <a:txBody>
                    <a:bodyPr/>
                    <a:lstStyle/>
                    <a:p>
                      <a:pPr>
                        <a:lnSpc>
                          <a:spcPct val="107000"/>
                        </a:lnSpc>
                        <a:spcAft>
                          <a:spcPts val="800"/>
                        </a:spcAft>
                      </a:pPr>
                      <a:r>
                        <a:rPr lang="tr-TR" sz="1800" b="1" dirty="0">
                          <a:solidFill>
                            <a:srgbClr val="C00000"/>
                          </a:solidFill>
                          <a:effectLst/>
                        </a:rPr>
                        <a:t>HOWARD</a:t>
                      </a:r>
                      <a:endParaRPr lang="tr-T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14</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7</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51</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GEÇ</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ÇOK İYİ</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AÇIK</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r>
              <a:tr h="450929">
                <a:tc>
                  <a:txBody>
                    <a:bodyPr/>
                    <a:lstStyle/>
                    <a:p>
                      <a:pPr>
                        <a:lnSpc>
                          <a:spcPct val="107000"/>
                        </a:lnSpc>
                        <a:spcAft>
                          <a:spcPts val="800"/>
                        </a:spcAft>
                      </a:pPr>
                      <a:r>
                        <a:rPr lang="tr-TR" sz="1800" b="1" dirty="0">
                          <a:solidFill>
                            <a:srgbClr val="C00000"/>
                          </a:solidFill>
                          <a:effectLst/>
                        </a:rPr>
                        <a:t>TULARE</a:t>
                      </a:r>
                      <a:endParaRPr lang="tr-T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14</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7,6</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54</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GEÇ</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İYİ</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AÇIK</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r>
              <a:tr h="450929">
                <a:tc>
                  <a:txBody>
                    <a:bodyPr/>
                    <a:lstStyle/>
                    <a:p>
                      <a:pPr>
                        <a:lnSpc>
                          <a:spcPct val="107000"/>
                        </a:lnSpc>
                        <a:spcAft>
                          <a:spcPts val="800"/>
                        </a:spcAft>
                      </a:pPr>
                      <a:r>
                        <a:rPr lang="tr-TR" sz="1800" b="1"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FERNOR</a:t>
                      </a:r>
                      <a:endParaRPr lang="tr-T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smtClean="0">
                          <a:effectLst/>
                          <a:latin typeface="Calibri" panose="020F0502020204030204" pitchFamily="34" charset="0"/>
                          <a:ea typeface="Calibri" panose="020F0502020204030204" pitchFamily="34" charset="0"/>
                          <a:cs typeface="Times New Roman" panose="02020603050405020304" pitchFamily="18" charset="0"/>
                        </a:rPr>
                        <a:t>13</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smtClean="0">
                          <a:effectLst/>
                          <a:latin typeface="Calibri" panose="020F0502020204030204" pitchFamily="34" charset="0"/>
                          <a:ea typeface="Calibri" panose="020F0502020204030204" pitchFamily="34" charset="0"/>
                          <a:cs typeface="Times New Roman" panose="02020603050405020304" pitchFamily="18" charset="0"/>
                        </a:rPr>
                        <a:t>6</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smtClean="0">
                          <a:effectLst/>
                          <a:latin typeface="Calibri" panose="020F0502020204030204" pitchFamily="34" charset="0"/>
                          <a:ea typeface="Calibri" panose="020F0502020204030204" pitchFamily="34" charset="0"/>
                          <a:cs typeface="Times New Roman" panose="02020603050405020304" pitchFamily="18" charset="0"/>
                        </a:rPr>
                        <a:t>47</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smtClean="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ÇOK GEÇ</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smtClean="0">
                          <a:effectLst/>
                          <a:latin typeface="Calibri" panose="020F0502020204030204" pitchFamily="34" charset="0"/>
                          <a:ea typeface="Calibri" panose="020F0502020204030204" pitchFamily="34" charset="0"/>
                          <a:cs typeface="Times New Roman" panose="02020603050405020304" pitchFamily="18" charset="0"/>
                        </a:rPr>
                        <a:t>İYİ</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smtClean="0">
                          <a:effectLst/>
                          <a:latin typeface="Calibri" panose="020F0502020204030204" pitchFamily="34" charset="0"/>
                          <a:ea typeface="Calibri" panose="020F0502020204030204" pitchFamily="34" charset="0"/>
                          <a:cs typeface="Times New Roman" panose="02020603050405020304" pitchFamily="18" charset="0"/>
                        </a:rPr>
                        <a:t>AÇIK</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r>
              <a:tr h="450929">
                <a:tc>
                  <a:txBody>
                    <a:bodyPr/>
                    <a:lstStyle/>
                    <a:p>
                      <a:pPr>
                        <a:lnSpc>
                          <a:spcPct val="107000"/>
                        </a:lnSpc>
                        <a:spcAft>
                          <a:spcPts val="800"/>
                        </a:spcAft>
                      </a:pPr>
                      <a:r>
                        <a:rPr lang="tr-TR" sz="1800" b="1" dirty="0">
                          <a:solidFill>
                            <a:srgbClr val="C00000"/>
                          </a:solidFill>
                          <a:effectLst/>
                        </a:rPr>
                        <a:t>CHANDLER</a:t>
                      </a:r>
                      <a:endParaRPr lang="tr-T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12- 13</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6-7</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47-49</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GEÇ</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İYİ</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ÇOK AÇIK</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r>
            </a:tbl>
          </a:graphicData>
        </a:graphic>
      </p:graphicFrame>
      <p:sp>
        <p:nvSpPr>
          <p:cNvPr id="2" name="Metin kutusu 1"/>
          <p:cNvSpPr txBox="1"/>
          <p:nvPr/>
        </p:nvSpPr>
        <p:spPr>
          <a:xfrm>
            <a:off x="5220072" y="5085184"/>
            <a:ext cx="1572482" cy="307777"/>
          </a:xfrm>
          <a:prstGeom prst="rect">
            <a:avLst/>
          </a:prstGeom>
          <a:noFill/>
        </p:spPr>
        <p:txBody>
          <a:bodyPr wrap="none" rtlCol="0">
            <a:spAutoFit/>
          </a:bodyPr>
          <a:lstStyle/>
          <a:p>
            <a:r>
              <a:rPr lang="tr-TR" sz="1400" dirty="0" smtClean="0"/>
              <a:t>*CHANDLER e göre</a:t>
            </a:r>
            <a:endParaRPr lang="tr-TR" sz="1400" dirty="0"/>
          </a:p>
        </p:txBody>
      </p:sp>
    </p:spTree>
    <p:extLst>
      <p:ext uri="{BB962C8B-B14F-4D97-AF65-F5344CB8AC3E}">
        <p14:creationId xmlns:p14="http://schemas.microsoft.com/office/powerpoint/2010/main" val="36877908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srcRect l="17857" t="9524" r="18750" b="9524"/>
          <a:stretch/>
        </p:blipFill>
        <p:spPr>
          <a:xfrm>
            <a:off x="971599" y="548680"/>
            <a:ext cx="7317989" cy="5256584"/>
          </a:xfrm>
          <a:prstGeom prst="rect">
            <a:avLst/>
          </a:prstGeom>
        </p:spPr>
      </p:pic>
    </p:spTree>
    <p:extLst>
      <p:ext uri="{BB962C8B-B14F-4D97-AF65-F5344CB8AC3E}">
        <p14:creationId xmlns:p14="http://schemas.microsoft.com/office/powerpoint/2010/main" val="240846942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H:\3. ceviz sempozyumu\6.JPG"/>
          <p:cNvPicPr>
            <a:picLocks noChangeAspect="1" noChangeArrowheads="1"/>
          </p:cNvPicPr>
          <p:nvPr/>
        </p:nvPicPr>
        <p:blipFill>
          <a:blip r:embed="rId2" cstate="print"/>
          <a:srcRect/>
          <a:stretch>
            <a:fillRect/>
          </a:stretch>
        </p:blipFill>
        <p:spPr bwMode="auto">
          <a:xfrm>
            <a:off x="357188" y="357188"/>
            <a:ext cx="4143375" cy="2386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5" name="Picture 4" descr="H:\3. ceviz sempozyumu\8.JPG"/>
          <p:cNvPicPr>
            <a:picLocks noChangeAspect="1" noChangeArrowheads="1"/>
          </p:cNvPicPr>
          <p:nvPr/>
        </p:nvPicPr>
        <p:blipFill>
          <a:blip r:embed="rId3" cstate="print"/>
          <a:srcRect/>
          <a:stretch>
            <a:fillRect/>
          </a:stretch>
        </p:blipFill>
        <p:spPr bwMode="auto">
          <a:xfrm>
            <a:off x="4572000" y="3214688"/>
            <a:ext cx="4175125" cy="3286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6" name="Picture 5" descr="H:\3. ceviz sempozyumu\7.JPG"/>
          <p:cNvPicPr>
            <a:picLocks noChangeAspect="1" noChangeArrowheads="1"/>
          </p:cNvPicPr>
          <p:nvPr/>
        </p:nvPicPr>
        <p:blipFill>
          <a:blip r:embed="rId4" cstate="print"/>
          <a:srcRect/>
          <a:stretch>
            <a:fillRect/>
          </a:stretch>
        </p:blipFill>
        <p:spPr bwMode="auto">
          <a:xfrm>
            <a:off x="428625" y="3786188"/>
            <a:ext cx="3571875" cy="264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97042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2052" name="Picture 4" descr="C:\Users\ismail\Desktop\çürük cevizler\Fotoğraf0068.jpg"/>
          <p:cNvPicPr>
            <a:picLocks noGrp="1" noChangeAspect="1" noChangeArrowheads="1"/>
          </p:cNvPicPr>
          <p:nvPr>
            <p:ph idx="1"/>
          </p:nvPr>
        </p:nvPicPr>
        <p:blipFill>
          <a:blip r:embed="rId2" cstate="print"/>
          <a:srcRect l="7748" t="15305" r="7532" b="14691"/>
          <a:stretch>
            <a:fillRect/>
          </a:stretch>
        </p:blipFill>
        <p:spPr bwMode="auto">
          <a:xfrm>
            <a:off x="0" y="0"/>
            <a:ext cx="5112568" cy="3168352"/>
          </a:xfrm>
          <a:prstGeom prst="rect">
            <a:avLst/>
          </a:prstGeom>
          <a:noFill/>
        </p:spPr>
      </p:pic>
      <p:pic>
        <p:nvPicPr>
          <p:cNvPr id="9" name="Picture 2" descr="C:\Users\ismail\Desktop\çürük cevizler\Fotoğraf0069.jpg"/>
          <p:cNvPicPr>
            <a:picLocks noChangeAspect="1" noChangeArrowheads="1"/>
          </p:cNvPicPr>
          <p:nvPr/>
        </p:nvPicPr>
        <p:blipFill>
          <a:blip r:embed="rId3" cstate="print"/>
          <a:srcRect/>
          <a:stretch>
            <a:fillRect/>
          </a:stretch>
        </p:blipFill>
        <p:spPr bwMode="auto">
          <a:xfrm>
            <a:off x="3563888" y="2924944"/>
            <a:ext cx="5244074" cy="3933056"/>
          </a:xfrm>
          <a:prstGeom prst="rect">
            <a:avLst/>
          </a:prstGeom>
          <a:noFill/>
        </p:spPr>
      </p:pic>
      <p:sp>
        <p:nvSpPr>
          <p:cNvPr id="5" name="4 Metin kutusu"/>
          <p:cNvSpPr txBox="1"/>
          <p:nvPr/>
        </p:nvSpPr>
        <p:spPr>
          <a:xfrm>
            <a:off x="0" y="4509120"/>
            <a:ext cx="3384376" cy="1446550"/>
          </a:xfrm>
          <a:prstGeom prst="rect">
            <a:avLst/>
          </a:prstGeom>
          <a:noFill/>
        </p:spPr>
        <p:txBody>
          <a:bodyPr wrap="square" rtlCol="0">
            <a:spAutoFit/>
          </a:bodyPr>
          <a:lstStyle/>
          <a:p>
            <a:r>
              <a:rPr lang="tr-TR" sz="4400" b="1" dirty="0" smtClean="0">
                <a:solidFill>
                  <a:srgbClr val="66FF33"/>
                </a:solidFill>
              </a:rPr>
              <a:t>Cevizde tüplü fidan </a:t>
            </a:r>
            <a:r>
              <a:rPr lang="tr-TR" sz="4400" b="1" dirty="0" smtClean="0">
                <a:solidFill>
                  <a:srgbClr val="FF0000"/>
                </a:solidFill>
              </a:rPr>
              <a:t>!!!??</a:t>
            </a:r>
            <a:endParaRPr lang="tr-TR" sz="4400" b="1" dirty="0">
              <a:solidFill>
                <a:srgbClr val="FF0000"/>
              </a:solidFill>
            </a:endParaRPr>
          </a:p>
        </p:txBody>
      </p:sp>
      <p:pic>
        <p:nvPicPr>
          <p:cNvPr id="105474" name="Picture 2" descr="ceviz tüplü fidan ile ilgili görsel sonucu"/>
          <p:cNvPicPr>
            <a:picLocks noChangeAspect="1" noChangeArrowheads="1"/>
          </p:cNvPicPr>
          <p:nvPr/>
        </p:nvPicPr>
        <p:blipFill>
          <a:blip r:embed="rId4" cstate="print"/>
          <a:srcRect l="26560" r="15894"/>
          <a:stretch>
            <a:fillRect/>
          </a:stretch>
        </p:blipFill>
        <p:spPr bwMode="auto">
          <a:xfrm>
            <a:off x="6983760" y="0"/>
            <a:ext cx="2160240" cy="2820811"/>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0" y="692150"/>
            <a:ext cx="8964613" cy="6165850"/>
          </a:xfrm>
        </p:spPr>
        <p:txBody>
          <a:bodyPr/>
          <a:lstStyle/>
          <a:p>
            <a:pPr eaLnBrk="1" hangingPunct="1">
              <a:buFont typeface="Arial" panose="020B0604020202020204" pitchFamily="34" charset="0"/>
              <a:buNone/>
            </a:pPr>
            <a:r>
              <a:rPr lang="tr-TR" altLang="tr-TR" sz="2800" b="1" smtClean="0">
                <a:solidFill>
                  <a:srgbClr val="0033CC"/>
                </a:solidFill>
              </a:rPr>
              <a:t>AMAÇ: </a:t>
            </a:r>
            <a:endParaRPr lang="tr-TR" altLang="tr-TR" sz="2800" smtClean="0">
              <a:solidFill>
                <a:srgbClr val="0033CC"/>
              </a:solidFill>
            </a:endParaRPr>
          </a:p>
          <a:p>
            <a:pPr eaLnBrk="1" hangingPunct="1">
              <a:buFont typeface="Arial" panose="020B0604020202020204" pitchFamily="34" charset="0"/>
              <a:buNone/>
            </a:pPr>
            <a:r>
              <a:rPr lang="tr-TR" altLang="tr-TR" sz="2400" b="1" smtClean="0"/>
              <a:t>1. Üretimin Artırılması</a:t>
            </a:r>
            <a:endParaRPr lang="tr-TR" altLang="tr-TR" sz="2400" smtClean="0"/>
          </a:p>
          <a:p>
            <a:pPr eaLnBrk="1" hangingPunct="1">
              <a:buFont typeface="Arial" panose="020B0604020202020204" pitchFamily="34" charset="0"/>
              <a:buNone/>
            </a:pPr>
            <a:r>
              <a:rPr lang="tr-TR" altLang="tr-TR" sz="2400" b="1" smtClean="0"/>
              <a:t>2. Kalite ve Verimliliğin Artırılması</a:t>
            </a:r>
            <a:endParaRPr lang="tr-TR" altLang="tr-TR" sz="2400" smtClean="0"/>
          </a:p>
          <a:p>
            <a:pPr eaLnBrk="1" hangingPunct="1">
              <a:buFont typeface="Arial" panose="020B0604020202020204" pitchFamily="34" charset="0"/>
              <a:buNone/>
            </a:pPr>
            <a:r>
              <a:rPr lang="tr-TR" altLang="tr-TR" sz="2400" b="1" smtClean="0"/>
              <a:t>3. Rekabet Şartlarının İyileştirilmesi</a:t>
            </a:r>
            <a:endParaRPr lang="tr-TR" altLang="tr-TR" sz="2400" smtClean="0"/>
          </a:p>
          <a:p>
            <a:pPr eaLnBrk="1" hangingPunct="1">
              <a:buFont typeface="Arial" panose="020B0604020202020204" pitchFamily="34" charset="0"/>
              <a:buNone/>
            </a:pPr>
            <a:r>
              <a:rPr lang="tr-TR" altLang="tr-TR" sz="2400" b="1" smtClean="0"/>
              <a:t>4. Cevize Dayalı Sanayinin Geliştirilmesi</a:t>
            </a:r>
            <a:endParaRPr lang="tr-TR" altLang="tr-TR" sz="2400" smtClean="0"/>
          </a:p>
          <a:p>
            <a:pPr eaLnBrk="1" hangingPunct="1">
              <a:buFont typeface="Arial" panose="020B0604020202020204" pitchFamily="34" charset="0"/>
              <a:buNone/>
            </a:pPr>
            <a:r>
              <a:rPr lang="tr-TR" altLang="tr-TR" sz="2400" b="1" smtClean="0"/>
              <a:t>5. Kırsalda Ceviz İşleyen İşletmelerin Kurulması</a:t>
            </a:r>
            <a:endParaRPr lang="tr-TR" altLang="tr-TR" sz="2400" smtClean="0"/>
          </a:p>
          <a:p>
            <a:pPr eaLnBrk="1" hangingPunct="1">
              <a:buFont typeface="Arial" panose="020B0604020202020204" pitchFamily="34" charset="0"/>
              <a:buNone/>
            </a:pPr>
            <a:r>
              <a:rPr lang="tr-TR" altLang="tr-TR" sz="2400" b="1" smtClean="0"/>
              <a:t>6. Teknik ve Kültürel İşlemlerde Mekanizasyonun Geliştirilmesi</a:t>
            </a:r>
            <a:endParaRPr lang="tr-TR" altLang="tr-TR" sz="2400" smtClean="0"/>
          </a:p>
          <a:p>
            <a:pPr eaLnBrk="1" hangingPunct="1">
              <a:buFont typeface="Arial" panose="020B0604020202020204" pitchFamily="34" charset="0"/>
              <a:buNone/>
            </a:pPr>
            <a:r>
              <a:rPr lang="tr-TR" altLang="tr-TR" sz="2400" b="1" smtClean="0"/>
              <a:t>7. Ceviz Ağacı Kesiminin Önlenmesi</a:t>
            </a:r>
            <a:endParaRPr lang="tr-TR" altLang="tr-TR" sz="2400" smtClean="0"/>
          </a:p>
          <a:p>
            <a:pPr eaLnBrk="1" hangingPunct="1">
              <a:buFont typeface="Arial" panose="020B0604020202020204" pitchFamily="34" charset="0"/>
              <a:buNone/>
            </a:pPr>
            <a:r>
              <a:rPr lang="tr-TR" altLang="tr-TR" sz="2400" b="1" smtClean="0"/>
              <a:t>8. Yetiştirici-Araştırıcı-Sanayici Arasında Güçlü İletişimlerin Kurulması</a:t>
            </a:r>
            <a:endParaRPr lang="tr-TR" altLang="tr-TR" sz="2400" smtClean="0"/>
          </a:p>
          <a:p>
            <a:pPr eaLnBrk="1" hangingPunct="1">
              <a:buFont typeface="Arial" panose="020B0604020202020204" pitchFamily="34" charset="0"/>
              <a:buNone/>
            </a:pPr>
            <a:r>
              <a:rPr lang="tr-TR" altLang="tr-TR" sz="2400" b="1" smtClean="0"/>
              <a:t>9. Kırsalda Ekonomik Faaliyetlerin Çeşitlendirilmesi</a:t>
            </a:r>
            <a:endParaRPr lang="tr-TR" altLang="tr-TR" sz="2400" smtClean="0"/>
          </a:p>
          <a:p>
            <a:pPr eaLnBrk="1" hangingPunct="1">
              <a:buFont typeface="Arial" panose="020B0604020202020204" pitchFamily="34" charset="0"/>
              <a:buNone/>
            </a:pPr>
            <a:r>
              <a:rPr lang="tr-TR" altLang="tr-TR" sz="2400" b="1" smtClean="0"/>
              <a:t>10. Katma Değeri Yüksek, Karlı Üretim Yöntemlerinin Modellenmesi</a:t>
            </a:r>
            <a:endParaRPr lang="tr-TR" altLang="tr-TR" sz="2400" smtClean="0"/>
          </a:p>
          <a:p>
            <a:pPr eaLnBrk="1" hangingPunct="1">
              <a:buFont typeface="Arial" panose="020B0604020202020204" pitchFamily="34" charset="0"/>
              <a:buNone/>
            </a:pPr>
            <a:r>
              <a:rPr lang="tr-TR" altLang="tr-TR" sz="2400" b="1" smtClean="0"/>
              <a:t>11. Markalaşma</a:t>
            </a:r>
            <a:endParaRPr lang="tr-TR" altLang="tr-TR" sz="2400" smtClean="0"/>
          </a:p>
        </p:txBody>
      </p:sp>
      <p:sp>
        <p:nvSpPr>
          <p:cNvPr id="17411" name="3 Başlık"/>
          <p:cNvSpPr>
            <a:spLocks noGrp="1"/>
          </p:cNvSpPr>
          <p:nvPr>
            <p:ph type="title"/>
          </p:nvPr>
        </p:nvSpPr>
        <p:spPr>
          <a:xfrm>
            <a:off x="395288" y="0"/>
            <a:ext cx="8229600" cy="647700"/>
          </a:xfrm>
        </p:spPr>
        <p:txBody>
          <a:bodyPr>
            <a:normAutofit fontScale="90000"/>
          </a:bodyPr>
          <a:lstStyle/>
          <a:p>
            <a:pPr eaLnBrk="1" hangingPunct="1"/>
            <a:r>
              <a:rPr lang="tr-TR" altLang="tr-TR" sz="3200" b="1" u="sng" smtClean="0">
                <a:solidFill>
                  <a:srgbClr val="C00000"/>
                </a:solidFill>
              </a:rPr>
              <a:t/>
            </a:r>
            <a:br>
              <a:rPr lang="tr-TR" altLang="tr-TR" sz="3200" b="1" u="sng" smtClean="0">
                <a:solidFill>
                  <a:srgbClr val="C00000"/>
                </a:solidFill>
              </a:rPr>
            </a:br>
            <a:r>
              <a:rPr lang="tr-TR" altLang="tr-TR" sz="3200" b="1" u="sng" smtClean="0">
                <a:solidFill>
                  <a:srgbClr val="C00000"/>
                </a:solidFill>
              </a:rPr>
              <a:t>TÜRKİYE  CEVİZ DİKİM SEFERBERLİĞİ PROJESİ</a:t>
            </a:r>
            <a:r>
              <a:rPr lang="tr-TR" altLang="tr-TR" u="sng" smtClean="0"/>
              <a:t/>
            </a:r>
            <a:br>
              <a:rPr lang="tr-TR" altLang="tr-TR" u="sng" smtClean="0"/>
            </a:br>
            <a:endParaRPr lang="tr-TR" altLang="tr-TR" u="sng" smtClean="0"/>
          </a:p>
        </p:txBody>
      </p:sp>
    </p:spTree>
    <p:extLst>
      <p:ext uri="{BB962C8B-B14F-4D97-AF65-F5344CB8AC3E}">
        <p14:creationId xmlns:p14="http://schemas.microsoft.com/office/powerpoint/2010/main" val="51147514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0" y="692150"/>
            <a:ext cx="9144000" cy="5905500"/>
          </a:xfrm>
        </p:spPr>
        <p:txBody>
          <a:bodyPr/>
          <a:lstStyle/>
          <a:p>
            <a:pPr eaLnBrk="1" hangingPunct="1">
              <a:lnSpc>
                <a:spcPct val="80000"/>
              </a:lnSpc>
              <a:buFont typeface="Arial" panose="020B0604020202020204" pitchFamily="34" charset="0"/>
              <a:buNone/>
            </a:pPr>
            <a:endParaRPr lang="tr-TR" altLang="tr-TR" sz="2600" b="1" smtClean="0">
              <a:solidFill>
                <a:srgbClr val="0033CC"/>
              </a:solidFill>
            </a:endParaRPr>
          </a:p>
          <a:p>
            <a:pPr eaLnBrk="1" hangingPunct="1">
              <a:lnSpc>
                <a:spcPct val="80000"/>
              </a:lnSpc>
              <a:buFont typeface="Arial" panose="020B0604020202020204" pitchFamily="34" charset="0"/>
              <a:buNone/>
            </a:pPr>
            <a:r>
              <a:rPr lang="tr-TR" altLang="tr-TR" sz="2600" b="1" smtClean="0">
                <a:solidFill>
                  <a:srgbClr val="0033CC"/>
                </a:solidFill>
              </a:rPr>
              <a:t>NİÇİN GEREKLİ:</a:t>
            </a:r>
          </a:p>
          <a:p>
            <a:pPr eaLnBrk="1" hangingPunct="1">
              <a:buFont typeface="Arial" panose="020B0604020202020204" pitchFamily="34" charset="0"/>
              <a:buNone/>
            </a:pPr>
            <a:r>
              <a:rPr lang="tr-TR" altLang="tr-TR" sz="2600" b="1" smtClean="0">
                <a:solidFill>
                  <a:srgbClr val="0033CC"/>
                </a:solidFill>
              </a:rPr>
              <a:t> </a:t>
            </a:r>
            <a:r>
              <a:rPr lang="tr-TR" altLang="tr-TR" sz="2600" b="1" smtClean="0"/>
              <a:t>1. Kurulu ceviz bahçelerindeki problemleri çözmek</a:t>
            </a:r>
            <a:endParaRPr lang="tr-TR" altLang="tr-TR" sz="2600" smtClean="0"/>
          </a:p>
          <a:p>
            <a:pPr eaLnBrk="1" hangingPunct="1">
              <a:buFont typeface="Arial" panose="020B0604020202020204" pitchFamily="34" charset="0"/>
              <a:buNone/>
            </a:pPr>
            <a:r>
              <a:rPr lang="tr-TR" altLang="tr-TR" sz="2600" b="1" smtClean="0"/>
              <a:t>2. Kurulu ceviz bahçelerinden daha verimli ve kaliteli ürün almak </a:t>
            </a:r>
            <a:endParaRPr lang="tr-TR" altLang="tr-TR" sz="2600" smtClean="0"/>
          </a:p>
          <a:p>
            <a:pPr eaLnBrk="1" hangingPunct="1">
              <a:buFont typeface="Arial" panose="020B0604020202020204" pitchFamily="34" charset="0"/>
              <a:buNone/>
            </a:pPr>
            <a:r>
              <a:rPr lang="tr-TR" altLang="tr-TR" sz="2600" b="1" smtClean="0"/>
              <a:t>3. Kurulu ceviz bahçelerinden daha yüksek gelir elde etmek </a:t>
            </a:r>
            <a:endParaRPr lang="tr-TR" altLang="tr-TR" sz="2600" smtClean="0"/>
          </a:p>
          <a:p>
            <a:pPr eaLnBrk="1" hangingPunct="1">
              <a:buFont typeface="Arial" panose="020B0604020202020204" pitchFamily="34" charset="0"/>
              <a:buNone/>
            </a:pPr>
            <a:r>
              <a:rPr lang="tr-TR" altLang="tr-TR" sz="2600" b="1" smtClean="0"/>
              <a:t>4. Tohumdan yetişmiş çöğür ağaçlarını daha verimli hale getirmek</a:t>
            </a:r>
            <a:endParaRPr lang="tr-TR" altLang="tr-TR" sz="2600" smtClean="0"/>
          </a:p>
          <a:p>
            <a:pPr eaLnBrk="1" hangingPunct="1">
              <a:buFont typeface="Arial" panose="020B0604020202020204" pitchFamily="34" charset="0"/>
              <a:buNone/>
            </a:pPr>
            <a:r>
              <a:rPr lang="tr-TR" altLang="tr-TR" sz="2600" b="1" smtClean="0"/>
              <a:t>5. Mevcut ceviz ağaçlandırma çalışmalarında yaşanan sıkıntıları gidermek </a:t>
            </a:r>
            <a:endParaRPr lang="tr-TR" altLang="tr-TR" sz="2600" smtClean="0"/>
          </a:p>
          <a:p>
            <a:pPr eaLnBrk="1" hangingPunct="1">
              <a:buFont typeface="Arial" panose="020B0604020202020204" pitchFamily="34" charset="0"/>
              <a:buNone/>
            </a:pPr>
            <a:r>
              <a:rPr lang="tr-TR" altLang="tr-TR" sz="2600" b="1" smtClean="0"/>
              <a:t>6. Özel Ağaçlandırma sahalarından ekonomik gelir elde etmek </a:t>
            </a:r>
            <a:endParaRPr lang="tr-TR" altLang="tr-TR" sz="2600" smtClean="0"/>
          </a:p>
          <a:p>
            <a:pPr eaLnBrk="1" hangingPunct="1">
              <a:buFont typeface="Arial" panose="020B0604020202020204" pitchFamily="34" charset="0"/>
              <a:buNone/>
            </a:pPr>
            <a:r>
              <a:rPr lang="tr-TR" altLang="tr-TR" sz="2600" b="1" smtClean="0"/>
              <a:t>7. Ağaçlandırma çalışmalarında başarı oranını yükseltmek </a:t>
            </a:r>
            <a:endParaRPr lang="tr-TR" altLang="tr-TR" sz="2600" smtClean="0"/>
          </a:p>
          <a:p>
            <a:pPr eaLnBrk="1" hangingPunct="1">
              <a:buFont typeface="Arial" panose="020B0604020202020204" pitchFamily="34" charset="0"/>
              <a:buNone/>
            </a:pPr>
            <a:r>
              <a:rPr lang="tr-TR" altLang="tr-TR" sz="2600" b="1" smtClean="0"/>
              <a:t>8. Yeni ağaçlandırma çalışmalarına planlı bir yaklaşım modeli geliştirmek</a:t>
            </a:r>
            <a:endParaRPr lang="tr-TR" altLang="tr-TR" sz="1800" smtClean="0"/>
          </a:p>
        </p:txBody>
      </p:sp>
      <p:sp>
        <p:nvSpPr>
          <p:cNvPr id="18435" name="3 Başlık"/>
          <p:cNvSpPr>
            <a:spLocks noGrp="1"/>
          </p:cNvSpPr>
          <p:nvPr>
            <p:ph type="title"/>
          </p:nvPr>
        </p:nvSpPr>
        <p:spPr>
          <a:xfrm>
            <a:off x="250825" y="0"/>
            <a:ext cx="8302625" cy="1025525"/>
          </a:xfrm>
        </p:spPr>
        <p:txBody>
          <a:bodyPr>
            <a:normAutofit fontScale="90000"/>
          </a:bodyPr>
          <a:lstStyle/>
          <a:p>
            <a:pPr eaLnBrk="1" hangingPunct="1"/>
            <a:r>
              <a:rPr lang="tr-TR" altLang="tr-TR" sz="2400" b="1" smtClean="0">
                <a:solidFill>
                  <a:srgbClr val="C00000"/>
                </a:solidFill>
              </a:rPr>
              <a:t/>
            </a:r>
            <a:br>
              <a:rPr lang="tr-TR" altLang="tr-TR" sz="2400" b="1" smtClean="0">
                <a:solidFill>
                  <a:srgbClr val="C00000"/>
                </a:solidFill>
              </a:rPr>
            </a:br>
            <a:r>
              <a:rPr lang="tr-TR" altLang="tr-TR" sz="2800" b="1" u="sng" smtClean="0">
                <a:solidFill>
                  <a:srgbClr val="C00000"/>
                </a:solidFill>
              </a:rPr>
              <a:t>TÜRKİYE  CEVİZ DİKİM SEFERBERLİĞİ PROJESİ</a:t>
            </a:r>
            <a:r>
              <a:rPr lang="tr-TR" altLang="tr-TR" smtClean="0"/>
              <a:t/>
            </a:r>
            <a:br>
              <a:rPr lang="tr-TR" altLang="tr-TR" smtClean="0"/>
            </a:br>
            <a:endParaRPr lang="tr-TR" altLang="tr-TR" smtClean="0"/>
          </a:p>
        </p:txBody>
      </p:sp>
    </p:spTree>
    <p:extLst>
      <p:ext uri="{BB962C8B-B14F-4D97-AF65-F5344CB8AC3E}">
        <p14:creationId xmlns:p14="http://schemas.microsoft.com/office/powerpoint/2010/main" val="356578726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3 Başlık"/>
          <p:cNvSpPr>
            <a:spLocks noGrp="1"/>
          </p:cNvSpPr>
          <p:nvPr>
            <p:ph type="title"/>
          </p:nvPr>
        </p:nvSpPr>
        <p:spPr>
          <a:xfrm>
            <a:off x="0" y="765175"/>
            <a:ext cx="9144000" cy="1339850"/>
          </a:xfrm>
        </p:spPr>
        <p:txBody>
          <a:bodyPr>
            <a:normAutofit fontScale="90000"/>
          </a:bodyPr>
          <a:lstStyle/>
          <a:p>
            <a:pPr eaLnBrk="1" hangingPunct="1"/>
            <a:r>
              <a:rPr lang="tr-TR" altLang="tr-TR" sz="4000" b="1" u="sng" smtClean="0">
                <a:solidFill>
                  <a:srgbClr val="C00000"/>
                </a:solidFill>
              </a:rPr>
              <a:t>TÜRKİYE  CEVİZ DİKİM SEFERBERLİĞİ PROJESİ</a:t>
            </a:r>
            <a:r>
              <a:rPr lang="tr-TR" altLang="tr-TR" sz="4000" u="sng" smtClean="0"/>
              <a:t/>
            </a:r>
            <a:br>
              <a:rPr lang="tr-TR" altLang="tr-TR" sz="4000" u="sng" smtClean="0"/>
            </a:br>
            <a:endParaRPr lang="tr-TR" altLang="tr-TR" sz="4000" u="sng" smtClean="0"/>
          </a:p>
        </p:txBody>
      </p:sp>
      <p:sp>
        <p:nvSpPr>
          <p:cNvPr id="6" name="5 Dikdörtgen"/>
          <p:cNvSpPr/>
          <p:nvPr/>
        </p:nvSpPr>
        <p:spPr>
          <a:xfrm>
            <a:off x="468313" y="2636838"/>
            <a:ext cx="8208962" cy="255428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eaLnBrk="1" hangingPunct="1">
              <a:defRPr/>
            </a:pPr>
            <a:r>
              <a:rPr lang="tr-TR" sz="4000" b="1" dirty="0">
                <a:solidFill>
                  <a:srgbClr val="006600"/>
                </a:solidFill>
              </a:rPr>
              <a:t>HEDEF:</a:t>
            </a:r>
            <a:r>
              <a:rPr lang="tr-TR" sz="4000" dirty="0">
                <a:solidFill>
                  <a:srgbClr val="006600"/>
                </a:solidFill>
              </a:rPr>
              <a:t> </a:t>
            </a:r>
            <a:r>
              <a:rPr lang="tr-TR" sz="4000" dirty="0">
                <a:solidFill>
                  <a:srgbClr val="000000"/>
                </a:solidFill>
              </a:rPr>
              <a:t>Ceviz Yetiştiriciliğinde  Türkiye'mizi, Dünyada Söz Sahibi ülke Durumuna Getirmek, Türkiye Ceviz Borsasını  Kurmak</a:t>
            </a:r>
          </a:p>
        </p:txBody>
      </p:sp>
    </p:spTree>
    <p:extLst>
      <p:ext uri="{BB962C8B-B14F-4D97-AF65-F5344CB8AC3E}">
        <p14:creationId xmlns:p14="http://schemas.microsoft.com/office/powerpoint/2010/main" val="356803052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429000" y="4818063"/>
            <a:ext cx="527050" cy="260350"/>
          </a:xfrm>
          <a:prstGeom prst="rect">
            <a:avLst/>
          </a:prstGeom>
          <a:noFill/>
          <a:ln w="9525">
            <a:noFill/>
            <a:miter lim="800000"/>
            <a:headEnd/>
            <a:tailEnd/>
          </a:ln>
        </p:spPr>
        <p:txBody>
          <a:bodyPr wrap="none" anchor="ctr">
            <a:spAutoFit/>
          </a:bodyPr>
          <a:lstStyle/>
          <a:p>
            <a:r>
              <a:rPr lang="tr-TR" sz="1100">
                <a:ea typeface="Times New Roman" pitchFamily="18" charset="0"/>
                <a:cs typeface="Arial" charset="0"/>
              </a:rPr>
              <a:t>         </a:t>
            </a:r>
            <a:endParaRPr lang="tr-TR">
              <a:ea typeface="Times New Roman" pitchFamily="18" charset="0"/>
              <a:cs typeface="Arial" charset="0"/>
            </a:endParaRPr>
          </a:p>
        </p:txBody>
      </p:sp>
      <p:pic>
        <p:nvPicPr>
          <p:cNvPr id="1028" name="Picture 4" descr="&amp;Idot;lgili resim"/>
          <p:cNvPicPr>
            <a:picLocks noChangeAspect="1" noChangeArrowheads="1"/>
          </p:cNvPicPr>
          <p:nvPr/>
        </p:nvPicPr>
        <p:blipFill>
          <a:blip r:embed="rId2" cstate="print"/>
          <a:srcRect/>
          <a:stretch>
            <a:fillRect/>
          </a:stretch>
        </p:blipFill>
        <p:spPr bwMode="auto">
          <a:xfrm>
            <a:off x="179512" y="188640"/>
            <a:ext cx="4392488" cy="3819134"/>
          </a:xfrm>
          <a:prstGeom prst="rect">
            <a:avLst/>
          </a:prstGeom>
          <a:noFill/>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60032">
            <a:off x="6037073" y="3594098"/>
            <a:ext cx="2907202" cy="3022975"/>
          </a:xfrm>
          <a:prstGeom prst="rect">
            <a:avLst/>
          </a:prstGeom>
        </p:spPr>
      </p:pic>
    </p:spTree>
    <p:extLst>
      <p:ext uri="{BB962C8B-B14F-4D97-AF65-F5344CB8AC3E}">
        <p14:creationId xmlns:p14="http://schemas.microsoft.com/office/powerpoint/2010/main" val="288586173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4764088" y="1052513"/>
            <a:ext cx="3457575"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de-DE" altLang="de-DE" sz="800"/>
          </a:p>
        </p:txBody>
      </p:sp>
      <p:pic>
        <p:nvPicPr>
          <p:cNvPr id="57347" name="Picture 6"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84" y="1628800"/>
            <a:ext cx="91440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7"/>
          <p:cNvSpPr txBox="1">
            <a:spLocks noChangeArrowheads="1"/>
          </p:cNvSpPr>
          <p:nvPr/>
        </p:nvSpPr>
        <p:spPr bwMode="auto">
          <a:xfrm>
            <a:off x="35496" y="4741195"/>
            <a:ext cx="9073008" cy="954087"/>
          </a:xfrm>
          <a:prstGeom prst="rect">
            <a:avLst/>
          </a:prstGeom>
          <a:ln w="9525">
            <a:solidFill>
              <a:srgbClr val="000000"/>
            </a:solidFill>
            <a:miter lim="800000"/>
            <a:headEnd/>
            <a:tailEnd/>
          </a:ln>
          <a:effectLst>
            <a:glow rad="228600">
              <a:srgbClr val="006600">
                <a:alpha val="40000"/>
              </a:srgbClr>
            </a:glow>
          </a:effectLst>
          <a:extLst/>
        </p:spPr>
        <p:style>
          <a:lnRef idx="0">
            <a:scrgbClr r="0" g="0" b="0"/>
          </a:lnRef>
          <a:fillRef idx="1002">
            <a:schemeClr val="lt2"/>
          </a:fillRef>
          <a:effectRef idx="0">
            <a:scrgbClr r="0" g="0" b="0"/>
          </a:effectRef>
          <a:fontRef idx="major"/>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de-DE" sz="2800" b="1" dirty="0">
                <a:solidFill>
                  <a:srgbClr val="006600"/>
                </a:solidFill>
              </a:rPr>
              <a:t>CEVİZ ISLAHINA GİDEN ÖNEMLİ BİR YOL</a:t>
            </a:r>
          </a:p>
          <a:p>
            <a:pPr algn="ctr" eaLnBrk="1" hangingPunct="1">
              <a:spcBef>
                <a:spcPct val="0"/>
              </a:spcBef>
              <a:buFontTx/>
              <a:buNone/>
            </a:pPr>
            <a:r>
              <a:rPr lang="tr-TR" altLang="de-DE" sz="1800" b="1" dirty="0">
                <a:solidFill>
                  <a:srgbClr val="006600"/>
                </a:solidFill>
              </a:rPr>
              <a:t> “</a:t>
            </a:r>
            <a:r>
              <a:rPr lang="tr-TR" altLang="de-DE" sz="2800" b="1" dirty="0">
                <a:solidFill>
                  <a:srgbClr val="006600"/>
                </a:solidFill>
              </a:rPr>
              <a:t>KSÜ </a:t>
            </a:r>
            <a:r>
              <a:rPr lang="tr-TR" altLang="de-DE" sz="2800" b="1" dirty="0" smtClean="0">
                <a:solidFill>
                  <a:srgbClr val="006600"/>
                </a:solidFill>
              </a:rPr>
              <a:t>ZİRAAT FAKÜLTESİ</a:t>
            </a:r>
            <a:r>
              <a:rPr lang="tr-TR" altLang="de-DE" sz="1800" b="1" dirty="0" smtClean="0">
                <a:solidFill>
                  <a:srgbClr val="006600"/>
                </a:solidFill>
              </a:rPr>
              <a:t>”</a:t>
            </a:r>
            <a:endParaRPr lang="tr-TR" altLang="de-DE" sz="1800" b="1" dirty="0">
              <a:solidFill>
                <a:srgbClr val="006600"/>
              </a:solidFill>
            </a:endParaRPr>
          </a:p>
        </p:txBody>
      </p:sp>
      <p:pic>
        <p:nvPicPr>
          <p:cNvPr id="57349" name="Picture 2" descr="C:\Users\Burak Bükücü\Desktop\Untitled-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738" y="1700213"/>
            <a:ext cx="5048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55752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112642" name="Picture 3" descr="D:\bolu foto\20161013_171141.jpg"/>
          <p:cNvPicPr>
            <a:picLocks noChangeAspect="1" noChangeArrowheads="1"/>
          </p:cNvPicPr>
          <p:nvPr/>
        </p:nvPicPr>
        <p:blipFill>
          <a:blip r:embed="rId2" cstate="print"/>
          <a:srcRect/>
          <a:stretch>
            <a:fillRect/>
          </a:stretch>
        </p:blipFill>
        <p:spPr bwMode="auto">
          <a:xfrm>
            <a:off x="1331913" y="1196975"/>
            <a:ext cx="6273800" cy="3527425"/>
          </a:xfrm>
          <a:prstGeom prst="rect">
            <a:avLst/>
          </a:prstGeom>
          <a:noFill/>
          <a:ln w="9525">
            <a:noFill/>
            <a:miter lim="800000"/>
            <a:headEnd/>
            <a:tailEnd/>
          </a:ln>
        </p:spPr>
      </p:pic>
      <p:pic>
        <p:nvPicPr>
          <p:cNvPr id="112643" name="Picture 2" descr="D:\bolu foto\20161013_180533.jpg"/>
          <p:cNvPicPr>
            <a:picLocks noGrp="1" noChangeAspect="1" noChangeArrowheads="1"/>
          </p:cNvPicPr>
          <p:nvPr>
            <p:ph idx="1"/>
          </p:nvPr>
        </p:nvPicPr>
        <p:blipFill>
          <a:blip r:embed="rId3" cstate="print"/>
          <a:srcRect l="54131" t="17229" r="11055"/>
          <a:stretch>
            <a:fillRect/>
          </a:stretch>
        </p:blipFill>
        <p:spPr>
          <a:xfrm>
            <a:off x="7740650" y="0"/>
            <a:ext cx="1368425" cy="1830388"/>
          </a:xfrm>
          <a:noFill/>
        </p:spPr>
      </p:pic>
      <p:sp>
        <p:nvSpPr>
          <p:cNvPr id="112644" name="4 Metin kutusu"/>
          <p:cNvSpPr txBox="1">
            <a:spLocks noChangeArrowheads="1"/>
          </p:cNvSpPr>
          <p:nvPr/>
        </p:nvSpPr>
        <p:spPr bwMode="auto">
          <a:xfrm>
            <a:off x="611188" y="4941888"/>
            <a:ext cx="7561262" cy="522287"/>
          </a:xfrm>
          <a:prstGeom prst="rect">
            <a:avLst/>
          </a:prstGeom>
          <a:noFill/>
          <a:ln w="9525">
            <a:noFill/>
            <a:miter lim="800000"/>
            <a:headEnd/>
            <a:tailEnd/>
          </a:ln>
        </p:spPr>
        <p:txBody>
          <a:bodyPr>
            <a:spAutoFit/>
          </a:bodyPr>
          <a:lstStyle/>
          <a:p>
            <a:pPr algn="ctr" eaLnBrk="1" hangingPunct="1"/>
            <a:r>
              <a:rPr lang="tr-TR" altLang="tr-TR" sz="2800" b="1">
                <a:solidFill>
                  <a:srgbClr val="66FF33"/>
                </a:solidFill>
              </a:rPr>
              <a:t>BİZE  HER ŞEY CEVİZi HATIRLATIYOR</a:t>
            </a:r>
          </a:p>
        </p:txBody>
      </p:sp>
      <p:sp>
        <p:nvSpPr>
          <p:cNvPr id="112645" name="7 Metin kutusu"/>
          <p:cNvSpPr txBox="1">
            <a:spLocks noChangeArrowheads="1"/>
          </p:cNvSpPr>
          <p:nvPr/>
        </p:nvSpPr>
        <p:spPr bwMode="auto">
          <a:xfrm>
            <a:off x="395288" y="620713"/>
            <a:ext cx="7561262" cy="523875"/>
          </a:xfrm>
          <a:prstGeom prst="rect">
            <a:avLst/>
          </a:prstGeom>
          <a:noFill/>
          <a:ln w="9525">
            <a:noFill/>
            <a:miter lim="800000"/>
            <a:headEnd/>
            <a:tailEnd/>
          </a:ln>
        </p:spPr>
        <p:txBody>
          <a:bodyPr>
            <a:spAutoFit/>
          </a:bodyPr>
          <a:lstStyle/>
          <a:p>
            <a:pPr algn="ctr" eaLnBrk="1" hangingPunct="1"/>
            <a:r>
              <a:rPr lang="tr-TR" altLang="tr-TR" sz="2800" b="1"/>
              <a:t>   </a:t>
            </a:r>
            <a:r>
              <a:rPr lang="tr-TR" altLang="tr-TR" sz="2800" b="1">
                <a:solidFill>
                  <a:srgbClr val="66FF33"/>
                </a:solidFill>
              </a:rPr>
              <a:t>Bir gün her yere CEVİZ yazılacak</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Users\AfşinMYO9\Desktop\2016 1 gb usb\AKİDE RESİMLER\20161111_112742.jpg"/>
          <p:cNvPicPr>
            <a:picLocks noChangeAspect="1" noChangeArrowheads="1"/>
          </p:cNvPicPr>
          <p:nvPr/>
        </p:nvPicPr>
        <p:blipFill>
          <a:blip r:embed="rId2" cstate="print"/>
          <a:srcRect l="21875" t="33333" r="21094"/>
          <a:stretch>
            <a:fillRect/>
          </a:stretch>
        </p:blipFill>
        <p:spPr bwMode="auto">
          <a:xfrm>
            <a:off x="0" y="0"/>
            <a:ext cx="9144000" cy="6858000"/>
          </a:xfrm>
          <a:prstGeom prst="rect">
            <a:avLst/>
          </a:prstGeom>
          <a:noFill/>
          <a:ln w="9525">
            <a:noFill/>
            <a:miter lim="800000"/>
            <a:headEnd/>
            <a:tailEnd/>
          </a:ln>
        </p:spPr>
      </p:pic>
      <p:sp>
        <p:nvSpPr>
          <p:cNvPr id="17411" name="Rectangle 3"/>
          <p:cNvSpPr>
            <a:spLocks noChangeArrowheads="1"/>
          </p:cNvSpPr>
          <p:nvPr/>
        </p:nvSpPr>
        <p:spPr bwMode="auto">
          <a:xfrm>
            <a:off x="3429000" y="4818063"/>
            <a:ext cx="527050" cy="260350"/>
          </a:xfrm>
          <a:prstGeom prst="rect">
            <a:avLst/>
          </a:prstGeom>
          <a:noFill/>
          <a:ln w="9525">
            <a:noFill/>
            <a:miter lim="800000"/>
            <a:headEnd/>
            <a:tailEnd/>
          </a:ln>
        </p:spPr>
        <p:txBody>
          <a:bodyPr wrap="none" anchor="ctr">
            <a:spAutoFit/>
          </a:bodyPr>
          <a:lstStyle/>
          <a:p>
            <a:pPr eaLnBrk="1" hangingPunct="1"/>
            <a:r>
              <a:rPr lang="tr-TR" altLang="de-DE" sz="1100">
                <a:ea typeface="Times New Roman" pitchFamily="18" charset="0"/>
                <a:cs typeface="Arial" charset="0"/>
              </a:rPr>
              <a:t>         </a:t>
            </a:r>
            <a:endParaRPr lang="tr-TR" altLang="de-DE">
              <a:ea typeface="Times New Roman" pitchFamily="18" charset="0"/>
              <a:cs typeface="Arial" charset="0"/>
            </a:endParaRPr>
          </a:p>
        </p:txBody>
      </p:sp>
      <p:sp>
        <p:nvSpPr>
          <p:cNvPr id="17412" name="8 Metin kutusu"/>
          <p:cNvSpPr txBox="1">
            <a:spLocks noChangeArrowheads="1"/>
          </p:cNvSpPr>
          <p:nvPr/>
        </p:nvSpPr>
        <p:spPr bwMode="auto">
          <a:xfrm>
            <a:off x="1979712" y="2852936"/>
            <a:ext cx="5214938" cy="1016000"/>
          </a:xfrm>
          <a:prstGeom prst="rect">
            <a:avLst/>
          </a:prstGeom>
          <a:noFill/>
          <a:ln w="9525">
            <a:noFill/>
            <a:miter lim="800000"/>
            <a:headEnd/>
            <a:tailEnd/>
          </a:ln>
        </p:spPr>
        <p:txBody>
          <a:bodyPr>
            <a:spAutoFit/>
          </a:bodyPr>
          <a:lstStyle/>
          <a:p>
            <a:pPr algn="ctr" eaLnBrk="1" hangingPunct="1"/>
            <a:r>
              <a:rPr lang="tr-TR" altLang="de-DE" sz="6000" b="1" dirty="0">
                <a:solidFill>
                  <a:srgbClr val="FF0000"/>
                </a:solidFill>
              </a:rPr>
              <a:t>Teşekkürler</a:t>
            </a:r>
          </a:p>
        </p:txBody>
      </p:sp>
    </p:spTree>
    <p:extLst>
      <p:ext uri="{BB962C8B-B14F-4D97-AF65-F5344CB8AC3E}">
        <p14:creationId xmlns:p14="http://schemas.microsoft.com/office/powerpoint/2010/main" val="14165984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260648"/>
            <a:ext cx="8229600" cy="1143000"/>
          </a:xfrm>
        </p:spPr>
        <p:txBody>
          <a:bodyPr>
            <a:normAutofit fontScale="90000"/>
          </a:bodyPr>
          <a:lstStyle/>
          <a:p>
            <a:r>
              <a:rPr lang="tr-TR" b="1" dirty="0" smtClean="0">
                <a:solidFill>
                  <a:srgbClr val="FF0000"/>
                </a:solidFill>
              </a:rPr>
              <a:t>TÜRKİYE ‘ de yeni tespit edilmiş bir hastalık</a:t>
            </a:r>
            <a:endParaRPr lang="tr-TR" b="1" dirty="0">
              <a:solidFill>
                <a:srgbClr val="FF0000"/>
              </a:solidFill>
            </a:endParaRPr>
          </a:p>
        </p:txBody>
      </p:sp>
      <p:sp>
        <p:nvSpPr>
          <p:cNvPr id="3" name="2 İçerik Yer Tutucusu"/>
          <p:cNvSpPr>
            <a:spLocks noGrp="1"/>
          </p:cNvSpPr>
          <p:nvPr>
            <p:ph idx="1"/>
          </p:nvPr>
        </p:nvSpPr>
        <p:spPr>
          <a:xfrm>
            <a:off x="626368" y="1340768"/>
            <a:ext cx="8517632" cy="3672408"/>
          </a:xfrm>
        </p:spPr>
        <p:txBody>
          <a:bodyPr>
            <a:normAutofit fontScale="92500" lnSpcReduction="20000"/>
          </a:bodyPr>
          <a:lstStyle/>
          <a:p>
            <a:r>
              <a:rPr lang="tr-TR" sz="6000" b="1" dirty="0" err="1" smtClean="0"/>
              <a:t>Plantrowerperda</a:t>
            </a:r>
            <a:r>
              <a:rPr lang="tr-TR" sz="6000" b="1" dirty="0" smtClean="0"/>
              <a:t> , </a:t>
            </a:r>
          </a:p>
          <a:p>
            <a:r>
              <a:rPr lang="tr-TR" sz="6000" b="1" dirty="0" err="1" smtClean="0"/>
              <a:t>fidancıphthora</a:t>
            </a:r>
            <a:endParaRPr lang="tr-TR" sz="6000" b="1" dirty="0" smtClean="0"/>
          </a:p>
          <a:p>
            <a:r>
              <a:rPr lang="tr-TR" sz="6000" dirty="0" smtClean="0">
                <a:solidFill>
                  <a:srgbClr val="C00000"/>
                </a:solidFill>
              </a:rPr>
              <a:t>(FİDANCI kurutan)</a:t>
            </a:r>
          </a:p>
          <a:p>
            <a:r>
              <a:rPr lang="tr-TR" sz="6000" dirty="0" err="1" smtClean="0">
                <a:solidFill>
                  <a:srgbClr val="0033CC"/>
                </a:solidFill>
              </a:rPr>
              <a:t>Konukcusu</a:t>
            </a:r>
            <a:r>
              <a:rPr lang="tr-TR" sz="6000" dirty="0" smtClean="0">
                <a:solidFill>
                  <a:srgbClr val="0033CC"/>
                </a:solidFill>
              </a:rPr>
              <a:t>: insan eli</a:t>
            </a:r>
            <a:endParaRPr lang="tr-TR" sz="6000" dirty="0">
              <a:solidFill>
                <a:srgbClr val="0033CC"/>
              </a:solidFill>
            </a:endParaRPr>
          </a:p>
        </p:txBody>
      </p:sp>
      <p:pic>
        <p:nvPicPr>
          <p:cNvPr id="4" name="Picture 3" descr="IMG_117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0888" y="5273824"/>
            <a:ext cx="201311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250825" y="188913"/>
            <a:ext cx="8569325" cy="1007839"/>
          </a:xfrm>
        </p:spPr>
        <p:txBody>
          <a:bodyPr>
            <a:normAutofit fontScale="90000"/>
          </a:bodyPr>
          <a:lstStyle/>
          <a:p>
            <a:r>
              <a:rPr lang="tr-TR" altLang="tr-TR" sz="4800" dirty="0" smtClean="0">
                <a:solidFill>
                  <a:srgbClr val="0033CC"/>
                </a:solidFill>
              </a:rPr>
              <a:t>Hazırla böyle Fidanı </a:t>
            </a:r>
            <a:r>
              <a:rPr lang="tr-TR" altLang="tr-TR" sz="4800" dirty="0" err="1" smtClean="0">
                <a:solidFill>
                  <a:srgbClr val="0033CC"/>
                </a:solidFill>
              </a:rPr>
              <a:t>alel</a:t>
            </a:r>
            <a:r>
              <a:rPr lang="tr-TR" altLang="tr-TR" sz="4800" dirty="0" smtClean="0">
                <a:solidFill>
                  <a:srgbClr val="0033CC"/>
                </a:solidFill>
              </a:rPr>
              <a:t> acele</a:t>
            </a:r>
            <a:br>
              <a:rPr lang="tr-TR" altLang="tr-TR" sz="4800" dirty="0" smtClean="0">
                <a:solidFill>
                  <a:srgbClr val="0033CC"/>
                </a:solidFill>
              </a:rPr>
            </a:br>
            <a:r>
              <a:rPr lang="tr-TR" altLang="tr-TR" sz="4800" dirty="0" smtClean="0">
                <a:solidFill>
                  <a:srgbClr val="0033CC"/>
                </a:solidFill>
              </a:rPr>
              <a:t>ilk  Kış sonrası gider ecele</a:t>
            </a:r>
            <a:r>
              <a:rPr lang="tr-TR" altLang="tr-TR" sz="4000" dirty="0" smtClean="0">
                <a:solidFill>
                  <a:srgbClr val="0033CC"/>
                </a:solidFill>
              </a:rPr>
              <a:t> </a:t>
            </a:r>
          </a:p>
        </p:txBody>
      </p:sp>
      <p:pic>
        <p:nvPicPr>
          <p:cNvPr id="138243" name="Picture 3" descr="IMG_117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1" y="1484784"/>
            <a:ext cx="64968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3903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endParaRPr lang="tr-TR" altLang="tr-TR" smtClean="0"/>
          </a:p>
        </p:txBody>
      </p:sp>
      <p:pic>
        <p:nvPicPr>
          <p:cNvPr id="139267" name="Picture 3" descr="IMG_11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5976918" y="91281"/>
            <a:ext cx="316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dirty="0"/>
              <a:t>2 Kasım 2013 </a:t>
            </a:r>
            <a:r>
              <a:rPr lang="tr-TR" altLang="tr-TR" dirty="0">
                <a:solidFill>
                  <a:schemeClr val="bg1"/>
                </a:solidFill>
              </a:rPr>
              <a:t>Balıkesir</a:t>
            </a:r>
          </a:p>
        </p:txBody>
      </p:sp>
      <p:sp>
        <p:nvSpPr>
          <p:cNvPr id="139269" name="Text Box 5"/>
          <p:cNvSpPr txBox="1">
            <a:spLocks noChangeArrowheads="1"/>
          </p:cNvSpPr>
          <p:nvPr/>
        </p:nvSpPr>
        <p:spPr bwMode="auto">
          <a:xfrm>
            <a:off x="539552" y="5976373"/>
            <a:ext cx="85689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sz="2800" b="1" dirty="0">
                <a:solidFill>
                  <a:srgbClr val="66FF33"/>
                </a:solidFill>
              </a:rPr>
              <a:t>Erken kalkan yol alır, erken yolunan fidan kurur</a:t>
            </a:r>
          </a:p>
        </p:txBody>
      </p:sp>
    </p:spTree>
    <p:extLst>
      <p:ext uri="{BB962C8B-B14F-4D97-AF65-F5344CB8AC3E}">
        <p14:creationId xmlns:p14="http://schemas.microsoft.com/office/powerpoint/2010/main" val="1259751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Başlık"/>
          <p:cNvSpPr>
            <a:spLocks noGrp="1"/>
          </p:cNvSpPr>
          <p:nvPr>
            <p:ph type="ctrTitle"/>
          </p:nvPr>
        </p:nvSpPr>
        <p:spPr>
          <a:xfrm>
            <a:off x="0" y="188913"/>
            <a:ext cx="9144000" cy="1295400"/>
          </a:xfrm>
          <a:solidFill>
            <a:srgbClr val="FFC000"/>
          </a:solidFill>
        </p:spPr>
        <p:txBody>
          <a:bodyPr>
            <a:normAutofit fontScale="90000"/>
          </a:bodyPr>
          <a:lstStyle/>
          <a:p>
            <a:pPr eaLnBrk="1" hangingPunct="1"/>
            <a:r>
              <a:rPr lang="tr-TR" altLang="tr-TR" b="1" smtClean="0"/>
              <a:t>Türkiye de Ceviz yetiştiriciliğinde gündemi meşgul eden konular </a:t>
            </a:r>
          </a:p>
        </p:txBody>
      </p:sp>
      <p:sp>
        <p:nvSpPr>
          <p:cNvPr id="10243" name="2 Alt Başlık"/>
          <p:cNvSpPr>
            <a:spLocks noGrp="1"/>
          </p:cNvSpPr>
          <p:nvPr>
            <p:ph type="subTitle" idx="1"/>
          </p:nvPr>
        </p:nvSpPr>
        <p:spPr>
          <a:xfrm>
            <a:off x="323850" y="1773238"/>
            <a:ext cx="8351838" cy="4824412"/>
          </a:xfrm>
          <a:solidFill>
            <a:schemeClr val="bg2"/>
          </a:solidFill>
        </p:spPr>
        <p:txBody>
          <a:bodyPr/>
          <a:lstStyle/>
          <a:p>
            <a:pPr algn="l" eaLnBrk="1" hangingPunct="1"/>
            <a:r>
              <a:rPr lang="tr-TR" altLang="tr-TR" b="1" dirty="0" smtClean="0">
                <a:solidFill>
                  <a:srgbClr val="003399"/>
                </a:solidFill>
              </a:rPr>
              <a:t>1- DİKİM MESAFESİ </a:t>
            </a:r>
          </a:p>
          <a:p>
            <a:pPr algn="l" eaLnBrk="1" hangingPunct="1"/>
            <a:r>
              <a:rPr lang="tr-TR" altLang="tr-TR" b="1" dirty="0" smtClean="0">
                <a:solidFill>
                  <a:srgbClr val="003399"/>
                </a:solidFill>
              </a:rPr>
              <a:t>2- BODUR CEVİZ</a:t>
            </a:r>
          </a:p>
          <a:p>
            <a:pPr algn="l" eaLnBrk="1" hangingPunct="1"/>
            <a:r>
              <a:rPr lang="tr-TR" altLang="tr-TR" b="1" dirty="0" smtClean="0">
                <a:solidFill>
                  <a:srgbClr val="003399"/>
                </a:solidFill>
              </a:rPr>
              <a:t>3- APOMİKTİK CEVİZ</a:t>
            </a:r>
          </a:p>
          <a:p>
            <a:pPr algn="l" eaLnBrk="1" hangingPunct="1"/>
            <a:r>
              <a:rPr lang="tr-TR" altLang="tr-TR" b="1" dirty="0" smtClean="0">
                <a:solidFill>
                  <a:srgbClr val="003399"/>
                </a:solidFill>
              </a:rPr>
              <a:t>4- FİZİBİLİTE RAPORLARINDAN ÖRNEKLER</a:t>
            </a:r>
          </a:p>
          <a:p>
            <a:pPr algn="l" eaLnBrk="1" hangingPunct="1"/>
            <a:r>
              <a:rPr lang="tr-TR" altLang="tr-TR" b="1" dirty="0" smtClean="0">
                <a:solidFill>
                  <a:srgbClr val="003399"/>
                </a:solidFill>
              </a:rPr>
              <a:t>5- KAYIT DIŞI ÜRETİM VE SATIŞ</a:t>
            </a:r>
          </a:p>
          <a:p>
            <a:pPr algn="l" eaLnBrk="1" hangingPunct="1"/>
            <a:r>
              <a:rPr lang="tr-TR" altLang="tr-TR" b="1" dirty="0" smtClean="0">
                <a:solidFill>
                  <a:srgbClr val="003399"/>
                </a:solidFill>
              </a:rPr>
              <a:t>6- ÇEŞİT VE GENOTİPLER</a:t>
            </a:r>
          </a:p>
          <a:p>
            <a:pPr algn="l" eaLnBrk="1" hangingPunct="1"/>
            <a:r>
              <a:rPr lang="tr-TR" altLang="tr-TR" b="1" dirty="0" smtClean="0">
                <a:solidFill>
                  <a:srgbClr val="003399"/>
                </a:solidFill>
              </a:rPr>
              <a:t>7-TV REKLAMLARI</a:t>
            </a:r>
            <a:endParaRPr lang="tr-TR" altLang="tr-TR" b="1" dirty="0" smtClean="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539750" y="0"/>
            <a:ext cx="8229600" cy="836712"/>
          </a:xfrm>
          <a:solidFill>
            <a:srgbClr val="800000"/>
          </a:solidFill>
        </p:spPr>
        <p:txBody>
          <a:bodyPr/>
          <a:lstStyle/>
          <a:p>
            <a:pPr eaLnBrk="1" hangingPunct="1"/>
            <a:r>
              <a:rPr lang="tr-TR" altLang="tr-TR" dirty="0" smtClean="0">
                <a:solidFill>
                  <a:schemeClr val="bg1"/>
                </a:solidFill>
              </a:rPr>
              <a:t>1-  Cevizin dikim mesafesi</a:t>
            </a:r>
          </a:p>
        </p:txBody>
      </p:sp>
      <p:sp>
        <p:nvSpPr>
          <p:cNvPr id="86019" name="Text Box 5"/>
          <p:cNvSpPr txBox="1">
            <a:spLocks noChangeArrowheads="1"/>
          </p:cNvSpPr>
          <p:nvPr/>
        </p:nvSpPr>
        <p:spPr bwMode="auto">
          <a:xfrm>
            <a:off x="323850" y="1125538"/>
            <a:ext cx="3709988" cy="34766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eaLnBrk="1" hangingPunct="1">
              <a:spcBef>
                <a:spcPct val="50000"/>
              </a:spcBef>
              <a:defRPr/>
            </a:pPr>
            <a:r>
              <a:rPr lang="tr-TR" sz="4000" b="1" dirty="0"/>
              <a:t>En az 10x 10 m</a:t>
            </a:r>
          </a:p>
          <a:p>
            <a:pPr algn="ctr" eaLnBrk="1" hangingPunct="1">
              <a:spcBef>
                <a:spcPct val="50000"/>
              </a:spcBef>
              <a:defRPr/>
            </a:pPr>
            <a:r>
              <a:rPr lang="tr-TR" sz="4000" b="1" dirty="0"/>
              <a:t>10x 12 m</a:t>
            </a:r>
          </a:p>
          <a:p>
            <a:pPr algn="ctr" eaLnBrk="1" hangingPunct="1">
              <a:spcBef>
                <a:spcPct val="50000"/>
              </a:spcBef>
              <a:defRPr/>
            </a:pPr>
            <a:r>
              <a:rPr lang="tr-TR" sz="4000" b="1" dirty="0"/>
              <a:t>12 x 12m</a:t>
            </a:r>
          </a:p>
          <a:p>
            <a:pPr algn="ctr" eaLnBrk="1" hangingPunct="1">
              <a:spcBef>
                <a:spcPct val="50000"/>
              </a:spcBef>
              <a:defRPr/>
            </a:pPr>
            <a:r>
              <a:rPr lang="tr-TR" sz="4000" b="1" dirty="0"/>
              <a:t>14 x 14 m </a:t>
            </a:r>
          </a:p>
        </p:txBody>
      </p:sp>
      <p:sp>
        <p:nvSpPr>
          <p:cNvPr id="86020" name="Text Box 6"/>
          <p:cNvSpPr txBox="1">
            <a:spLocks noChangeArrowheads="1"/>
          </p:cNvSpPr>
          <p:nvPr/>
        </p:nvSpPr>
        <p:spPr bwMode="auto">
          <a:xfrm>
            <a:off x="4716463" y="1052513"/>
            <a:ext cx="3887787" cy="3231654"/>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eaLnBrk="1" hangingPunct="1">
              <a:spcBef>
                <a:spcPct val="50000"/>
              </a:spcBef>
              <a:defRPr/>
            </a:pPr>
            <a:r>
              <a:rPr lang="tr-TR" sz="4800" b="1" dirty="0">
                <a:solidFill>
                  <a:srgbClr val="FF9900"/>
                </a:solidFill>
              </a:rPr>
              <a:t>8 x 4 </a:t>
            </a:r>
            <a:r>
              <a:rPr lang="tr-TR" sz="4800" b="1" dirty="0" smtClean="0">
                <a:solidFill>
                  <a:srgbClr val="FF9900"/>
                </a:solidFill>
              </a:rPr>
              <a:t>m</a:t>
            </a:r>
          </a:p>
          <a:p>
            <a:pPr algn="ctr" eaLnBrk="1" hangingPunct="1">
              <a:spcBef>
                <a:spcPct val="50000"/>
              </a:spcBef>
              <a:defRPr/>
            </a:pPr>
            <a:r>
              <a:rPr lang="tr-TR" sz="4800" b="1" dirty="0" smtClean="0">
                <a:solidFill>
                  <a:srgbClr val="FF9900"/>
                </a:solidFill>
              </a:rPr>
              <a:t>7 </a:t>
            </a:r>
            <a:r>
              <a:rPr lang="tr-TR" sz="4800" b="1" dirty="0">
                <a:solidFill>
                  <a:srgbClr val="FF9900"/>
                </a:solidFill>
              </a:rPr>
              <a:t>x 7 m</a:t>
            </a:r>
          </a:p>
          <a:p>
            <a:pPr algn="ctr" eaLnBrk="1" hangingPunct="1">
              <a:spcBef>
                <a:spcPct val="50000"/>
              </a:spcBef>
              <a:defRPr/>
            </a:pPr>
            <a:r>
              <a:rPr lang="tr-TR" sz="4800" b="1" dirty="0">
                <a:solidFill>
                  <a:srgbClr val="FF9900"/>
                </a:solidFill>
              </a:rPr>
              <a:t>5 x 5 m          </a:t>
            </a:r>
          </a:p>
          <a:p>
            <a:pPr eaLnBrk="1" hangingPunct="1">
              <a:spcBef>
                <a:spcPct val="50000"/>
              </a:spcBef>
              <a:defRPr/>
            </a:pPr>
            <a:endParaRPr lang="tr-TR" sz="800" b="1" dirty="0">
              <a:solidFill>
                <a:srgbClr val="FF9900"/>
              </a:solidFill>
            </a:endParaRPr>
          </a:p>
        </p:txBody>
      </p:sp>
      <p:sp>
        <p:nvSpPr>
          <p:cNvPr id="11269" name="Text Box 5"/>
          <p:cNvSpPr txBox="1">
            <a:spLocks noChangeArrowheads="1"/>
          </p:cNvSpPr>
          <p:nvPr/>
        </p:nvSpPr>
        <p:spPr bwMode="auto">
          <a:xfrm>
            <a:off x="4932040" y="404664"/>
            <a:ext cx="2736304" cy="3939540"/>
          </a:xfrm>
          <a:prstGeom prst="rect">
            <a:avLst/>
          </a:prstGeom>
          <a:noFill/>
          <a:ln w="9525">
            <a:noFill/>
            <a:miter lim="800000"/>
            <a:headEnd/>
            <a:tailEnd/>
          </a:ln>
        </p:spPr>
        <p:txBody>
          <a:bodyPr wrap="square">
            <a:spAutoFit/>
          </a:bodyPr>
          <a:lstStyle/>
          <a:p>
            <a:pPr eaLnBrk="1" hangingPunct="1">
              <a:spcBef>
                <a:spcPct val="50000"/>
              </a:spcBef>
            </a:pPr>
            <a:r>
              <a:rPr lang="tr-TR" altLang="tr-TR" sz="20000" dirty="0">
                <a:latin typeface="Calibri" pitchFamily="34" charset="0"/>
              </a:rPr>
              <a:t> </a:t>
            </a:r>
            <a:r>
              <a:rPr lang="tr-TR" altLang="tr-TR" sz="25000" dirty="0">
                <a:latin typeface="Calibri" pitchFamily="34" charset="0"/>
              </a:rPr>
              <a:t>X</a:t>
            </a:r>
          </a:p>
        </p:txBody>
      </p:sp>
      <p:sp>
        <p:nvSpPr>
          <p:cNvPr id="6" name="Rectangle 2"/>
          <p:cNvSpPr txBox="1">
            <a:spLocks noChangeArrowheads="1"/>
          </p:cNvSpPr>
          <p:nvPr/>
        </p:nvSpPr>
        <p:spPr>
          <a:xfrm>
            <a:off x="250825" y="4797425"/>
            <a:ext cx="8374063" cy="1511300"/>
          </a:xfrm>
          <a:prstGeom prst="rect">
            <a:avLst/>
          </a:prstGeom>
          <a:solidFill>
            <a:schemeClr val="tx1"/>
          </a:solidFill>
        </p:spPr>
        <p:txBody>
          <a:bodyPr/>
          <a:lstStyle/>
          <a:p>
            <a:pPr algn="ctr" eaLnBrk="1" hangingPunct="1">
              <a:defRPr/>
            </a:pPr>
            <a:r>
              <a:rPr lang="tr-TR" altLang="tr-TR" sz="4400" u="sng" dirty="0">
                <a:solidFill>
                  <a:srgbClr val="FFFF00"/>
                </a:solidFill>
                <a:latin typeface="+mj-lt"/>
                <a:ea typeface="+mj-ea"/>
                <a:cs typeface="+mj-cs"/>
              </a:rPr>
              <a:t>2- BODUR CEVİZ VARMIDIR??</a:t>
            </a:r>
            <a:r>
              <a:rPr lang="tr-TR" altLang="tr-TR" sz="4400" dirty="0">
                <a:solidFill>
                  <a:srgbClr val="FFFF00"/>
                </a:solidFill>
                <a:latin typeface="+mj-lt"/>
                <a:ea typeface="+mj-ea"/>
                <a:cs typeface="+mj-cs"/>
              </a:rPr>
              <a:t/>
            </a:r>
            <a:br>
              <a:rPr lang="tr-TR" altLang="tr-TR" sz="4400" dirty="0">
                <a:solidFill>
                  <a:srgbClr val="FFFF00"/>
                </a:solidFill>
                <a:latin typeface="+mj-lt"/>
                <a:ea typeface="+mj-ea"/>
                <a:cs typeface="+mj-cs"/>
              </a:rPr>
            </a:br>
            <a:r>
              <a:rPr lang="tr-TR" altLang="tr-TR" sz="4400" dirty="0">
                <a:solidFill>
                  <a:srgbClr val="C00000"/>
                </a:solidFill>
                <a:latin typeface="+mj-lt"/>
                <a:ea typeface="+mj-ea"/>
                <a:cs typeface="+mj-cs"/>
              </a:rPr>
              <a:t>El cevap </a:t>
            </a:r>
            <a:r>
              <a:rPr lang="tr-TR" altLang="tr-TR" sz="4400" dirty="0" err="1">
                <a:solidFill>
                  <a:srgbClr val="C00000"/>
                </a:solidFill>
                <a:latin typeface="+mj-lt"/>
                <a:ea typeface="+mj-ea"/>
                <a:cs typeface="+mj-cs"/>
              </a:rPr>
              <a:t>yokturrrr</a:t>
            </a:r>
            <a:endParaRPr lang="tr-TR" altLang="tr-TR" sz="4400" dirty="0">
              <a:solidFill>
                <a:srgbClr val="C00000"/>
              </a:solidFill>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179388" y="1628775"/>
            <a:ext cx="8496300" cy="4895850"/>
          </a:xfrm>
          <a:solidFill>
            <a:schemeClr val="bg1"/>
          </a:solidFill>
        </p:spPr>
        <p:txBody>
          <a:bodyPr/>
          <a:lstStyle/>
          <a:p>
            <a:pPr eaLnBrk="1" hangingPunct="1">
              <a:lnSpc>
                <a:spcPct val="80000"/>
              </a:lnSpc>
              <a:buFont typeface="Arial" pitchFamily="34" charset="0"/>
              <a:buNone/>
            </a:pPr>
            <a:r>
              <a:rPr lang="tr-TR" altLang="tr-TR" sz="1600" smtClean="0"/>
              <a:t> </a:t>
            </a:r>
          </a:p>
          <a:p>
            <a:pPr eaLnBrk="1" hangingPunct="1">
              <a:lnSpc>
                <a:spcPct val="80000"/>
              </a:lnSpc>
            </a:pPr>
            <a:r>
              <a:rPr lang="tr-TR" altLang="tr-TR" sz="1200" b="1" smtClean="0">
                <a:hlinkClick r:id="rId2"/>
              </a:rPr>
              <a:t>Ceviz</a:t>
            </a:r>
            <a:endParaRPr lang="tr-TR" altLang="tr-TR" sz="1200" b="1" smtClean="0"/>
          </a:p>
          <a:p>
            <a:pPr eaLnBrk="1" hangingPunct="1">
              <a:lnSpc>
                <a:spcPct val="80000"/>
              </a:lnSpc>
            </a:pPr>
            <a:r>
              <a:rPr lang="tr-TR" altLang="tr-TR" sz="1200" smtClean="0"/>
              <a:t>Ceviz Hakkında  </a:t>
            </a:r>
            <a:r>
              <a:rPr lang="tr-TR" altLang="tr-TR" sz="1200" b="1" smtClean="0">
                <a:hlinkClick r:id="rId2"/>
              </a:rPr>
              <a:t>Hakkımızda</a:t>
            </a:r>
            <a:r>
              <a:rPr lang="tr-TR" altLang="tr-TR" sz="1200" b="1" smtClean="0"/>
              <a:t> </a:t>
            </a:r>
            <a:r>
              <a:rPr lang="tr-TR" altLang="tr-TR" sz="1200" smtClean="0"/>
              <a:t>Firmamız Hakkında  </a:t>
            </a:r>
            <a:r>
              <a:rPr lang="tr-TR" altLang="tr-TR" sz="1200" b="1" smtClean="0">
                <a:hlinkClick r:id="rId3"/>
              </a:rPr>
              <a:t>Galeri</a:t>
            </a:r>
            <a:r>
              <a:rPr lang="tr-TR" altLang="tr-TR" sz="1200" b="1" smtClean="0"/>
              <a:t> </a:t>
            </a:r>
            <a:r>
              <a:rPr lang="tr-TR" altLang="tr-TR" sz="1200" smtClean="0"/>
              <a:t>Resim Galerisi </a:t>
            </a:r>
            <a:r>
              <a:rPr lang="tr-TR" altLang="tr-TR" sz="1200" b="1" smtClean="0">
                <a:hlinkClick r:id="rId4"/>
              </a:rPr>
              <a:t>Ek Bilgi</a:t>
            </a:r>
            <a:r>
              <a:rPr lang="tr-TR" altLang="tr-TR" sz="1200" b="1" smtClean="0"/>
              <a:t> </a:t>
            </a:r>
            <a:r>
              <a:rPr lang="tr-TR" altLang="tr-TR" sz="1200" smtClean="0"/>
              <a:t>Ayrıntılı Bilgiler  </a:t>
            </a:r>
            <a:r>
              <a:rPr lang="tr-TR" altLang="tr-TR" sz="1200" b="1" smtClean="0">
                <a:hlinkClick r:id="rId5"/>
              </a:rPr>
              <a:t>Linkler</a:t>
            </a:r>
            <a:r>
              <a:rPr lang="tr-TR" altLang="tr-TR" sz="1200" b="1" smtClean="0"/>
              <a:t> </a:t>
            </a:r>
            <a:r>
              <a:rPr lang="tr-TR" altLang="tr-TR" sz="1200" smtClean="0"/>
              <a:t>Kısa Yollar </a:t>
            </a:r>
          </a:p>
          <a:p>
            <a:pPr eaLnBrk="1" hangingPunct="1">
              <a:lnSpc>
                <a:spcPct val="80000"/>
              </a:lnSpc>
            </a:pPr>
            <a:r>
              <a:rPr lang="tr-TR" altLang="tr-TR" sz="1200" b="1" smtClean="0">
                <a:hlinkClick r:id="rId6"/>
              </a:rPr>
              <a:t>İletişim</a:t>
            </a:r>
            <a:r>
              <a:rPr lang="tr-TR" altLang="tr-TR" sz="1200" b="1" smtClean="0"/>
              <a:t> </a:t>
            </a:r>
            <a:r>
              <a:rPr lang="tr-TR" altLang="tr-TR" sz="1200" smtClean="0"/>
              <a:t>Bize Ulaşın </a:t>
            </a:r>
          </a:p>
          <a:p>
            <a:pPr eaLnBrk="1" hangingPunct="1">
              <a:lnSpc>
                <a:spcPct val="80000"/>
              </a:lnSpc>
            </a:pPr>
            <a:endParaRPr lang="tr-TR" altLang="tr-TR" sz="1200" b="1" smtClean="0"/>
          </a:p>
          <a:p>
            <a:pPr eaLnBrk="1" hangingPunct="1">
              <a:lnSpc>
                <a:spcPct val="80000"/>
              </a:lnSpc>
            </a:pPr>
            <a:r>
              <a:rPr lang="tr-TR" altLang="tr-TR" sz="1200" b="1" smtClean="0"/>
              <a:t>Ceviz Hakkında </a:t>
            </a:r>
            <a:r>
              <a:rPr lang="tr-TR" altLang="tr-TR" sz="1200" smtClean="0">
                <a:hlinkClick r:id="rId7"/>
              </a:rPr>
              <a:t>Cevize Giriş</a:t>
            </a:r>
            <a:r>
              <a:rPr lang="tr-TR" altLang="tr-TR" sz="1200" smtClean="0"/>
              <a:t>  </a:t>
            </a:r>
            <a:r>
              <a:rPr lang="tr-TR" altLang="tr-TR" sz="1200" smtClean="0">
                <a:hlinkClick r:id="rId8"/>
              </a:rPr>
              <a:t>Neden Ceviz</a:t>
            </a:r>
            <a:r>
              <a:rPr lang="tr-TR" altLang="tr-TR" sz="1200" smtClean="0"/>
              <a:t>  </a:t>
            </a:r>
            <a:r>
              <a:rPr lang="tr-TR" altLang="tr-TR" sz="1200" smtClean="0">
                <a:hlinkClick r:id="rId9"/>
              </a:rPr>
              <a:t>Fizibilite Raporu</a:t>
            </a:r>
            <a:r>
              <a:rPr lang="tr-TR" altLang="tr-TR" sz="1200" smtClean="0"/>
              <a:t>  </a:t>
            </a:r>
            <a:r>
              <a:rPr lang="tr-TR" altLang="tr-TR" sz="1200" smtClean="0">
                <a:hlinkClick r:id="rId10"/>
              </a:rPr>
              <a:t>Dikim Şekli</a:t>
            </a:r>
            <a:r>
              <a:rPr lang="tr-TR" altLang="tr-TR" sz="1200" smtClean="0"/>
              <a:t>  </a:t>
            </a:r>
            <a:r>
              <a:rPr lang="tr-TR" altLang="tr-TR" sz="1200" smtClean="0">
                <a:hlinkClick r:id="rId11"/>
              </a:rPr>
              <a:t>Dikim Tekniği</a:t>
            </a:r>
            <a:r>
              <a:rPr lang="tr-TR" altLang="tr-TR" sz="1200" smtClean="0"/>
              <a:t>  </a:t>
            </a:r>
            <a:r>
              <a:rPr lang="tr-TR" altLang="tr-TR" sz="1200" smtClean="0">
                <a:hlinkClick r:id="rId12"/>
              </a:rPr>
              <a:t>Bakım Programı</a:t>
            </a:r>
            <a:r>
              <a:rPr lang="tr-TR" altLang="tr-TR" sz="1200" smtClean="0"/>
              <a:t> </a:t>
            </a:r>
          </a:p>
          <a:p>
            <a:pPr eaLnBrk="1" hangingPunct="1">
              <a:lnSpc>
                <a:spcPct val="80000"/>
              </a:lnSpc>
            </a:pPr>
            <a:r>
              <a:rPr lang="tr-TR" altLang="tr-TR" sz="1200" smtClean="0">
                <a:hlinkClick r:id="rId13"/>
              </a:rPr>
              <a:t>Hastalık - Zararlı</a:t>
            </a:r>
            <a:r>
              <a:rPr lang="tr-TR" altLang="tr-TR" sz="1200" smtClean="0"/>
              <a:t>  </a:t>
            </a:r>
            <a:r>
              <a:rPr lang="tr-TR" altLang="tr-TR" sz="1200" smtClean="0">
                <a:hlinkClick r:id="rId14"/>
              </a:rPr>
              <a:t>Ceviz Hasatı</a:t>
            </a:r>
            <a:r>
              <a:rPr lang="tr-TR" altLang="tr-TR" sz="1200" smtClean="0"/>
              <a:t>  </a:t>
            </a:r>
            <a:r>
              <a:rPr lang="tr-TR" altLang="tr-TR" sz="1200" smtClean="0">
                <a:hlinkClick r:id="rId2"/>
              </a:rPr>
              <a:t>Cins ve Özellikleri</a:t>
            </a:r>
            <a:r>
              <a:rPr lang="tr-TR" altLang="tr-TR" sz="1200" smtClean="0"/>
              <a:t>  </a:t>
            </a:r>
            <a:r>
              <a:rPr lang="tr-TR" altLang="tr-TR" sz="1200" smtClean="0">
                <a:hlinkClick r:id="rId15"/>
              </a:rPr>
              <a:t>Fidanlığımız</a:t>
            </a:r>
            <a:r>
              <a:rPr lang="tr-TR" altLang="tr-TR" sz="1200" smtClean="0"/>
              <a:t>  </a:t>
            </a:r>
            <a:r>
              <a:rPr lang="tr-TR" altLang="tr-TR" sz="1200" smtClean="0">
                <a:hlinkClick r:id="rId16"/>
              </a:rPr>
              <a:t>Fidanlarımız</a:t>
            </a:r>
            <a:r>
              <a:rPr lang="tr-TR" altLang="tr-TR" sz="1200" smtClean="0"/>
              <a:t>  </a:t>
            </a:r>
            <a:r>
              <a:rPr lang="tr-TR" altLang="tr-TR" sz="1200" smtClean="0">
                <a:hlinkClick r:id="rId17"/>
              </a:rPr>
              <a:t>Meyvelerimiz</a:t>
            </a:r>
            <a:r>
              <a:rPr lang="tr-TR" altLang="tr-TR" sz="1200" smtClean="0"/>
              <a:t>  </a:t>
            </a:r>
            <a:r>
              <a:rPr lang="tr-TR" altLang="tr-TR" sz="1200" smtClean="0">
                <a:hlinkClick r:id="rId18"/>
              </a:rPr>
              <a:t>Ceviz Bahçelerimiz</a:t>
            </a:r>
            <a:r>
              <a:rPr lang="tr-TR" altLang="tr-TR" sz="1200" smtClean="0"/>
              <a:t> </a:t>
            </a:r>
          </a:p>
          <a:p>
            <a:pPr eaLnBrk="1" hangingPunct="1">
              <a:lnSpc>
                <a:spcPct val="80000"/>
              </a:lnSpc>
            </a:pPr>
            <a:r>
              <a:rPr lang="tr-TR" altLang="tr-TR" sz="1600" smtClean="0"/>
              <a:t> </a:t>
            </a:r>
          </a:p>
          <a:p>
            <a:pPr eaLnBrk="1" hangingPunct="1">
              <a:lnSpc>
                <a:spcPct val="80000"/>
              </a:lnSpc>
            </a:pPr>
            <a:r>
              <a:rPr lang="tr-TR" altLang="tr-TR" sz="2000" b="1" smtClean="0"/>
              <a:t>CEVİZ CİNSLERİMİZ VE ÖZELLİKLERİ</a:t>
            </a:r>
          </a:p>
          <a:p>
            <a:pPr eaLnBrk="1" hangingPunct="1">
              <a:lnSpc>
                <a:spcPct val="80000"/>
              </a:lnSpc>
            </a:pPr>
            <a:r>
              <a:rPr lang="tr-TR" altLang="tr-TR" sz="2000" smtClean="0"/>
              <a:t>  </a:t>
            </a:r>
            <a:r>
              <a:rPr lang="tr-TR" altLang="tr-TR" sz="2400" b="1" smtClean="0">
                <a:solidFill>
                  <a:srgbClr val="CC3300"/>
                </a:solidFill>
              </a:rPr>
              <a:t>Apomiks'tir (Kendi kendine döllenebilir.)</a:t>
            </a:r>
          </a:p>
          <a:p>
            <a:pPr eaLnBrk="1" hangingPunct="1">
              <a:lnSpc>
                <a:spcPct val="80000"/>
              </a:lnSpc>
            </a:pPr>
            <a:r>
              <a:rPr lang="tr-TR" altLang="tr-TR" sz="2000" smtClean="0"/>
              <a:t> Meyvesi ince kabukludur, elle kırılabilir.</a:t>
            </a:r>
          </a:p>
          <a:p>
            <a:pPr eaLnBrk="1" hangingPunct="1">
              <a:lnSpc>
                <a:spcPct val="80000"/>
              </a:lnSpc>
            </a:pPr>
            <a:r>
              <a:rPr lang="tr-TR" altLang="tr-TR" sz="2000" smtClean="0"/>
              <a:t> İçi tüm olarak çıkar. </a:t>
            </a:r>
          </a:p>
          <a:p>
            <a:pPr eaLnBrk="1" hangingPunct="1">
              <a:lnSpc>
                <a:spcPct val="80000"/>
              </a:lnSpc>
            </a:pPr>
            <a:r>
              <a:rPr lang="tr-TR" altLang="tr-TR" sz="2000" smtClean="0"/>
              <a:t>Meyveler titretme (sallama) usulüyle toplanabilirler Her yıl aynı miktarda verim alınır. (Periyodisite göstermez.) Yüksek verimlidir. </a:t>
            </a:r>
          </a:p>
          <a:p>
            <a:pPr eaLnBrk="1" hangingPunct="1">
              <a:lnSpc>
                <a:spcPct val="80000"/>
              </a:lnSpc>
            </a:pPr>
            <a:r>
              <a:rPr lang="tr-TR" altLang="tr-TR" sz="2000" smtClean="0"/>
              <a:t>Salkım şeklinde ürün verir.</a:t>
            </a:r>
          </a:p>
          <a:p>
            <a:pPr eaLnBrk="1" hangingPunct="1">
              <a:lnSpc>
                <a:spcPct val="80000"/>
              </a:lnSpc>
            </a:pPr>
            <a:r>
              <a:rPr lang="tr-TR" altLang="tr-TR" sz="2000" smtClean="0"/>
              <a:t> İç verimi çok yüksektir. (%63)</a:t>
            </a:r>
          </a:p>
          <a:p>
            <a:pPr eaLnBrk="1" hangingPunct="1">
              <a:lnSpc>
                <a:spcPct val="80000"/>
              </a:lnSpc>
            </a:pPr>
            <a:r>
              <a:rPr lang="tr-TR" altLang="tr-TR" sz="2000" smtClean="0"/>
              <a:t> Fidanlarımız aşırı soğuğa dayanıklıdır. (-35 C)</a:t>
            </a:r>
          </a:p>
        </p:txBody>
      </p:sp>
      <p:sp>
        <p:nvSpPr>
          <p:cNvPr id="12291" name="Rectangle 3"/>
          <p:cNvSpPr>
            <a:spLocks noGrp="1" noChangeArrowheads="1"/>
          </p:cNvSpPr>
          <p:nvPr>
            <p:ph type="title"/>
          </p:nvPr>
        </p:nvSpPr>
        <p:spPr>
          <a:xfrm>
            <a:off x="0" y="0"/>
            <a:ext cx="9144000" cy="1728788"/>
          </a:xfrm>
          <a:solidFill>
            <a:srgbClr val="FF9900"/>
          </a:solidFill>
        </p:spPr>
        <p:txBody>
          <a:bodyPr/>
          <a:lstStyle/>
          <a:p>
            <a:pPr eaLnBrk="1" hangingPunct="1"/>
            <a:r>
              <a:rPr lang="tr-TR" altLang="tr-TR" sz="4800" b="1" smtClean="0"/>
              <a:t>3- APOMİKTİK CEVİZ</a:t>
            </a:r>
          </a:p>
        </p:txBody>
      </p:sp>
      <p:sp>
        <p:nvSpPr>
          <p:cNvPr id="12292" name="Text Box 4"/>
          <p:cNvSpPr txBox="1">
            <a:spLocks noChangeArrowheads="1"/>
          </p:cNvSpPr>
          <p:nvPr/>
        </p:nvSpPr>
        <p:spPr bwMode="auto">
          <a:xfrm>
            <a:off x="4067175" y="0"/>
            <a:ext cx="1511300" cy="2016125"/>
          </a:xfrm>
          <a:prstGeom prst="rect">
            <a:avLst/>
          </a:prstGeom>
          <a:noFill/>
          <a:ln w="9525">
            <a:noFill/>
            <a:miter lim="800000"/>
            <a:headEnd/>
            <a:tailEnd/>
          </a:ln>
        </p:spPr>
        <p:txBody>
          <a:bodyPr>
            <a:spAutoFit/>
          </a:bodyPr>
          <a:lstStyle/>
          <a:p>
            <a:pPr eaLnBrk="1" hangingPunct="1">
              <a:spcBef>
                <a:spcPct val="50000"/>
              </a:spcBef>
            </a:pPr>
            <a:r>
              <a:rPr lang="tr-TR" altLang="tr-TR" sz="12500">
                <a:solidFill>
                  <a:srgbClr val="C00000"/>
                </a:solidFill>
                <a:latin typeface="Calibri" pitchFamily="34" charset="0"/>
              </a:rPr>
              <a:t>X</a:t>
            </a:r>
          </a:p>
        </p:txBody>
      </p:sp>
      <p:sp>
        <p:nvSpPr>
          <p:cNvPr id="12293" name="Text Box 5"/>
          <p:cNvSpPr txBox="1">
            <a:spLocks noChangeArrowheads="1"/>
          </p:cNvSpPr>
          <p:nvPr/>
        </p:nvSpPr>
        <p:spPr bwMode="auto">
          <a:xfrm>
            <a:off x="4535488" y="6237288"/>
            <a:ext cx="4608512" cy="369887"/>
          </a:xfrm>
          <a:prstGeom prst="rect">
            <a:avLst/>
          </a:prstGeom>
          <a:noFill/>
          <a:ln w="9525">
            <a:noFill/>
            <a:miter lim="800000"/>
            <a:headEnd/>
            <a:tailEnd/>
          </a:ln>
        </p:spPr>
        <p:txBody>
          <a:bodyPr>
            <a:spAutoFit/>
          </a:bodyPr>
          <a:lstStyle/>
          <a:p>
            <a:pPr eaLnBrk="1" hangingPunct="1">
              <a:spcBef>
                <a:spcPct val="50000"/>
              </a:spcBef>
            </a:pPr>
            <a:r>
              <a:rPr lang="tr-TR" altLang="tr-TR" sz="1400">
                <a:solidFill>
                  <a:srgbClr val="DDDDDD"/>
                </a:solidFill>
                <a:latin typeface="Calibri" pitchFamily="34" charset="0"/>
              </a:rPr>
              <a:t>http://www.cevizci33.com/yeni/yatirim</a:t>
            </a:r>
            <a:r>
              <a:rPr lang="tr-TR" altLang="tr-TR">
                <a:solidFill>
                  <a:srgbClr val="DDDDDD"/>
                </a:solidFill>
                <a:latin typeface="Calibri" pitchFamily="34" charset="0"/>
              </a:rPr>
              <a: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274638"/>
            <a:ext cx="8229600" cy="922337"/>
          </a:xfrm>
          <a:solidFill>
            <a:schemeClr val="tx2">
              <a:lumMod val="20000"/>
              <a:lumOff val="80000"/>
            </a:schemeClr>
          </a:solidFill>
        </p:spPr>
        <p:txBody>
          <a:bodyPr/>
          <a:lstStyle/>
          <a:p>
            <a:pPr eaLnBrk="1" hangingPunct="1">
              <a:defRPr/>
            </a:pPr>
            <a:r>
              <a:rPr lang="tr-TR" b="1" u="sng" dirty="0" smtClean="0">
                <a:solidFill>
                  <a:srgbClr val="FF0000"/>
                </a:solidFill>
              </a:rPr>
              <a:t>4- FİZİBİLİTE RAPORLARI</a:t>
            </a:r>
          </a:p>
        </p:txBody>
      </p:sp>
      <p:sp>
        <p:nvSpPr>
          <p:cNvPr id="13315" name="Rectangle 3"/>
          <p:cNvSpPr>
            <a:spLocks noGrp="1" noChangeArrowheads="1"/>
          </p:cNvSpPr>
          <p:nvPr>
            <p:ph type="body" idx="1"/>
          </p:nvPr>
        </p:nvSpPr>
        <p:spPr>
          <a:xfrm>
            <a:off x="323850" y="1412875"/>
            <a:ext cx="8640763" cy="4525963"/>
          </a:xfrm>
          <a:solidFill>
            <a:srgbClr val="FFC000"/>
          </a:solidFill>
        </p:spPr>
        <p:txBody>
          <a:bodyPr/>
          <a:lstStyle/>
          <a:p>
            <a:pPr eaLnBrk="1" hangingPunct="1"/>
            <a:r>
              <a:rPr lang="tr-TR" altLang="tr-TR" sz="4400" b="1" smtClean="0"/>
              <a:t>Ceviz para kazandırır mı?</a:t>
            </a:r>
          </a:p>
          <a:p>
            <a:pPr eaLnBrk="1" hangingPunct="1"/>
            <a:r>
              <a:rPr lang="tr-TR" altLang="tr-TR" sz="4400" b="1" smtClean="0"/>
              <a:t>Ceviz bahçesi ne kadar büyüklükte olursa rantabıl olur?</a:t>
            </a:r>
          </a:p>
          <a:p>
            <a:pPr eaLnBrk="1" hangingPunct="1"/>
            <a:r>
              <a:rPr lang="tr-TR" altLang="tr-TR" sz="4400" b="1" smtClean="0"/>
              <a:t>Dekara maliyet nedir?</a:t>
            </a:r>
          </a:p>
          <a:p>
            <a:pPr eaLnBrk="1" hangingPunct="1"/>
            <a:endParaRPr lang="tr-TR" altLang="tr-TR" smtClean="0">
              <a:solidFill>
                <a:srgbClr val="FF99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type="body" idx="1"/>
          </p:nvPr>
        </p:nvPicPr>
        <p:blipFill>
          <a:blip r:embed="rId2" cstate="print"/>
          <a:srcRect/>
          <a:stretch>
            <a:fillRect/>
          </a:stretch>
        </p:blipFill>
        <p:spPr>
          <a:xfrm>
            <a:off x="2195513" y="350838"/>
            <a:ext cx="6699250" cy="6457950"/>
          </a:xfrm>
        </p:spPr>
      </p:pic>
      <p:sp>
        <p:nvSpPr>
          <p:cNvPr id="14339" name="Text Box 3"/>
          <p:cNvSpPr txBox="1">
            <a:spLocks noChangeArrowheads="1"/>
          </p:cNvSpPr>
          <p:nvPr/>
        </p:nvSpPr>
        <p:spPr bwMode="auto">
          <a:xfrm>
            <a:off x="0" y="3860800"/>
            <a:ext cx="2411413" cy="584775"/>
          </a:xfrm>
          <a:prstGeom prst="rect">
            <a:avLst/>
          </a:prstGeom>
          <a:noFill/>
          <a:ln w="9525">
            <a:noFill/>
            <a:miter lim="800000"/>
            <a:headEnd/>
            <a:tailEnd/>
          </a:ln>
        </p:spPr>
        <p:txBody>
          <a:bodyPr>
            <a:spAutoFit/>
          </a:bodyPr>
          <a:lstStyle/>
          <a:p>
            <a:pPr eaLnBrk="1" hangingPunct="1">
              <a:spcBef>
                <a:spcPct val="50000"/>
              </a:spcBef>
            </a:pPr>
            <a:r>
              <a:rPr lang="tr-TR" altLang="tr-TR" sz="1400" dirty="0">
                <a:solidFill>
                  <a:schemeClr val="bg1">
                    <a:lumMod val="65000"/>
                  </a:schemeClr>
                </a:solidFill>
                <a:latin typeface="Calibri" pitchFamily="34" charset="0"/>
              </a:rPr>
              <a:t>http://www.cevizci33.com/yeni/</a:t>
            </a:r>
            <a:r>
              <a:rPr lang="tr-TR" altLang="tr-TR" sz="1400" dirty="0" err="1">
                <a:solidFill>
                  <a:schemeClr val="bg1">
                    <a:lumMod val="65000"/>
                  </a:schemeClr>
                </a:solidFill>
                <a:latin typeface="Calibri" pitchFamily="34" charset="0"/>
              </a:rPr>
              <a:t>yatirim</a:t>
            </a:r>
            <a:r>
              <a:rPr lang="tr-TR" altLang="tr-TR" dirty="0">
                <a:solidFill>
                  <a:schemeClr val="bg1">
                    <a:lumMod val="65000"/>
                  </a:schemeClr>
                </a:solidFill>
                <a:latin typeface="Calibri" pitchFamily="34" charset="0"/>
              </a:rPr>
              <a:t>/</a:t>
            </a:r>
          </a:p>
        </p:txBody>
      </p:sp>
      <p:sp>
        <p:nvSpPr>
          <p:cNvPr id="14340" name="Text Box 4"/>
          <p:cNvSpPr txBox="1">
            <a:spLocks noChangeArrowheads="1"/>
          </p:cNvSpPr>
          <p:nvPr/>
        </p:nvSpPr>
        <p:spPr bwMode="auto">
          <a:xfrm>
            <a:off x="755650" y="0"/>
            <a:ext cx="7848600" cy="342900"/>
          </a:xfrm>
          <a:prstGeom prst="rect">
            <a:avLst/>
          </a:prstGeom>
          <a:solidFill>
            <a:srgbClr val="339966"/>
          </a:solidFill>
          <a:ln w="9525">
            <a:noFill/>
            <a:miter lim="800000"/>
            <a:headEnd/>
            <a:tailEnd/>
          </a:ln>
        </p:spPr>
        <p:txBody>
          <a:bodyPr>
            <a:spAutoFit/>
          </a:bodyPr>
          <a:lstStyle/>
          <a:p>
            <a:pPr eaLnBrk="1" hangingPunct="1">
              <a:spcBef>
                <a:spcPct val="50000"/>
              </a:spcBef>
            </a:pPr>
            <a:r>
              <a:rPr lang="tr-TR" altLang="tr-TR" sz="2400">
                <a:latin typeface="Calibri" pitchFamily="34" charset="0"/>
              </a:rPr>
              <a:t>CEVİZ FİZBİLİTE  TAVSİYELERİNDEN SEÇMELER</a:t>
            </a:r>
          </a:p>
        </p:txBody>
      </p:sp>
      <p:sp>
        <p:nvSpPr>
          <p:cNvPr id="14341" name="Text Box 5"/>
          <p:cNvSpPr txBox="1">
            <a:spLocks noChangeArrowheads="1"/>
          </p:cNvSpPr>
          <p:nvPr/>
        </p:nvSpPr>
        <p:spPr bwMode="auto">
          <a:xfrm>
            <a:off x="179388" y="3357563"/>
            <a:ext cx="1368425" cy="274637"/>
          </a:xfrm>
          <a:prstGeom prst="rect">
            <a:avLst/>
          </a:prstGeom>
          <a:noFill/>
          <a:ln w="9525">
            <a:noFill/>
            <a:miter lim="800000"/>
            <a:headEnd/>
            <a:tailEnd/>
          </a:ln>
        </p:spPr>
        <p:txBody>
          <a:bodyPr>
            <a:spAutoFit/>
          </a:bodyPr>
          <a:lstStyle/>
          <a:p>
            <a:pPr eaLnBrk="1" hangingPunct="1">
              <a:spcBef>
                <a:spcPct val="50000"/>
              </a:spcBef>
            </a:pPr>
            <a:r>
              <a:rPr lang="tr-TR" altLang="tr-TR">
                <a:latin typeface="Calibri" pitchFamily="34" charset="0"/>
              </a:rPr>
              <a:t>KAYNAK</a:t>
            </a:r>
          </a:p>
        </p:txBody>
      </p:sp>
      <p:sp>
        <p:nvSpPr>
          <p:cNvPr id="7" name="6 Oval"/>
          <p:cNvSpPr/>
          <p:nvPr/>
        </p:nvSpPr>
        <p:spPr>
          <a:xfrm>
            <a:off x="5732463" y="485775"/>
            <a:ext cx="2879725" cy="5032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
        <p:nvSpPr>
          <p:cNvPr id="14343" name="Oval 7"/>
          <p:cNvSpPr>
            <a:spLocks noChangeArrowheads="1"/>
          </p:cNvSpPr>
          <p:nvPr/>
        </p:nvSpPr>
        <p:spPr bwMode="auto">
          <a:xfrm>
            <a:off x="7164388" y="2349500"/>
            <a:ext cx="1419225" cy="647700"/>
          </a:xfrm>
          <a:prstGeom prst="ellipse">
            <a:avLst/>
          </a:prstGeom>
          <a:noFill/>
          <a:ln w="28575">
            <a:solidFill>
              <a:srgbClr val="0000FF"/>
            </a:solidFill>
            <a:round/>
            <a:headEnd/>
            <a:tailEnd/>
          </a:ln>
        </p:spPr>
        <p:txBody>
          <a:bodyPr wrap="none" anchor="ctr"/>
          <a:lstStyle/>
          <a:p>
            <a:pPr eaLnBrk="1" hangingPunct="1"/>
            <a:endParaRPr lang="tr-TR" altLang="tr-TR">
              <a:latin typeface="Calibri" pitchFamily="34" charset="0"/>
            </a:endParaRPr>
          </a:p>
        </p:txBody>
      </p:sp>
      <p:sp>
        <p:nvSpPr>
          <p:cNvPr id="14344" name="Oval 7"/>
          <p:cNvSpPr>
            <a:spLocks noChangeArrowheads="1"/>
          </p:cNvSpPr>
          <p:nvPr/>
        </p:nvSpPr>
        <p:spPr bwMode="auto">
          <a:xfrm>
            <a:off x="7235825" y="4724400"/>
            <a:ext cx="1419225" cy="647700"/>
          </a:xfrm>
          <a:prstGeom prst="ellipse">
            <a:avLst/>
          </a:prstGeom>
          <a:noFill/>
          <a:ln w="28575">
            <a:solidFill>
              <a:srgbClr val="0000FF"/>
            </a:solidFill>
            <a:round/>
            <a:headEnd/>
            <a:tailEnd/>
          </a:ln>
        </p:spPr>
        <p:txBody>
          <a:bodyPr wrap="none" anchor="ctr"/>
          <a:lstStyle/>
          <a:p>
            <a:pPr eaLnBrk="1" hangingPunct="1"/>
            <a:endParaRPr lang="tr-TR" altLang="tr-TR">
              <a:latin typeface="Calibri" pitchFamily="34" charset="0"/>
            </a:endParaRPr>
          </a:p>
        </p:txBody>
      </p:sp>
      <p:sp>
        <p:nvSpPr>
          <p:cNvPr id="14345" name="Oval 7"/>
          <p:cNvSpPr>
            <a:spLocks noChangeArrowheads="1"/>
          </p:cNvSpPr>
          <p:nvPr/>
        </p:nvSpPr>
        <p:spPr bwMode="auto">
          <a:xfrm>
            <a:off x="7235825" y="3933825"/>
            <a:ext cx="1419225" cy="647700"/>
          </a:xfrm>
          <a:prstGeom prst="ellipse">
            <a:avLst/>
          </a:prstGeom>
          <a:noFill/>
          <a:ln w="28575">
            <a:solidFill>
              <a:srgbClr val="0000FF"/>
            </a:solidFill>
            <a:round/>
            <a:headEnd/>
            <a:tailEnd/>
          </a:ln>
        </p:spPr>
        <p:txBody>
          <a:bodyPr wrap="none" anchor="ctr"/>
          <a:lstStyle/>
          <a:p>
            <a:pPr eaLnBrk="1" hangingPunct="1"/>
            <a:endParaRPr lang="tr-TR" altLang="tr-TR">
              <a:latin typeface="Calibri" pitchFamily="34" charset="0"/>
            </a:endParaRPr>
          </a:p>
        </p:txBody>
      </p:sp>
      <p:sp>
        <p:nvSpPr>
          <p:cNvPr id="14346" name="Oval 7"/>
          <p:cNvSpPr>
            <a:spLocks noChangeArrowheads="1"/>
          </p:cNvSpPr>
          <p:nvPr/>
        </p:nvSpPr>
        <p:spPr bwMode="auto">
          <a:xfrm>
            <a:off x="7164388" y="3141663"/>
            <a:ext cx="1419225" cy="647700"/>
          </a:xfrm>
          <a:prstGeom prst="ellipse">
            <a:avLst/>
          </a:prstGeom>
          <a:noFill/>
          <a:ln w="28575">
            <a:solidFill>
              <a:srgbClr val="0000FF"/>
            </a:solidFill>
            <a:round/>
            <a:headEnd/>
            <a:tailEnd/>
          </a:ln>
        </p:spPr>
        <p:txBody>
          <a:bodyPr wrap="none" anchor="ctr"/>
          <a:lstStyle/>
          <a:p>
            <a:pPr eaLnBrk="1" hangingPunct="1"/>
            <a:endParaRPr lang="tr-TR" altLang="tr-TR">
              <a:latin typeface="Calibri" pitchFamily="34" charset="0"/>
            </a:endParaRPr>
          </a:p>
        </p:txBody>
      </p:sp>
      <p:sp>
        <p:nvSpPr>
          <p:cNvPr id="14347" name="Oval 7"/>
          <p:cNvSpPr>
            <a:spLocks noChangeArrowheads="1"/>
          </p:cNvSpPr>
          <p:nvPr/>
        </p:nvSpPr>
        <p:spPr bwMode="auto">
          <a:xfrm>
            <a:off x="7020272" y="6210300"/>
            <a:ext cx="1419225" cy="647700"/>
          </a:xfrm>
          <a:prstGeom prst="ellipse">
            <a:avLst/>
          </a:prstGeom>
          <a:noFill/>
          <a:ln w="28575">
            <a:solidFill>
              <a:srgbClr val="0000FF"/>
            </a:solidFill>
            <a:round/>
            <a:headEnd/>
            <a:tailEnd/>
          </a:ln>
        </p:spPr>
        <p:txBody>
          <a:bodyPr wrap="none" anchor="ctr"/>
          <a:lstStyle/>
          <a:p>
            <a:pPr eaLnBrk="1" hangingPunct="1"/>
            <a:endParaRPr lang="tr-TR" altLang="tr-TR">
              <a:latin typeface="Calibri" pitchFamily="34" charset="0"/>
            </a:endParaRPr>
          </a:p>
        </p:txBody>
      </p:sp>
      <p:sp>
        <p:nvSpPr>
          <p:cNvPr id="13" name="Oval 7"/>
          <p:cNvSpPr>
            <a:spLocks noChangeArrowheads="1"/>
          </p:cNvSpPr>
          <p:nvPr/>
        </p:nvSpPr>
        <p:spPr bwMode="auto">
          <a:xfrm>
            <a:off x="5364163" y="2060575"/>
            <a:ext cx="1419225" cy="647700"/>
          </a:xfrm>
          <a:prstGeom prst="ellipse">
            <a:avLst/>
          </a:prstGeom>
          <a:noFill/>
          <a:ln w="28575">
            <a:solidFill>
              <a:srgbClr val="FF0000"/>
            </a:solidFill>
            <a:round/>
            <a:headEnd/>
            <a:tailEnd/>
          </a:ln>
        </p:spPr>
        <p:txBody>
          <a:bodyPr wrap="none" anchor="ctr"/>
          <a:lstStyle/>
          <a:p>
            <a:pPr eaLnBrk="1" hangingPunct="1">
              <a:defRPr/>
            </a:pPr>
            <a:endParaRPr lang="tr-TR" altLang="tr-TR">
              <a:ln>
                <a:solidFill>
                  <a:srgbClr val="FF0000"/>
                </a:solidFill>
              </a:ln>
              <a:latin typeface="Calibri" pitchFamily="34" charset="0"/>
            </a:endParaRPr>
          </a:p>
        </p:txBody>
      </p:sp>
      <p:sp>
        <p:nvSpPr>
          <p:cNvPr id="14" name="Oval 7"/>
          <p:cNvSpPr>
            <a:spLocks noChangeArrowheads="1"/>
          </p:cNvSpPr>
          <p:nvPr/>
        </p:nvSpPr>
        <p:spPr bwMode="auto">
          <a:xfrm>
            <a:off x="5364163" y="2852738"/>
            <a:ext cx="1419225" cy="647700"/>
          </a:xfrm>
          <a:prstGeom prst="ellipse">
            <a:avLst/>
          </a:prstGeom>
          <a:noFill/>
          <a:ln w="28575">
            <a:solidFill>
              <a:srgbClr val="FF0000"/>
            </a:solidFill>
            <a:round/>
            <a:headEnd/>
            <a:tailEnd/>
          </a:ln>
        </p:spPr>
        <p:txBody>
          <a:bodyPr wrap="none" anchor="ctr"/>
          <a:lstStyle/>
          <a:p>
            <a:pPr eaLnBrk="1" hangingPunct="1">
              <a:defRPr/>
            </a:pPr>
            <a:endParaRPr lang="tr-TR" altLang="tr-TR">
              <a:ln>
                <a:solidFill>
                  <a:srgbClr val="FF0000"/>
                </a:solidFill>
              </a:ln>
              <a:latin typeface="Calibri" pitchFamily="34" charset="0"/>
            </a:endParaRPr>
          </a:p>
        </p:txBody>
      </p:sp>
      <p:sp>
        <p:nvSpPr>
          <p:cNvPr id="15" name="Oval 7"/>
          <p:cNvSpPr>
            <a:spLocks noChangeArrowheads="1"/>
          </p:cNvSpPr>
          <p:nvPr/>
        </p:nvSpPr>
        <p:spPr bwMode="auto">
          <a:xfrm>
            <a:off x="5435600" y="5157788"/>
            <a:ext cx="1419225" cy="647700"/>
          </a:xfrm>
          <a:prstGeom prst="ellipse">
            <a:avLst/>
          </a:prstGeom>
          <a:noFill/>
          <a:ln w="28575">
            <a:solidFill>
              <a:srgbClr val="FF0000"/>
            </a:solidFill>
            <a:round/>
            <a:headEnd/>
            <a:tailEnd/>
          </a:ln>
        </p:spPr>
        <p:txBody>
          <a:bodyPr wrap="none" anchor="ctr"/>
          <a:lstStyle/>
          <a:p>
            <a:pPr eaLnBrk="1" hangingPunct="1">
              <a:defRPr/>
            </a:pPr>
            <a:endParaRPr lang="tr-TR" altLang="tr-TR">
              <a:ln>
                <a:solidFill>
                  <a:srgbClr val="FF0000"/>
                </a:solidFill>
              </a:ln>
              <a:latin typeface="Calibri" pitchFamily="34" charset="0"/>
            </a:endParaRPr>
          </a:p>
        </p:txBody>
      </p:sp>
      <p:sp>
        <p:nvSpPr>
          <p:cNvPr id="16" name="Oval 7"/>
          <p:cNvSpPr>
            <a:spLocks noChangeArrowheads="1"/>
          </p:cNvSpPr>
          <p:nvPr/>
        </p:nvSpPr>
        <p:spPr bwMode="auto">
          <a:xfrm>
            <a:off x="5435600" y="4365625"/>
            <a:ext cx="1419225" cy="647700"/>
          </a:xfrm>
          <a:prstGeom prst="ellipse">
            <a:avLst/>
          </a:prstGeom>
          <a:noFill/>
          <a:ln w="28575">
            <a:solidFill>
              <a:srgbClr val="FF0000"/>
            </a:solidFill>
            <a:round/>
            <a:headEnd/>
            <a:tailEnd/>
          </a:ln>
        </p:spPr>
        <p:txBody>
          <a:bodyPr wrap="none" anchor="ctr"/>
          <a:lstStyle/>
          <a:p>
            <a:pPr eaLnBrk="1" hangingPunct="1">
              <a:defRPr/>
            </a:pPr>
            <a:endParaRPr lang="tr-TR" altLang="tr-TR">
              <a:ln>
                <a:solidFill>
                  <a:srgbClr val="FF0000"/>
                </a:solidFill>
              </a:ln>
              <a:latin typeface="Calibri" pitchFamily="34" charset="0"/>
            </a:endParaRPr>
          </a:p>
        </p:txBody>
      </p:sp>
      <p:sp>
        <p:nvSpPr>
          <p:cNvPr id="17" name="Oval 7"/>
          <p:cNvSpPr>
            <a:spLocks noChangeArrowheads="1"/>
          </p:cNvSpPr>
          <p:nvPr/>
        </p:nvSpPr>
        <p:spPr bwMode="auto">
          <a:xfrm>
            <a:off x="5435600" y="3573463"/>
            <a:ext cx="1419225" cy="647700"/>
          </a:xfrm>
          <a:prstGeom prst="ellipse">
            <a:avLst/>
          </a:prstGeom>
          <a:noFill/>
          <a:ln w="28575">
            <a:solidFill>
              <a:srgbClr val="FF0000"/>
            </a:solidFill>
            <a:round/>
            <a:headEnd/>
            <a:tailEnd/>
          </a:ln>
        </p:spPr>
        <p:txBody>
          <a:bodyPr wrap="none" anchor="ctr"/>
          <a:lstStyle/>
          <a:p>
            <a:pPr eaLnBrk="1" hangingPunct="1">
              <a:defRPr/>
            </a:pPr>
            <a:endParaRPr lang="tr-TR" altLang="tr-TR">
              <a:ln>
                <a:solidFill>
                  <a:srgbClr val="FF0000"/>
                </a:solidFill>
              </a:ln>
              <a:latin typeface="Calibri" pitchFamily="34" charset="0"/>
            </a:endParaRPr>
          </a:p>
        </p:txBody>
      </p:sp>
      <p:sp>
        <p:nvSpPr>
          <p:cNvPr id="18" name="Oval 7"/>
          <p:cNvSpPr>
            <a:spLocks noChangeArrowheads="1"/>
          </p:cNvSpPr>
          <p:nvPr/>
        </p:nvSpPr>
        <p:spPr bwMode="auto">
          <a:xfrm>
            <a:off x="5508625" y="5876925"/>
            <a:ext cx="1419225" cy="647700"/>
          </a:xfrm>
          <a:prstGeom prst="ellipse">
            <a:avLst/>
          </a:prstGeom>
          <a:noFill/>
          <a:ln w="28575">
            <a:solidFill>
              <a:srgbClr val="FF0000"/>
            </a:solidFill>
            <a:round/>
            <a:headEnd/>
            <a:tailEnd/>
          </a:ln>
        </p:spPr>
        <p:txBody>
          <a:bodyPr wrap="none" anchor="ctr"/>
          <a:lstStyle/>
          <a:p>
            <a:pPr eaLnBrk="1" hangingPunct="1">
              <a:defRPr/>
            </a:pPr>
            <a:endParaRPr lang="tr-TR" altLang="tr-TR">
              <a:ln>
                <a:solidFill>
                  <a:srgbClr val="FF0000"/>
                </a:solidFill>
              </a:ln>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42 Yuvarlatılmış Dikdörtgen"/>
          <p:cNvSpPr/>
          <p:nvPr/>
        </p:nvSpPr>
        <p:spPr>
          <a:xfrm>
            <a:off x="-1578" y="1171167"/>
            <a:ext cx="9145568" cy="263766"/>
          </a:xfrm>
          <a:prstGeom prst="roundRect">
            <a:avLst/>
          </a:prstGeom>
          <a:noFill/>
        </p:spPr>
        <p:style>
          <a:lnRef idx="0">
            <a:schemeClr val="accent5"/>
          </a:lnRef>
          <a:fillRef idx="3">
            <a:schemeClr val="accent5"/>
          </a:fillRef>
          <a:effectRef idx="3">
            <a:schemeClr val="accent5"/>
          </a:effectRef>
          <a:fontRef idx="minor">
            <a:schemeClr val="lt1"/>
          </a:fontRef>
        </p:style>
        <p:txBody>
          <a:bodyPr lIns="19824" tIns="9912" rIns="19824" bIns="9912" anchor="ctr"/>
          <a:lstStyle/>
          <a:p>
            <a:pPr algn="ctr" eaLnBrk="1" fontAlgn="auto" hangingPunct="1">
              <a:spcBef>
                <a:spcPts val="0"/>
              </a:spcBef>
              <a:spcAft>
                <a:spcPts val="0"/>
              </a:spcAft>
              <a:defRPr/>
            </a:pPr>
            <a:endParaRPr lang="tr-TR" dirty="0">
              <a:solidFill>
                <a:srgbClr val="C00000"/>
              </a:solidFill>
            </a:endParaRPr>
          </a:p>
        </p:txBody>
      </p:sp>
      <p:sp>
        <p:nvSpPr>
          <p:cNvPr id="10245" name="Text Box 12"/>
          <p:cNvSpPr txBox="1">
            <a:spLocks noChangeArrowheads="1"/>
          </p:cNvSpPr>
          <p:nvPr/>
        </p:nvSpPr>
        <p:spPr bwMode="auto">
          <a:xfrm>
            <a:off x="0" y="2827338"/>
            <a:ext cx="9144000"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907" tIns="33453" rIns="66907" bIns="3345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tr-TR" altLang="tr-TR" sz="600"/>
              <a:t>    </a:t>
            </a:r>
          </a:p>
        </p:txBody>
      </p:sp>
      <p:pic>
        <p:nvPicPr>
          <p:cNvPr id="10246" name="Picture 19" descr="Resim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3" descr="Resim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005263"/>
            <a:ext cx="91440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2 Metin kutusu"/>
          <p:cNvSpPr txBox="1">
            <a:spLocks noChangeArrowheads="1"/>
          </p:cNvSpPr>
          <p:nvPr/>
        </p:nvSpPr>
        <p:spPr bwMode="auto">
          <a:xfrm>
            <a:off x="0" y="0"/>
            <a:ext cx="9144000" cy="11461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6907" tIns="33453" rIns="66907" bIns="3345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tr-TR" altLang="tr-TR" sz="200" b="1">
              <a:solidFill>
                <a:schemeClr val="bg1"/>
              </a:solidFill>
            </a:endParaRPr>
          </a:p>
          <a:p>
            <a:pPr algn="ctr" eaLnBrk="1" hangingPunct="1">
              <a:spcBef>
                <a:spcPct val="0"/>
              </a:spcBef>
              <a:buFontTx/>
              <a:buNone/>
            </a:pPr>
            <a:r>
              <a:rPr lang="tr-TR" altLang="tr-TR" sz="2800" b="1">
                <a:solidFill>
                  <a:schemeClr val="bg1"/>
                </a:solidFill>
              </a:rPr>
              <a:t>                                                           AZİZ ŞEHİTLERİMİZE İTAFEN</a:t>
            </a:r>
          </a:p>
          <a:p>
            <a:pPr algn="ctr" eaLnBrk="1" hangingPunct="1">
              <a:spcBef>
                <a:spcPct val="0"/>
              </a:spcBef>
              <a:buFontTx/>
              <a:buNone/>
            </a:pPr>
            <a:endParaRPr lang="tr-TR" altLang="tr-TR" sz="2800" b="1">
              <a:solidFill>
                <a:schemeClr val="bg1"/>
              </a:solidFill>
            </a:endParaRPr>
          </a:p>
          <a:p>
            <a:pPr algn="ctr" eaLnBrk="1" hangingPunct="1">
              <a:spcBef>
                <a:spcPct val="0"/>
              </a:spcBef>
              <a:buFontTx/>
              <a:buNone/>
            </a:pPr>
            <a:endParaRPr lang="tr-TR" altLang="tr-TR" sz="200" b="1">
              <a:solidFill>
                <a:schemeClr val="bg1"/>
              </a:solidFill>
            </a:endParaRPr>
          </a:p>
          <a:p>
            <a:pPr algn="ctr" eaLnBrk="1" hangingPunct="1">
              <a:spcBef>
                <a:spcPct val="0"/>
              </a:spcBef>
              <a:buFontTx/>
              <a:buNone/>
            </a:pPr>
            <a:endParaRPr lang="tr-TR" altLang="tr-TR" sz="200" b="1">
              <a:solidFill>
                <a:schemeClr val="bg1"/>
              </a:solidFill>
            </a:endParaRPr>
          </a:p>
          <a:p>
            <a:pPr algn="ctr" eaLnBrk="1" hangingPunct="1">
              <a:spcBef>
                <a:spcPct val="0"/>
              </a:spcBef>
              <a:buFontTx/>
              <a:buNone/>
            </a:pPr>
            <a:endParaRPr lang="tr-TR" altLang="tr-TR" sz="200" b="1">
              <a:solidFill>
                <a:schemeClr val="bg1"/>
              </a:solidFill>
            </a:endParaRPr>
          </a:p>
          <a:p>
            <a:pPr algn="ctr" eaLnBrk="1" hangingPunct="1">
              <a:spcBef>
                <a:spcPct val="0"/>
              </a:spcBef>
              <a:buFontTx/>
              <a:buNone/>
            </a:pPr>
            <a:endParaRPr lang="tr-TR" altLang="tr-TR" sz="200" b="1">
              <a:solidFill>
                <a:schemeClr val="bg1"/>
              </a:solidFill>
            </a:endParaRPr>
          </a:p>
          <a:p>
            <a:pPr algn="ctr" eaLnBrk="1" hangingPunct="1">
              <a:spcBef>
                <a:spcPct val="0"/>
              </a:spcBef>
              <a:buFontTx/>
              <a:buNone/>
            </a:pPr>
            <a:endParaRPr lang="tr-TR" altLang="tr-TR" sz="200" b="1">
              <a:solidFill>
                <a:schemeClr val="bg1"/>
              </a:solidFill>
            </a:endParaRPr>
          </a:p>
        </p:txBody>
      </p:sp>
      <p:pic>
        <p:nvPicPr>
          <p:cNvPr id="10249" name="Picture 10" descr="C:\Users\User\Desktop\20150318_44205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348038"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47 Metin kutusu"/>
          <p:cNvSpPr txBox="1">
            <a:spLocks noChangeArrowheads="1"/>
          </p:cNvSpPr>
          <p:nvPr/>
        </p:nvSpPr>
        <p:spPr bwMode="auto">
          <a:xfrm>
            <a:off x="4572000" y="47625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000" dirty="0">
                <a:solidFill>
                  <a:schemeClr val="bg1"/>
                </a:solidFill>
              </a:rPr>
              <a:t>Çanakkale,-  15 TEMMUZ Dağlıca,                  (</a:t>
            </a:r>
            <a:r>
              <a:rPr lang="tr-TR" altLang="tr-TR" sz="1800" dirty="0">
                <a:solidFill>
                  <a:schemeClr val="bg1"/>
                </a:solidFill>
              </a:rPr>
              <a:t>Tüm şehitlerimize) </a:t>
            </a:r>
            <a:r>
              <a:rPr lang="tr-TR" altLang="tr-TR" sz="1800" dirty="0" smtClean="0">
                <a:solidFill>
                  <a:srgbClr val="FFFF00"/>
                </a:solidFill>
              </a:rPr>
              <a:t> </a:t>
            </a:r>
            <a:endParaRPr lang="tr-TR" altLang="tr-TR" sz="1800" dirty="0">
              <a:solidFill>
                <a:srgbClr val="FFFF00"/>
              </a:solidFill>
            </a:endParaRPr>
          </a:p>
        </p:txBody>
      </p:sp>
      <p:sp>
        <p:nvSpPr>
          <p:cNvPr id="10251" name="51 Metin kutusu"/>
          <p:cNvSpPr txBox="1">
            <a:spLocks noChangeArrowheads="1"/>
          </p:cNvSpPr>
          <p:nvPr/>
        </p:nvSpPr>
        <p:spPr bwMode="auto">
          <a:xfrm>
            <a:off x="0" y="3141663"/>
            <a:ext cx="1871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400" dirty="0"/>
              <a:t>         </a:t>
            </a:r>
            <a:r>
              <a:rPr lang="tr-TR" altLang="tr-TR" sz="1400" b="1" dirty="0" smtClean="0"/>
              <a:t>18.03.2015</a:t>
            </a:r>
            <a:endParaRPr lang="tr-TR" altLang="tr-TR" sz="1400" b="1" dirty="0"/>
          </a:p>
        </p:txBody>
      </p:sp>
      <p:pic>
        <p:nvPicPr>
          <p:cNvPr id="10252" name="Picture 2" descr="C:\Users\User\Desktop\ÇANAKKALEM 100 CEVİZ\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6438" y="3357563"/>
            <a:ext cx="2087562"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4377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23850" y="692150"/>
            <a:ext cx="8229600" cy="417513"/>
          </a:xfrm>
        </p:spPr>
        <p:txBody>
          <a:bodyPr/>
          <a:lstStyle/>
          <a:p>
            <a:pPr eaLnBrk="1" hangingPunct="1"/>
            <a:r>
              <a:rPr lang="tr-TR" altLang="tr-TR" sz="2000" smtClean="0">
                <a:hlinkClick r:id="rId2"/>
              </a:rPr>
              <a:t>http://www.haymanato.org.tr/evrenbarutcu/?page_id=91</a:t>
            </a:r>
            <a:endParaRPr lang="tr-TR" altLang="tr-TR" sz="2000" smtClean="0"/>
          </a:p>
        </p:txBody>
      </p:sp>
      <p:sp>
        <p:nvSpPr>
          <p:cNvPr id="15363" name="Rectangle 3"/>
          <p:cNvSpPr>
            <a:spLocks noGrp="1" noChangeArrowheads="1"/>
          </p:cNvSpPr>
          <p:nvPr>
            <p:ph type="body" idx="1"/>
          </p:nvPr>
        </p:nvSpPr>
        <p:spPr/>
        <p:txBody>
          <a:bodyPr/>
          <a:lstStyle/>
          <a:p>
            <a:pPr eaLnBrk="1" hangingPunct="1"/>
            <a:endParaRPr lang="tr-TR" altLang="tr-TR" smtClean="0"/>
          </a:p>
        </p:txBody>
      </p:sp>
      <p:pic>
        <p:nvPicPr>
          <p:cNvPr id="15364" name="Picture 4" descr="1-CEVİZ-GELİŞİM-TABLOSU3"/>
          <p:cNvPicPr>
            <a:picLocks noChangeAspect="1" noChangeArrowheads="1"/>
          </p:cNvPicPr>
          <p:nvPr/>
        </p:nvPicPr>
        <p:blipFill>
          <a:blip r:embed="rId3" cstate="print"/>
          <a:srcRect/>
          <a:stretch>
            <a:fillRect/>
          </a:stretch>
        </p:blipFill>
        <p:spPr bwMode="auto">
          <a:xfrm>
            <a:off x="0" y="476250"/>
            <a:ext cx="9144000" cy="5113338"/>
          </a:xfrm>
          <a:prstGeom prst="rect">
            <a:avLst/>
          </a:prstGeom>
          <a:noFill/>
          <a:ln w="9525">
            <a:noFill/>
            <a:miter lim="800000"/>
            <a:headEnd/>
            <a:tailEnd/>
          </a:ln>
        </p:spPr>
      </p:pic>
      <p:sp>
        <p:nvSpPr>
          <p:cNvPr id="15365" name="Oval 5"/>
          <p:cNvSpPr>
            <a:spLocks noChangeArrowheads="1"/>
          </p:cNvSpPr>
          <p:nvPr/>
        </p:nvSpPr>
        <p:spPr bwMode="auto">
          <a:xfrm>
            <a:off x="6877050" y="3357563"/>
            <a:ext cx="1366838" cy="2592387"/>
          </a:xfrm>
          <a:prstGeom prst="ellipse">
            <a:avLst/>
          </a:prstGeom>
          <a:noFill/>
          <a:ln w="34925">
            <a:solidFill>
              <a:srgbClr val="FF0000"/>
            </a:solidFill>
            <a:round/>
            <a:headEnd/>
            <a:tailEnd/>
          </a:ln>
        </p:spPr>
        <p:txBody>
          <a:bodyPr wrap="none" anchor="ctr"/>
          <a:lstStyle/>
          <a:p>
            <a:pPr eaLnBrk="1" hangingPunct="1"/>
            <a:endParaRPr lang="tr-TR" altLang="tr-TR">
              <a:latin typeface="Calibri" pitchFamily="34" charset="0"/>
            </a:endParaRPr>
          </a:p>
        </p:txBody>
      </p:sp>
      <p:sp>
        <p:nvSpPr>
          <p:cNvPr id="15366" name="Oval 6"/>
          <p:cNvSpPr>
            <a:spLocks noChangeArrowheads="1"/>
          </p:cNvSpPr>
          <p:nvPr/>
        </p:nvSpPr>
        <p:spPr bwMode="auto">
          <a:xfrm>
            <a:off x="252413" y="3429000"/>
            <a:ext cx="1365250" cy="2592388"/>
          </a:xfrm>
          <a:prstGeom prst="ellipse">
            <a:avLst/>
          </a:prstGeom>
          <a:noFill/>
          <a:ln w="28575">
            <a:solidFill>
              <a:srgbClr val="FF0000"/>
            </a:solidFill>
            <a:round/>
            <a:headEnd/>
            <a:tailEnd/>
          </a:ln>
        </p:spPr>
        <p:txBody>
          <a:bodyPr wrap="none" anchor="ctr"/>
          <a:lstStyle/>
          <a:p>
            <a:pPr eaLnBrk="1" hangingPunct="1"/>
            <a:endParaRPr lang="tr-TR" altLang="tr-TR">
              <a:latin typeface="Calibri" pitchFamily="34" charset="0"/>
            </a:endParaRPr>
          </a:p>
        </p:txBody>
      </p:sp>
      <p:sp>
        <p:nvSpPr>
          <p:cNvPr id="15367" name="Text Box 7"/>
          <p:cNvSpPr txBox="1">
            <a:spLocks noChangeArrowheads="1"/>
          </p:cNvSpPr>
          <p:nvPr/>
        </p:nvSpPr>
        <p:spPr bwMode="auto">
          <a:xfrm>
            <a:off x="179388" y="0"/>
            <a:ext cx="3097212" cy="523875"/>
          </a:xfrm>
          <a:prstGeom prst="rect">
            <a:avLst/>
          </a:prstGeom>
          <a:solidFill>
            <a:srgbClr val="000066"/>
          </a:solidFill>
          <a:ln w="9525">
            <a:noFill/>
            <a:miter lim="800000"/>
            <a:headEnd/>
            <a:tailEnd/>
          </a:ln>
        </p:spPr>
        <p:txBody>
          <a:bodyPr>
            <a:spAutoFit/>
          </a:bodyPr>
          <a:lstStyle/>
          <a:p>
            <a:pPr eaLnBrk="1" hangingPunct="1">
              <a:spcBef>
                <a:spcPct val="50000"/>
              </a:spcBef>
            </a:pPr>
            <a:r>
              <a:rPr lang="tr-TR" altLang="tr-TR" sz="2800">
                <a:solidFill>
                  <a:schemeClr val="bg1"/>
                </a:solidFill>
                <a:latin typeface="Calibri" pitchFamily="34" charset="0"/>
              </a:rPr>
              <a:t>ALTAY 1 CEVİZİ</a:t>
            </a:r>
          </a:p>
        </p:txBody>
      </p:sp>
      <p:sp>
        <p:nvSpPr>
          <p:cNvPr id="15368" name="Oval 8"/>
          <p:cNvSpPr>
            <a:spLocks noChangeArrowheads="1"/>
          </p:cNvSpPr>
          <p:nvPr/>
        </p:nvSpPr>
        <p:spPr bwMode="auto">
          <a:xfrm>
            <a:off x="5580063" y="3284538"/>
            <a:ext cx="1152525" cy="2808287"/>
          </a:xfrm>
          <a:prstGeom prst="ellipse">
            <a:avLst/>
          </a:prstGeom>
          <a:noFill/>
          <a:ln w="25400">
            <a:solidFill>
              <a:srgbClr val="006600"/>
            </a:solidFill>
            <a:round/>
            <a:headEnd/>
            <a:tailEnd/>
          </a:ln>
        </p:spPr>
        <p:txBody>
          <a:bodyPr wrap="none" anchor="ctr"/>
          <a:lstStyle/>
          <a:p>
            <a:pPr eaLnBrk="1" hangingPunct="1"/>
            <a:endParaRPr lang="tr-TR" altLang="tr-TR">
              <a:latin typeface="Calibri" pitchFamily="34" charset="0"/>
            </a:endParaRPr>
          </a:p>
        </p:txBody>
      </p:sp>
      <p:sp>
        <p:nvSpPr>
          <p:cNvPr id="15369" name="Oval 9"/>
          <p:cNvSpPr>
            <a:spLocks noChangeArrowheads="1"/>
          </p:cNvSpPr>
          <p:nvPr/>
        </p:nvSpPr>
        <p:spPr bwMode="auto">
          <a:xfrm>
            <a:off x="4211638" y="3213100"/>
            <a:ext cx="1152525" cy="2808288"/>
          </a:xfrm>
          <a:prstGeom prst="ellipse">
            <a:avLst/>
          </a:prstGeom>
          <a:noFill/>
          <a:ln w="25400">
            <a:solidFill>
              <a:srgbClr val="006600"/>
            </a:solidFill>
            <a:round/>
            <a:headEnd/>
            <a:tailEnd/>
          </a:ln>
        </p:spPr>
        <p:txBody>
          <a:bodyPr wrap="none" anchor="ctr"/>
          <a:lstStyle/>
          <a:p>
            <a:pPr eaLnBrk="1" hangingPunct="1"/>
            <a:endParaRPr lang="tr-TR" altLang="tr-TR">
              <a:latin typeface="Calibri" pitchFamily="34" charset="0"/>
            </a:endParaRPr>
          </a:p>
        </p:txBody>
      </p:sp>
      <p:sp>
        <p:nvSpPr>
          <p:cNvPr id="15370" name="Oval 10"/>
          <p:cNvSpPr>
            <a:spLocks noChangeArrowheads="1"/>
          </p:cNvSpPr>
          <p:nvPr/>
        </p:nvSpPr>
        <p:spPr bwMode="auto">
          <a:xfrm>
            <a:off x="2773363" y="3284538"/>
            <a:ext cx="1150937" cy="2808287"/>
          </a:xfrm>
          <a:prstGeom prst="ellipse">
            <a:avLst/>
          </a:prstGeom>
          <a:noFill/>
          <a:ln w="25400">
            <a:solidFill>
              <a:srgbClr val="006600"/>
            </a:solidFill>
            <a:round/>
            <a:headEnd/>
            <a:tailEnd/>
          </a:ln>
        </p:spPr>
        <p:txBody>
          <a:bodyPr wrap="none" anchor="ctr"/>
          <a:lstStyle/>
          <a:p>
            <a:pPr eaLnBrk="1" hangingPunct="1"/>
            <a:endParaRPr lang="tr-TR" altLang="tr-TR">
              <a:latin typeface="Calibri" pitchFamily="34" charset="0"/>
            </a:endParaRPr>
          </a:p>
        </p:txBody>
      </p:sp>
      <p:sp>
        <p:nvSpPr>
          <p:cNvPr id="15371" name="Oval 11"/>
          <p:cNvSpPr>
            <a:spLocks noChangeArrowheads="1"/>
          </p:cNvSpPr>
          <p:nvPr/>
        </p:nvSpPr>
        <p:spPr bwMode="auto">
          <a:xfrm>
            <a:off x="1547813" y="3357563"/>
            <a:ext cx="1152525" cy="2808287"/>
          </a:xfrm>
          <a:prstGeom prst="ellipse">
            <a:avLst/>
          </a:prstGeom>
          <a:noFill/>
          <a:ln w="25400">
            <a:solidFill>
              <a:srgbClr val="006600"/>
            </a:solidFill>
            <a:round/>
            <a:headEnd/>
            <a:tailEnd/>
          </a:ln>
        </p:spPr>
        <p:txBody>
          <a:bodyPr wrap="none" anchor="ctr"/>
          <a:lstStyle/>
          <a:p>
            <a:pPr eaLnBrk="1" hangingPunct="1"/>
            <a:endParaRPr lang="tr-TR" altLang="tr-TR">
              <a:latin typeface="Calibri" pitchFamily="34" charset="0"/>
            </a:endParaRPr>
          </a:p>
        </p:txBody>
      </p:sp>
      <p:sp>
        <p:nvSpPr>
          <p:cNvPr id="12" name="Rectangle 3"/>
          <p:cNvSpPr txBox="1">
            <a:spLocks noChangeArrowheads="1"/>
          </p:cNvSpPr>
          <p:nvPr/>
        </p:nvSpPr>
        <p:spPr bwMode="auto">
          <a:xfrm>
            <a:off x="250825" y="5922963"/>
            <a:ext cx="8569325" cy="935037"/>
          </a:xfrm>
          <a:prstGeom prst="rect">
            <a:avLst/>
          </a:prstGeom>
          <a:solidFill>
            <a:srgbClr val="B2B2B2"/>
          </a:solidFill>
          <a:ln w="9525">
            <a:noFill/>
            <a:miter lim="800000"/>
            <a:headEnd/>
            <a:tailEnd/>
          </a:ln>
        </p:spPr>
        <p:txBody>
          <a:bodyPr/>
          <a:lstStyle/>
          <a:p>
            <a:pPr marL="342900" indent="-342900" eaLnBrk="1" hangingPunct="1">
              <a:lnSpc>
                <a:spcPct val="90000"/>
              </a:lnSpc>
              <a:spcBef>
                <a:spcPct val="20000"/>
              </a:spcBef>
              <a:buFont typeface="Arial" pitchFamily="34" charset="0"/>
              <a:buChar char="•"/>
              <a:defRPr/>
            </a:pPr>
            <a:r>
              <a:rPr lang="tr-TR" altLang="tr-TR" sz="1000" b="1" dirty="0">
                <a:latin typeface="+mn-lt"/>
              </a:rPr>
              <a:t>Tablodaki veriler ortalama değerlerdir </a:t>
            </a:r>
            <a:r>
              <a:rPr lang="tr-TR" altLang="tr-TR" sz="1000" b="1" dirty="0">
                <a:solidFill>
                  <a:srgbClr val="000066"/>
                </a:solidFill>
                <a:latin typeface="+mn-lt"/>
              </a:rPr>
              <a:t>50 dönüm</a:t>
            </a:r>
            <a:r>
              <a:rPr lang="tr-TR" altLang="tr-TR" sz="1000" b="1" dirty="0">
                <a:latin typeface="+mn-lt"/>
              </a:rPr>
              <a:t> arazisi olan </a:t>
            </a:r>
            <a:r>
              <a:rPr lang="tr-TR" altLang="tr-TR" sz="1000" b="1" dirty="0" err="1">
                <a:latin typeface="+mn-lt"/>
              </a:rPr>
              <a:t>çiftcinin</a:t>
            </a:r>
            <a:r>
              <a:rPr lang="tr-TR" altLang="tr-TR" sz="1000" b="1" dirty="0">
                <a:latin typeface="+mn-lt"/>
              </a:rPr>
              <a:t> arazisine dikeceği ceviz adedi 1750 adettir</a:t>
            </a:r>
          </a:p>
          <a:p>
            <a:pPr marL="342900" indent="-342900" eaLnBrk="1" hangingPunct="1">
              <a:lnSpc>
                <a:spcPct val="90000"/>
              </a:lnSpc>
              <a:spcBef>
                <a:spcPct val="20000"/>
              </a:spcBef>
              <a:buFont typeface="Arial" pitchFamily="34" charset="0"/>
              <a:buChar char="•"/>
              <a:defRPr/>
            </a:pPr>
            <a:r>
              <a:rPr lang="tr-TR" altLang="tr-TR" sz="1000" b="1" dirty="0">
                <a:latin typeface="+mn-lt"/>
              </a:rPr>
              <a:t>1750 adet cevizin üç yıl boyunca çiçekleri toplanarak (dökülerek) ağacın güçlenmesi sağlanmalı 4.yıl meyvesi alınmaya başlamalı</a:t>
            </a:r>
          </a:p>
          <a:p>
            <a:pPr marL="342900" indent="-342900" eaLnBrk="1" hangingPunct="1">
              <a:lnSpc>
                <a:spcPct val="90000"/>
              </a:lnSpc>
              <a:spcBef>
                <a:spcPct val="20000"/>
              </a:spcBef>
              <a:buFont typeface="Arial" pitchFamily="34" charset="0"/>
              <a:buChar char="•"/>
              <a:defRPr/>
            </a:pPr>
            <a:r>
              <a:rPr lang="tr-TR" altLang="tr-TR" sz="1000" b="1" dirty="0">
                <a:latin typeface="+mn-lt"/>
              </a:rPr>
              <a:t>4 yıl bakıma bağlı olarak </a:t>
            </a:r>
            <a:r>
              <a:rPr lang="tr-TR" altLang="tr-TR" sz="1000" b="1" dirty="0">
                <a:solidFill>
                  <a:srgbClr val="CC3300"/>
                </a:solidFill>
                <a:latin typeface="+mn-lt"/>
              </a:rPr>
              <a:t>minimum 25 kilo ceviz</a:t>
            </a:r>
            <a:r>
              <a:rPr lang="tr-TR" altLang="tr-TR" sz="1000" b="1" dirty="0">
                <a:latin typeface="+mn-lt"/>
              </a:rPr>
              <a:t> alınacak 1750 adet ceviz ağacından toplamda 43.750 kg ceviz elde edilecek olup kilosunu bugünün şartlarında toptan 10 </a:t>
            </a:r>
            <a:r>
              <a:rPr lang="tr-TR" altLang="tr-TR" sz="1000" b="1" dirty="0" err="1">
                <a:latin typeface="+mn-lt"/>
              </a:rPr>
              <a:t>tl</a:t>
            </a:r>
            <a:r>
              <a:rPr lang="tr-TR" altLang="tr-TR" sz="1000" b="1" dirty="0">
                <a:latin typeface="+mn-lt"/>
              </a:rPr>
              <a:t> üzerinden satıldığında 437.500 </a:t>
            </a:r>
            <a:r>
              <a:rPr lang="tr-TR" altLang="tr-TR" sz="1000" b="1" dirty="0" err="1">
                <a:latin typeface="+mn-lt"/>
              </a:rPr>
              <a:t>tl</a:t>
            </a:r>
            <a:r>
              <a:rPr lang="tr-TR" altLang="tr-TR" sz="1000" b="1" dirty="0">
                <a:latin typeface="+mn-lt"/>
              </a:rPr>
              <a:t> para elde edilecek 4yıl boyunca ceviz </a:t>
            </a:r>
            <a:r>
              <a:rPr lang="tr-TR" altLang="tr-TR" sz="1000" b="1" dirty="0" err="1">
                <a:latin typeface="+mn-lt"/>
              </a:rPr>
              <a:t>bahcesine</a:t>
            </a:r>
            <a:r>
              <a:rPr lang="tr-TR" altLang="tr-TR" sz="1000" b="1" dirty="0">
                <a:latin typeface="+mn-lt"/>
              </a:rPr>
              <a:t> yapılan masraf 192.500 liraya denk gelmekte    </a:t>
            </a:r>
          </a:p>
          <a:p>
            <a:pPr marL="342900" indent="-342900" eaLnBrk="1" hangingPunct="1">
              <a:lnSpc>
                <a:spcPct val="90000"/>
              </a:lnSpc>
              <a:spcBef>
                <a:spcPct val="20000"/>
              </a:spcBef>
              <a:buFont typeface="Arial" pitchFamily="34" charset="0"/>
              <a:buChar char="•"/>
              <a:defRPr/>
            </a:pPr>
            <a:endParaRPr lang="tr-TR" altLang="tr-TR" sz="1000" b="1" dirty="0">
              <a:solidFill>
                <a:srgbClr val="000066"/>
              </a:solidFill>
              <a:latin typeface="+mn-lt"/>
            </a:endParaRPr>
          </a:p>
          <a:p>
            <a:pPr marL="342900" indent="-342900" eaLnBrk="1" hangingPunct="1">
              <a:lnSpc>
                <a:spcPct val="90000"/>
              </a:lnSpc>
              <a:spcBef>
                <a:spcPct val="20000"/>
              </a:spcBef>
              <a:buFont typeface="Arial" pitchFamily="34" charset="0"/>
              <a:buChar char="•"/>
              <a:defRPr/>
            </a:pPr>
            <a:r>
              <a:rPr lang="tr-TR" altLang="tr-TR" sz="1000" b="1" dirty="0">
                <a:solidFill>
                  <a:srgbClr val="000066"/>
                </a:solidFill>
                <a:latin typeface="+mn-lt"/>
              </a:rPr>
              <a:t>Masraflar çıkıldığında elde kalan para miktarı 245.000 </a:t>
            </a:r>
            <a:r>
              <a:rPr lang="tr-TR" altLang="tr-TR" sz="1000" b="1" dirty="0" err="1">
                <a:solidFill>
                  <a:srgbClr val="000066"/>
                </a:solidFill>
                <a:latin typeface="+mn-lt"/>
              </a:rPr>
              <a:t>tl</a:t>
            </a:r>
            <a:r>
              <a:rPr lang="tr-TR" altLang="tr-TR" sz="1000" b="1" dirty="0">
                <a:solidFill>
                  <a:srgbClr val="000066"/>
                </a:solidFill>
                <a:latin typeface="+mn-lt"/>
              </a:rPr>
              <a:t> </a:t>
            </a:r>
            <a:r>
              <a:rPr lang="tr-TR" altLang="tr-TR" sz="1000" b="1" dirty="0" err="1">
                <a:solidFill>
                  <a:srgbClr val="000066"/>
                </a:solidFill>
                <a:latin typeface="+mn-lt"/>
              </a:rPr>
              <a:t>dir</a:t>
            </a:r>
            <a:r>
              <a:rPr lang="tr-TR" altLang="tr-TR" sz="1000" b="1" dirty="0">
                <a:solidFill>
                  <a:srgbClr val="000066"/>
                </a:solidFill>
                <a:latin typeface="+mn-lt"/>
              </a:rPr>
              <a:t> 8 yıl sonunda toplam 6.527.500 </a:t>
            </a:r>
            <a:r>
              <a:rPr lang="tr-TR" altLang="tr-TR" sz="1000" b="1" dirty="0" err="1">
                <a:solidFill>
                  <a:srgbClr val="000066"/>
                </a:solidFill>
                <a:latin typeface="+mn-lt"/>
              </a:rPr>
              <a:t>tl</a:t>
            </a:r>
            <a:r>
              <a:rPr lang="tr-TR" altLang="tr-TR" sz="1000" b="1" dirty="0">
                <a:latin typeface="+mn-lt"/>
              </a:rPr>
              <a:t> net kar elde edilecektir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0" y="404813"/>
            <a:ext cx="9144000" cy="5694362"/>
          </a:xfrm>
          <a:prstGeom prst="rect">
            <a:avLst/>
          </a:prstGeom>
          <a:solidFill>
            <a:srgbClr val="000066"/>
          </a:solidFill>
          <a:ln w="9525">
            <a:noFill/>
            <a:miter lim="800000"/>
            <a:headEnd/>
            <a:tailEnd/>
          </a:ln>
        </p:spPr>
        <p:txBody>
          <a:bodyPr>
            <a:spAutoFit/>
          </a:bodyPr>
          <a:lstStyle/>
          <a:p>
            <a:pPr algn="ctr" eaLnBrk="1" hangingPunct="1">
              <a:spcBef>
                <a:spcPct val="50000"/>
              </a:spcBef>
            </a:pPr>
            <a:r>
              <a:rPr lang="tr-TR" altLang="tr-TR" sz="3200" b="1">
                <a:solidFill>
                  <a:srgbClr val="00FF00"/>
                </a:solidFill>
                <a:latin typeface="Calibri" pitchFamily="34" charset="0"/>
              </a:rPr>
              <a:t>50 DÖNÜMDEN 6.527.500 TL NET kazanç                                        (</a:t>
            </a:r>
            <a:r>
              <a:rPr lang="tr-TR" altLang="tr-TR" sz="3200" b="1">
                <a:solidFill>
                  <a:srgbClr val="FFCC00"/>
                </a:solidFill>
                <a:latin typeface="Calibri" pitchFamily="34" charset="0"/>
              </a:rPr>
              <a:t>dönüme net kar: 130.550 TL..)    </a:t>
            </a:r>
            <a:r>
              <a:rPr lang="tr-TR" altLang="tr-TR" sz="2000" b="1">
                <a:solidFill>
                  <a:schemeClr val="accent1"/>
                </a:solidFill>
                <a:latin typeface="Calibri" pitchFamily="34" charset="0"/>
              </a:rPr>
              <a:t>Arsa fiyatından çok ileri</a:t>
            </a:r>
          </a:p>
          <a:p>
            <a:pPr eaLnBrk="1" hangingPunct="1">
              <a:spcBef>
                <a:spcPct val="50000"/>
              </a:spcBef>
            </a:pPr>
            <a:endParaRPr lang="tr-TR" altLang="tr-TR" sz="2000" b="1">
              <a:solidFill>
                <a:schemeClr val="accent1"/>
              </a:solidFill>
              <a:latin typeface="Calibri" pitchFamily="34" charset="0"/>
            </a:endParaRPr>
          </a:p>
          <a:p>
            <a:pPr eaLnBrk="1" hangingPunct="1">
              <a:spcBef>
                <a:spcPct val="50000"/>
              </a:spcBef>
            </a:pPr>
            <a:r>
              <a:rPr lang="tr-TR" altLang="tr-TR" sz="3600" b="1">
                <a:solidFill>
                  <a:schemeClr val="bg1"/>
                </a:solidFill>
                <a:latin typeface="Calibri" pitchFamily="34" charset="0"/>
              </a:rPr>
              <a:t>50 DÖNÜMÜN;</a:t>
            </a:r>
          </a:p>
          <a:p>
            <a:pPr eaLnBrk="1" hangingPunct="1">
              <a:spcBef>
                <a:spcPct val="50000"/>
              </a:spcBef>
            </a:pPr>
            <a:r>
              <a:rPr lang="tr-TR" altLang="tr-TR" sz="3600" b="1">
                <a:solidFill>
                  <a:schemeClr val="bg1"/>
                </a:solidFill>
                <a:latin typeface="Calibri" pitchFamily="34" charset="0"/>
              </a:rPr>
              <a:t> ALTINDAN  PETROL ÇIKSA, ÜSTÜNDEN ALTIN TOPLANSA,</a:t>
            </a:r>
          </a:p>
          <a:p>
            <a:pPr eaLnBrk="1" hangingPunct="1">
              <a:spcBef>
                <a:spcPct val="50000"/>
              </a:spcBef>
            </a:pPr>
            <a:r>
              <a:rPr lang="tr-TR" altLang="tr-TR" sz="3600" b="1">
                <a:solidFill>
                  <a:schemeClr val="bg1"/>
                </a:solidFill>
                <a:latin typeface="Calibri" pitchFamily="34" charset="0"/>
              </a:rPr>
              <a:t> BU KADAR KAZANDIRMAZ……!!!....</a:t>
            </a:r>
          </a:p>
          <a:p>
            <a:pPr eaLnBrk="1" hangingPunct="1">
              <a:spcBef>
                <a:spcPct val="50000"/>
              </a:spcBef>
            </a:pPr>
            <a:r>
              <a:rPr lang="tr-TR" altLang="tr-TR" sz="2400" b="1">
                <a:solidFill>
                  <a:srgbClr val="00FF00"/>
                </a:solidFill>
                <a:latin typeface="Calibri" pitchFamily="34" charset="0"/>
              </a:rPr>
              <a:t>SEN NEYMİŞİN BE  ALTAY CEVİZİ</a:t>
            </a:r>
          </a:p>
          <a:p>
            <a:pPr eaLnBrk="1" hangingPunct="1">
              <a:spcBef>
                <a:spcPct val="50000"/>
              </a:spcBef>
            </a:pPr>
            <a:endParaRPr lang="tr-TR" altLang="tr-TR" sz="2400" b="1">
              <a:solidFill>
                <a:srgbClr val="00FF00"/>
              </a:solidFill>
              <a:latin typeface="Calibri" pitchFamily="34" charset="0"/>
            </a:endParaRPr>
          </a:p>
        </p:txBody>
      </p:sp>
      <p:sp>
        <p:nvSpPr>
          <p:cNvPr id="3" name="Rectangle 2"/>
          <p:cNvSpPr>
            <a:spLocks noGrp="1" noChangeArrowheads="1"/>
          </p:cNvSpPr>
          <p:nvPr>
            <p:ph type="title"/>
          </p:nvPr>
        </p:nvSpPr>
        <p:spPr>
          <a:xfrm>
            <a:off x="0" y="5805488"/>
            <a:ext cx="8964613" cy="777875"/>
          </a:xfrm>
          <a:solidFill>
            <a:schemeClr val="bg1">
              <a:lumMod val="85000"/>
            </a:schemeClr>
          </a:solidFill>
        </p:spPr>
        <p:txBody>
          <a:bodyPr/>
          <a:lstStyle/>
          <a:p>
            <a:pPr eaLnBrk="1" hangingPunct="1">
              <a:defRPr/>
            </a:pPr>
            <a:r>
              <a:rPr lang="tr-TR" sz="2400" dirty="0" smtClean="0"/>
              <a:t>http://www.</a:t>
            </a:r>
            <a:r>
              <a:rPr lang="tr-TR" sz="2400" dirty="0" err="1" smtClean="0"/>
              <a:t>haymanato</a:t>
            </a:r>
            <a:r>
              <a:rPr lang="tr-TR" sz="2400" dirty="0" smtClean="0"/>
              <a:t>.</a:t>
            </a:r>
            <a:r>
              <a:rPr lang="tr-TR" sz="2400" dirty="0" err="1" smtClean="0"/>
              <a:t>org.tr</a:t>
            </a:r>
            <a:r>
              <a:rPr lang="tr-TR" sz="2400" dirty="0" smtClean="0"/>
              <a:t>/</a:t>
            </a:r>
            <a:r>
              <a:rPr lang="tr-TR" sz="2400" dirty="0" err="1" smtClean="0"/>
              <a:t>evrenbarutcu</a:t>
            </a:r>
            <a:r>
              <a:rPr lang="tr-TR" sz="2400" dirty="0" smtClean="0"/>
              <a:t>/?</a:t>
            </a:r>
            <a:r>
              <a:rPr lang="tr-TR" sz="2400" dirty="0" err="1" smtClean="0"/>
              <a:t>page</a:t>
            </a:r>
            <a:r>
              <a:rPr lang="tr-TR" sz="2400" dirty="0" smtClean="0"/>
              <a:t>_</a:t>
            </a:r>
            <a:r>
              <a:rPr lang="tr-TR" sz="2400" dirty="0" err="1" smtClean="0"/>
              <a:t>id</a:t>
            </a:r>
            <a:r>
              <a:rPr lang="tr-TR" sz="2400" dirty="0" smtClean="0"/>
              <a:t>=89</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395288" y="333375"/>
            <a:ext cx="8280400" cy="3341688"/>
          </a:xfrm>
        </p:spPr>
        <p:style>
          <a:lnRef idx="2">
            <a:schemeClr val="accent2"/>
          </a:lnRef>
          <a:fillRef idx="1">
            <a:schemeClr val="lt1"/>
          </a:fillRef>
          <a:effectRef idx="0">
            <a:schemeClr val="accent2"/>
          </a:effectRef>
          <a:fontRef idx="minor">
            <a:schemeClr val="dk1"/>
          </a:fontRef>
        </p:style>
        <p:txBody>
          <a:bodyPr rtlCol="0">
            <a:normAutofit fontScale="90000"/>
          </a:bodyPr>
          <a:lstStyle/>
          <a:p>
            <a:pPr eaLnBrk="1" fontAlgn="auto" hangingPunct="1">
              <a:spcAft>
                <a:spcPts val="0"/>
              </a:spcAft>
              <a:defRPr/>
            </a:pPr>
            <a:r>
              <a:rPr lang="tr-TR" dirty="0" smtClean="0"/>
              <a:t>6- TESCİL OLMAYAN TAKMA CEVİZ ADLARI ile</a:t>
            </a:r>
            <a:br>
              <a:rPr lang="tr-TR" dirty="0" smtClean="0"/>
            </a:br>
            <a:r>
              <a:rPr lang="tr-TR" dirty="0" smtClean="0"/>
              <a:t>KAYITSIZ  USULSÜZ ÇÖĞÜR SATIŞLARI</a:t>
            </a:r>
            <a:br>
              <a:rPr lang="tr-TR" dirty="0" smtClean="0"/>
            </a:br>
            <a:endParaRPr lang="tr-TR" dirty="0"/>
          </a:p>
        </p:txBody>
      </p:sp>
      <p:sp>
        <p:nvSpPr>
          <p:cNvPr id="3" name="2 Alt Başlık"/>
          <p:cNvSpPr>
            <a:spLocks noGrp="1"/>
          </p:cNvSpPr>
          <p:nvPr>
            <p:ph type="subTitle" idx="1"/>
          </p:nvPr>
        </p:nvSpPr>
        <p:spPr>
          <a:xfrm>
            <a:off x="1258888" y="4076700"/>
            <a:ext cx="6400800" cy="766763"/>
          </a:xfrm>
        </p:spPr>
        <p:style>
          <a:lnRef idx="2">
            <a:schemeClr val="accent1"/>
          </a:lnRef>
          <a:fillRef idx="1">
            <a:schemeClr val="lt1"/>
          </a:fillRef>
          <a:effectRef idx="0">
            <a:schemeClr val="accent1"/>
          </a:effectRef>
          <a:fontRef idx="minor">
            <a:schemeClr val="dk1"/>
          </a:fontRef>
        </p:style>
        <p:txBody>
          <a:bodyPr rtlCol="0">
            <a:normAutofit/>
          </a:bodyPr>
          <a:lstStyle/>
          <a:p>
            <a:pPr eaLnBrk="1" fontAlgn="auto" hangingPunct="1">
              <a:spcAft>
                <a:spcPts val="0"/>
              </a:spcAft>
              <a:defRPr/>
            </a:pPr>
            <a:r>
              <a:rPr lang="tr-TR" b="1" dirty="0" smtClean="0">
                <a:solidFill>
                  <a:srgbClr val="C00000"/>
                </a:solidFill>
              </a:rPr>
              <a:t>SON GELENE KALMIYOR</a:t>
            </a:r>
            <a:endParaRPr lang="tr-TR" b="1" dirty="0">
              <a:solidFill>
                <a:srgbClr val="C0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2 Metin kutusu"/>
          <p:cNvSpPr txBox="1">
            <a:spLocks noChangeArrowheads="1"/>
          </p:cNvSpPr>
          <p:nvPr/>
        </p:nvSpPr>
        <p:spPr bwMode="auto">
          <a:xfrm>
            <a:off x="323528" y="0"/>
            <a:ext cx="8351838" cy="1262062"/>
          </a:xfrm>
          <a:prstGeom prst="rect">
            <a:avLst/>
          </a:prstGeom>
          <a:solidFill>
            <a:srgbClr val="FFFF00"/>
          </a:solidFill>
          <a:ln w="9525">
            <a:noFill/>
            <a:miter lim="800000"/>
            <a:headEnd/>
            <a:tailEnd/>
          </a:ln>
        </p:spPr>
        <p:txBody>
          <a:bodyPr>
            <a:spAutoFit/>
          </a:bodyPr>
          <a:lstStyle/>
          <a:p>
            <a:pPr algn="ctr" eaLnBrk="1" hangingPunct="1"/>
            <a:r>
              <a:rPr lang="tr-TR" altLang="tr-TR" sz="4000" dirty="0"/>
              <a:t>6</a:t>
            </a:r>
            <a:r>
              <a:rPr lang="tr-TR" altLang="tr-TR" dirty="0"/>
              <a:t>- </a:t>
            </a:r>
            <a:r>
              <a:rPr lang="tr-TR" altLang="tr-TR" sz="3600" b="1" dirty="0"/>
              <a:t>Tescilli olmayan ceviz </a:t>
            </a:r>
            <a:r>
              <a:rPr lang="tr-TR" altLang="tr-TR" sz="3600" b="1" dirty="0" err="1"/>
              <a:t>genotipleri</a:t>
            </a:r>
            <a:endParaRPr lang="tr-TR" altLang="tr-TR" sz="3600" b="1" dirty="0"/>
          </a:p>
          <a:p>
            <a:pPr algn="ctr" eaLnBrk="1" hangingPunct="1"/>
            <a:r>
              <a:rPr lang="tr-TR" altLang="tr-TR" sz="3600" b="1" dirty="0"/>
              <a:t>ve ANAÇ sertifikası ile satış teknikleri </a:t>
            </a:r>
          </a:p>
        </p:txBody>
      </p:sp>
      <p:sp>
        <p:nvSpPr>
          <p:cNvPr id="20483" name="4 Metin kutusu"/>
          <p:cNvSpPr txBox="1">
            <a:spLocks noChangeArrowheads="1"/>
          </p:cNvSpPr>
          <p:nvPr/>
        </p:nvSpPr>
        <p:spPr bwMode="auto">
          <a:xfrm>
            <a:off x="395536" y="1484784"/>
            <a:ext cx="8064500" cy="2308324"/>
          </a:xfrm>
          <a:prstGeom prst="rect">
            <a:avLst/>
          </a:prstGeom>
          <a:noFill/>
          <a:ln w="9525">
            <a:noFill/>
            <a:miter lim="800000"/>
            <a:headEnd/>
            <a:tailEnd/>
          </a:ln>
        </p:spPr>
        <p:txBody>
          <a:bodyPr wrap="square">
            <a:spAutoFit/>
          </a:bodyPr>
          <a:lstStyle/>
          <a:p>
            <a:pPr algn="ctr"/>
            <a:r>
              <a:rPr lang="tr-TR" sz="5400" dirty="0">
                <a:solidFill>
                  <a:srgbClr val="C00000"/>
                </a:solidFill>
              </a:rPr>
              <a:t>ALTAY CEVİZ GENOTİP </a:t>
            </a:r>
          </a:p>
          <a:p>
            <a:pPr algn="ctr"/>
            <a:r>
              <a:rPr lang="tr-TR" sz="5400" dirty="0">
                <a:solidFill>
                  <a:srgbClr val="C00000"/>
                </a:solidFill>
              </a:rPr>
              <a:t>hadisesi</a:t>
            </a:r>
          </a:p>
          <a:p>
            <a:endParaRPr lang="tr-TR" dirty="0"/>
          </a:p>
          <a:p>
            <a:r>
              <a:rPr lang="tr-TR" dirty="0"/>
              <a:t>Güzel olan sadece İSMİ</a:t>
            </a:r>
          </a:p>
        </p:txBody>
      </p:sp>
      <p:pic>
        <p:nvPicPr>
          <p:cNvPr id="5" name="Picture 4" descr="http://www.altaycevizi.net/images/altay-ceviz-sertifikasi.png"/>
          <p:cNvPicPr>
            <a:picLocks noChangeAspect="1" noChangeArrowheads="1"/>
          </p:cNvPicPr>
          <p:nvPr/>
        </p:nvPicPr>
        <p:blipFill>
          <a:blip r:embed="rId2" cstate="print"/>
          <a:srcRect/>
          <a:stretch>
            <a:fillRect/>
          </a:stretch>
        </p:blipFill>
        <p:spPr bwMode="auto">
          <a:xfrm>
            <a:off x="1259632" y="4437112"/>
            <a:ext cx="7562227" cy="2232248"/>
          </a:xfrm>
          <a:prstGeom prst="rect">
            <a:avLst/>
          </a:prstGeom>
          <a:noFill/>
          <a:ln w="9525">
            <a:noFill/>
            <a:miter lim="800000"/>
            <a:headEnd/>
            <a:tailEnd/>
          </a:ln>
        </p:spPr>
      </p:pic>
      <p:sp>
        <p:nvSpPr>
          <p:cNvPr id="6" name="5 Oval"/>
          <p:cNvSpPr/>
          <p:nvPr/>
        </p:nvSpPr>
        <p:spPr>
          <a:xfrm>
            <a:off x="2483768" y="5157192"/>
            <a:ext cx="863600" cy="431800"/>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endParaRPr lang="tr-T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a:xfrm>
            <a:off x="468313" y="0"/>
            <a:ext cx="8229600" cy="720725"/>
          </a:xfrm>
        </p:spPr>
        <p:txBody>
          <a:bodyPr rtlCol="0">
            <a:normAutofit fontScale="90000"/>
          </a:bodyPr>
          <a:lstStyle/>
          <a:p>
            <a:pPr eaLnBrk="1" fontAlgn="auto" hangingPunct="1">
              <a:spcAft>
                <a:spcPts val="0"/>
              </a:spcAft>
              <a:defRPr/>
            </a:pPr>
            <a:r>
              <a:rPr lang="tr-TR" b="1" dirty="0" smtClean="0"/>
              <a:t>ALTAY BOSFOR</a:t>
            </a:r>
            <a:r>
              <a:rPr lang="tr-TR" dirty="0" smtClean="0"/>
              <a:t> CEVİZİ</a:t>
            </a:r>
          </a:p>
        </p:txBody>
      </p:sp>
      <p:sp>
        <p:nvSpPr>
          <p:cNvPr id="21507" name="Rectangle 15"/>
          <p:cNvSpPr>
            <a:spLocks noChangeArrowheads="1"/>
          </p:cNvSpPr>
          <p:nvPr/>
        </p:nvSpPr>
        <p:spPr bwMode="auto">
          <a:xfrm>
            <a:off x="-739775" y="1933575"/>
            <a:ext cx="9144000" cy="0"/>
          </a:xfrm>
          <a:prstGeom prst="rect">
            <a:avLst/>
          </a:prstGeom>
          <a:noFill/>
          <a:ln w="9525">
            <a:noFill/>
            <a:miter lim="800000"/>
            <a:headEnd/>
            <a:tailEnd/>
          </a:ln>
        </p:spPr>
        <p:txBody>
          <a:bodyPr wrap="none" anchor="ctr">
            <a:spAutoFit/>
          </a:bodyPr>
          <a:lstStyle/>
          <a:p>
            <a:pPr eaLnBrk="1" hangingPunct="1"/>
            <a:endParaRPr lang="tr-TR" altLang="tr-TR">
              <a:latin typeface="Calibri" pitchFamily="34" charset="0"/>
            </a:endParaRPr>
          </a:p>
        </p:txBody>
      </p:sp>
      <p:sp>
        <p:nvSpPr>
          <p:cNvPr id="21508" name="AutoShape 18" descr="IMG_20130608_143552"/>
          <p:cNvSpPr>
            <a:spLocks noChangeAspect="1" noChangeArrowheads="1"/>
          </p:cNvSpPr>
          <p:nvPr/>
        </p:nvSpPr>
        <p:spPr bwMode="auto">
          <a:xfrm>
            <a:off x="-739775" y="287338"/>
            <a:ext cx="952500" cy="1266825"/>
          </a:xfrm>
          <a:prstGeom prst="rect">
            <a:avLst/>
          </a:prstGeom>
          <a:noFill/>
          <a:ln w="9525">
            <a:noFill/>
            <a:miter lim="800000"/>
            <a:headEnd/>
            <a:tailEnd/>
          </a:ln>
        </p:spPr>
        <p:txBody>
          <a:bodyPr/>
          <a:lstStyle/>
          <a:p>
            <a:pPr eaLnBrk="1" hangingPunct="1"/>
            <a:endParaRPr lang="tr-TR" altLang="tr-TR">
              <a:latin typeface="Calibri" pitchFamily="34" charset="0"/>
            </a:endParaRPr>
          </a:p>
        </p:txBody>
      </p:sp>
      <p:graphicFrame>
        <p:nvGraphicFramePr>
          <p:cNvPr id="151563" name="Group 11"/>
          <p:cNvGraphicFramePr>
            <a:graphicFrameLocks noGrp="1"/>
          </p:cNvGraphicFramePr>
          <p:nvPr/>
        </p:nvGraphicFramePr>
        <p:xfrm>
          <a:off x="0" y="620713"/>
          <a:ext cx="8783638" cy="2447925"/>
        </p:xfrm>
        <a:graphic>
          <a:graphicData uri="http://schemas.openxmlformats.org/drawingml/2006/table">
            <a:tbl>
              <a:tblPr/>
              <a:tblGrid>
                <a:gridCol w="1223459"/>
                <a:gridCol w="7560179"/>
              </a:tblGrid>
              <a:tr h="24479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7900" b="0" i="0" u="none" strike="noStrike" cap="none" normalizeH="0" baseline="0" dirty="0" smtClean="0">
                          <a:ln>
                            <a:noFill/>
                          </a:ln>
                          <a:solidFill>
                            <a:schemeClr val="tx1"/>
                          </a:solidFill>
                          <a:effectLst/>
                          <a:latin typeface="Arial" pitchFamily="34" charset="0"/>
                          <a:cs typeface="Arial" pitchFamily="34" charset="0"/>
                        </a:rPr>
                        <a:t> </a:t>
                      </a:r>
                      <a:r>
                        <a:rPr kumimoji="0" lang="tr-TR" sz="1800" b="0" i="0" u="none" strike="noStrike" cap="none" normalizeH="0" baseline="0" dirty="0" smtClean="0">
                          <a:ln>
                            <a:noFill/>
                          </a:ln>
                          <a:solidFill>
                            <a:schemeClr val="tx1"/>
                          </a:solidFill>
                          <a:effectLst/>
                          <a:latin typeface="Arial" pitchFamily="34" charset="0"/>
                          <a:cs typeface="Arial" pitchFamily="34" charset="0"/>
                        </a:rPr>
                        <a:t>            </a:t>
                      </a:r>
                    </a:p>
                  </a:txBody>
                  <a:tcPr marT="45725" marB="45725" horzOverflow="overflow">
                    <a:lnL>
                      <a:noFill/>
                    </a:lnL>
                    <a:lnR>
                      <a:noFill/>
                    </a:lnR>
                    <a:lnT>
                      <a:noFill/>
                    </a:lnT>
                    <a:lnB>
                      <a:noFill/>
                    </a:lnB>
                    <a:lnTlToBr>
                      <a:noFill/>
                    </a:lnTlToBr>
                    <a:lnBlToTr>
                      <a:noFill/>
                    </a:lnBlToTr>
                    <a:solidFill>
                      <a:srgbClr val="F8F8F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Verdana" pitchFamily="34" charset="0"/>
                          <a:cs typeface="Arial" pitchFamily="34" charset="0"/>
                        </a:rPr>
                        <a:t>Asıl vatanı Sibirya olan Altay </a:t>
                      </a:r>
                      <a:r>
                        <a:rPr kumimoji="0" lang="tr-TR" sz="1200" b="0" i="0" u="none" strike="noStrike" cap="none" normalizeH="0" baseline="0" dirty="0" err="1" smtClean="0">
                          <a:ln>
                            <a:noFill/>
                          </a:ln>
                          <a:solidFill>
                            <a:schemeClr val="tx1"/>
                          </a:solidFill>
                          <a:effectLst/>
                          <a:latin typeface="Verdana" pitchFamily="34" charset="0"/>
                          <a:cs typeface="Arial" pitchFamily="34" charset="0"/>
                        </a:rPr>
                        <a:t>Bosfor</a:t>
                      </a:r>
                      <a:r>
                        <a:rPr kumimoji="0" lang="tr-TR" sz="1200" b="0" i="0" u="none" strike="noStrike" cap="none" normalizeH="0" baseline="0" dirty="0" smtClean="0">
                          <a:ln>
                            <a:noFill/>
                          </a:ln>
                          <a:solidFill>
                            <a:schemeClr val="tx1"/>
                          </a:solidFill>
                          <a:effectLst/>
                          <a:latin typeface="Verdana" pitchFamily="34" charset="0"/>
                          <a:cs typeface="Arial" pitchFamily="34" charset="0"/>
                        </a:rPr>
                        <a:t> Ceviz, başka ağaçlarla aşılanarak (melezleme yöntemi ile) elde edilmiş ceviz ağacının meyvesinden üretilmiştir.</a:t>
                      </a:r>
                      <a:r>
                        <a:rPr kumimoji="0" lang="tr-TR" sz="12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sz="1200" b="0" i="0" u="none" strike="noStrike" cap="none" normalizeH="0" baseline="0" dirty="0" smtClean="0">
                          <a:ln>
                            <a:noFill/>
                          </a:ln>
                          <a:solidFill>
                            <a:schemeClr val="tx1"/>
                          </a:solidFill>
                          <a:effectLst/>
                          <a:latin typeface="Verdana" pitchFamily="34" charset="0"/>
                          <a:cs typeface="Arial" pitchFamily="34" charset="0"/>
                        </a:rPr>
                        <a:t>Altay </a:t>
                      </a:r>
                      <a:r>
                        <a:rPr kumimoji="0" lang="tr-TR" sz="1200" b="0" i="0" u="none" strike="noStrike" cap="none" normalizeH="0" baseline="0" dirty="0" err="1" smtClean="0">
                          <a:ln>
                            <a:noFill/>
                          </a:ln>
                          <a:solidFill>
                            <a:schemeClr val="tx1"/>
                          </a:solidFill>
                          <a:effectLst/>
                          <a:latin typeface="Verdana" pitchFamily="34" charset="0"/>
                          <a:cs typeface="Arial" pitchFamily="34" charset="0"/>
                        </a:rPr>
                        <a:t>Bosfor</a:t>
                      </a:r>
                      <a:r>
                        <a:rPr kumimoji="0" lang="tr-TR" sz="1200" b="0" i="0" u="none" strike="noStrike" cap="none" normalizeH="0" baseline="0" dirty="0" smtClean="0">
                          <a:ln>
                            <a:noFill/>
                          </a:ln>
                          <a:solidFill>
                            <a:schemeClr val="tx1"/>
                          </a:solidFill>
                          <a:effectLst/>
                          <a:latin typeface="Verdana" pitchFamily="34" charset="0"/>
                          <a:cs typeface="Arial" pitchFamily="34" charset="0"/>
                        </a:rPr>
                        <a:t> Cevizi salkım cevizdir. İç randıman oranı çok yüksek olup orta kalınlıkta kabukludur. Meyveleri salkım olup bir salkımda 12-14-16-18 meyve tutabilmektedir. Yağ oranı %60-65 arası olup 1 kg cevizden yaklaşık 520 gr iç çıkmaktadır.</a:t>
                      </a:r>
                      <a:r>
                        <a:rPr kumimoji="0" lang="tr-TR" sz="12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sz="1200" b="0" i="0" u="none" strike="noStrike" cap="none" normalizeH="0" baseline="0" dirty="0" smtClean="0">
                          <a:ln>
                            <a:noFill/>
                          </a:ln>
                          <a:solidFill>
                            <a:schemeClr val="tx1"/>
                          </a:solidFill>
                          <a:effectLst/>
                          <a:latin typeface="Verdana" pitchFamily="34" charset="0"/>
                          <a:cs typeface="Arial" pitchFamily="34" charset="0"/>
                        </a:rPr>
                        <a:t>Ağacın boyu 5-6 metre uzamakta olup, yerli ve yabancı çeşit cevizlere göre kısadır, lakin yeterli erişkinliğe ulaştıktan sonra yerli ve yabancı çeşit cevizlerden fazla verim vermektedir.</a:t>
                      </a:r>
                      <a:r>
                        <a:rPr kumimoji="0" lang="tr-TR" sz="12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sz="1200" b="0" i="0" u="none" strike="noStrike" cap="none" normalizeH="0" baseline="0" dirty="0" smtClean="0">
                          <a:ln>
                            <a:noFill/>
                          </a:ln>
                          <a:solidFill>
                            <a:schemeClr val="tx1"/>
                          </a:solidFill>
                          <a:effectLst/>
                          <a:latin typeface="Verdana" pitchFamily="34" charset="0"/>
                          <a:cs typeface="Arial" pitchFamily="34" charset="0"/>
                        </a:rPr>
                        <a:t>Altay ceviz ilk bahar geç donlarından ve sonbahar erken donlarından etkilenmez.</a:t>
                      </a:r>
                      <a:r>
                        <a:rPr kumimoji="0" lang="tr-TR" sz="12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sz="1200" b="0" i="0" u="none" strike="noStrike" cap="none" normalizeH="0" baseline="0" dirty="0" smtClean="0">
                          <a:ln>
                            <a:noFill/>
                          </a:ln>
                          <a:solidFill>
                            <a:schemeClr val="tx1"/>
                          </a:solidFill>
                          <a:effectLst/>
                          <a:latin typeface="Verdana" pitchFamily="34" charset="0"/>
                          <a:cs typeface="Arial" pitchFamily="34" charset="0"/>
                        </a:rPr>
                        <a:t>Altay ceviz geç uyanan bir ceviz çeşidi </a:t>
                      </a:r>
                      <a:r>
                        <a:rPr kumimoji="0" lang="tr-TR" sz="1200" b="0" i="0" u="none" strike="noStrike" cap="none" normalizeH="0" baseline="0" dirty="0" err="1" smtClean="0">
                          <a:ln>
                            <a:noFill/>
                          </a:ln>
                          <a:solidFill>
                            <a:schemeClr val="tx1"/>
                          </a:solidFill>
                          <a:effectLst/>
                          <a:latin typeface="Verdana" pitchFamily="34" charset="0"/>
                          <a:cs typeface="Arial" pitchFamily="34" charset="0"/>
                        </a:rPr>
                        <a:t>di</a:t>
                      </a:r>
                      <a:r>
                        <a:rPr kumimoji="0" lang="tr-TR" sz="1200" b="0" i="0" u="none" strike="noStrike" cap="none" normalizeH="0" baseline="0" dirty="0" err="1" smtClean="0">
                          <a:ln>
                            <a:noFill/>
                          </a:ln>
                          <a:solidFill>
                            <a:schemeClr val="tx1"/>
                          </a:solidFill>
                          <a:effectLst/>
                          <a:latin typeface="Arial" pitchFamily="34" charset="0"/>
                          <a:cs typeface="Arial" pitchFamily="34" charset="0"/>
                        </a:rPr>
                        <a:t>r</a:t>
                      </a:r>
                      <a:r>
                        <a:rPr kumimoji="0" lang="tr-TR" sz="12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sz="1200" b="0" i="0" u="none" strike="noStrike" cap="none" normalizeH="0" baseline="0" dirty="0" smtClean="0">
                          <a:ln>
                            <a:noFill/>
                          </a:ln>
                          <a:solidFill>
                            <a:schemeClr val="tx1"/>
                          </a:solidFill>
                          <a:effectLst/>
                          <a:latin typeface="Arial" pitchFamily="34" charset="0"/>
                          <a:cs typeface="Arial" pitchFamily="34" charset="0"/>
                        </a:rPr>
                        <a:t>Altay ceviz kendi kendini </a:t>
                      </a:r>
                      <a:r>
                        <a:rPr kumimoji="0" lang="tr-TR" sz="1200" b="0" i="0" u="none" strike="noStrike" cap="none" normalizeH="0" baseline="0" dirty="0" err="1" smtClean="0">
                          <a:ln>
                            <a:noFill/>
                          </a:ln>
                          <a:solidFill>
                            <a:schemeClr val="tx1"/>
                          </a:solidFill>
                          <a:effectLst/>
                          <a:latin typeface="Arial" pitchFamily="34" charset="0"/>
                          <a:cs typeface="Arial" pitchFamily="34" charset="0"/>
                        </a:rPr>
                        <a:t>tozlayabilmektedir</a:t>
                      </a:r>
                      <a:r>
                        <a:rPr kumimoji="0" lang="tr-TR" sz="1200" b="0" i="0" u="none" strike="noStrike" cap="none" normalizeH="0" baseline="0" dirty="0" smtClean="0">
                          <a:ln>
                            <a:noFill/>
                          </a:ln>
                          <a:solidFill>
                            <a:schemeClr val="tx1"/>
                          </a:solidFill>
                          <a:effectLst/>
                          <a:latin typeface="Arial" pitchFamily="34" charset="0"/>
                          <a:cs typeface="Arial" pitchFamily="34" charset="0"/>
                        </a:rPr>
                        <a:t>.(</a:t>
                      </a:r>
                      <a:r>
                        <a:rPr kumimoji="0" lang="tr-TR" sz="1200" b="0" i="0" u="none" strike="noStrike" cap="none" normalizeH="0" baseline="0" dirty="0" err="1" smtClean="0">
                          <a:ln>
                            <a:noFill/>
                          </a:ln>
                          <a:solidFill>
                            <a:schemeClr val="tx1"/>
                          </a:solidFill>
                          <a:effectLst/>
                          <a:latin typeface="Arial" pitchFamily="34" charset="0"/>
                          <a:cs typeface="Arial" pitchFamily="34" charset="0"/>
                        </a:rPr>
                        <a:t>Homogammy</a:t>
                      </a:r>
                      <a:r>
                        <a:rPr kumimoji="0" lang="tr-TR" sz="1200" b="0" i="0" u="none" strike="noStrike" cap="none" normalizeH="0" baseline="0" dirty="0" smtClean="0">
                          <a:ln>
                            <a:noFill/>
                          </a:ln>
                          <a:solidFill>
                            <a:schemeClr val="tx1"/>
                          </a:solidFill>
                          <a:effectLst/>
                          <a:latin typeface="Arial" pitchFamily="34" charset="0"/>
                          <a:cs typeface="Arial" pitchFamily="34" charset="0"/>
                        </a:rPr>
                        <a:t>)Başka bir </a:t>
                      </a:r>
                      <a:r>
                        <a:rPr kumimoji="0" lang="tr-TR" sz="1200" b="0" i="0" u="none" strike="noStrike" cap="none" normalizeH="0" baseline="0" dirty="0" err="1" smtClean="0">
                          <a:ln>
                            <a:noFill/>
                          </a:ln>
                          <a:solidFill>
                            <a:schemeClr val="tx1"/>
                          </a:solidFill>
                          <a:effectLst/>
                          <a:latin typeface="Arial" pitchFamily="34" charset="0"/>
                          <a:cs typeface="Arial" pitchFamily="34" charset="0"/>
                        </a:rPr>
                        <a:t>tozlayıcı</a:t>
                      </a:r>
                      <a:r>
                        <a:rPr kumimoji="0" lang="tr-TR" sz="1200" b="0" i="0" u="none" strike="noStrike" cap="none" normalizeH="0" baseline="0" dirty="0" smtClean="0">
                          <a:ln>
                            <a:noFill/>
                          </a:ln>
                          <a:solidFill>
                            <a:schemeClr val="tx1"/>
                          </a:solidFill>
                          <a:effectLst/>
                          <a:latin typeface="Arial" pitchFamily="34" charset="0"/>
                          <a:cs typeface="Arial" pitchFamily="34" charset="0"/>
                        </a:rPr>
                        <a:t> çeşide ihtiyacı yoktur.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200" b="1" i="0" u="none" strike="noStrike" cap="none" normalizeH="0" baseline="0" dirty="0" smtClean="0">
                          <a:ln>
                            <a:noFill/>
                          </a:ln>
                          <a:solidFill>
                            <a:srgbClr val="FF0000"/>
                          </a:solidFill>
                          <a:effectLst/>
                          <a:latin typeface="Verdana" pitchFamily="34" charset="0"/>
                          <a:ea typeface="’’Times New Roman’’"/>
                          <a:cs typeface="’’Times New Roman’’"/>
                        </a:rPr>
                        <a:t>Telefonlar:</a:t>
                      </a:r>
                      <a:r>
                        <a:rPr kumimoji="0" lang="tr-TR" sz="1200" b="1" i="0" u="none" strike="noStrike" cap="none" normalizeH="0" baseline="0" dirty="0" smtClean="0">
                          <a:ln>
                            <a:noFill/>
                          </a:ln>
                          <a:solidFill>
                            <a:schemeClr val="tx1"/>
                          </a:solidFill>
                          <a:effectLst/>
                          <a:latin typeface="Verdana" pitchFamily="34" charset="0"/>
                          <a:ea typeface="’’Times New Roman’’"/>
                          <a:cs typeface="’’Times New Roman’’"/>
                        </a:rPr>
                        <a:t> </a:t>
                      </a:r>
                      <a:r>
                        <a:rPr kumimoji="0" lang="tr-TR" sz="1200" b="1" i="0" u="none" strike="noStrike" cap="none" normalizeH="0" baseline="0" dirty="0" smtClean="0">
                          <a:ln>
                            <a:noFill/>
                          </a:ln>
                          <a:solidFill>
                            <a:srgbClr val="000000"/>
                          </a:solidFill>
                          <a:effectLst/>
                          <a:latin typeface="Verdana" pitchFamily="34" charset="0"/>
                          <a:ea typeface="’’Times New Roman’’"/>
                          <a:cs typeface="’’Times New Roman’’"/>
                        </a:rPr>
                        <a:t>0 312 222 26 62</a:t>
                      </a:r>
                      <a:r>
                        <a:rPr kumimoji="0" lang="tr-TR" sz="1200" b="1" i="0" u="none" strike="noStrike" cap="none" normalizeH="0" baseline="0" dirty="0" smtClean="0">
                          <a:ln>
                            <a:noFill/>
                          </a:ln>
                          <a:solidFill>
                            <a:srgbClr val="808000"/>
                          </a:solidFill>
                          <a:effectLst/>
                          <a:latin typeface="Verdana" pitchFamily="34" charset="0"/>
                          <a:ea typeface="’’Times New Roman’’"/>
                          <a:cs typeface="’’Times New Roman’’"/>
                        </a:rPr>
                        <a:t> </a:t>
                      </a:r>
                      <a:r>
                        <a:rPr kumimoji="0" lang="tr-TR" sz="1200" b="1" i="0" u="none" strike="noStrike" cap="none" normalizeH="0" baseline="0" dirty="0" smtClean="0">
                          <a:ln>
                            <a:noFill/>
                          </a:ln>
                          <a:solidFill>
                            <a:srgbClr val="003300"/>
                          </a:solidFill>
                          <a:effectLst/>
                          <a:latin typeface="Verdana" pitchFamily="34" charset="0"/>
                          <a:ea typeface="’’Times New Roman’’"/>
                          <a:cs typeface="’’Times New Roman’’"/>
                        </a:rPr>
                        <a:t>- 0 212 381 87 73 - 0 545 381 87 73 -0 544 874 30 93</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a:txBody>
                  <a:tcPr marT="45725" marB="45725" horzOverflow="overflow">
                    <a:lnL>
                      <a:noFill/>
                    </a:lnL>
                    <a:lnR>
                      <a:noFill/>
                    </a:lnR>
                    <a:lnT>
                      <a:noFill/>
                    </a:lnT>
                    <a:lnB>
                      <a:noFill/>
                    </a:lnB>
                    <a:lnTlToBr>
                      <a:noFill/>
                    </a:lnTlToBr>
                    <a:lnBlToTr>
                      <a:noFill/>
                    </a:lnBlToTr>
                    <a:solidFill>
                      <a:srgbClr val="F8F8F8"/>
                    </a:solidFill>
                  </a:tcPr>
                </a:tc>
              </a:tr>
            </a:tbl>
          </a:graphicData>
        </a:graphic>
      </p:graphicFrame>
      <p:sp>
        <p:nvSpPr>
          <p:cNvPr id="21512" name="AutoShape 17" descr="IMG_5582"/>
          <p:cNvSpPr>
            <a:spLocks noChangeAspect="1" noChangeArrowheads="1"/>
          </p:cNvSpPr>
          <p:nvPr/>
        </p:nvSpPr>
        <p:spPr bwMode="auto">
          <a:xfrm>
            <a:off x="-584200" y="1979613"/>
            <a:ext cx="952500" cy="714375"/>
          </a:xfrm>
          <a:prstGeom prst="rect">
            <a:avLst/>
          </a:prstGeom>
          <a:noFill/>
          <a:ln w="9525">
            <a:noFill/>
            <a:miter lim="800000"/>
            <a:headEnd/>
            <a:tailEnd/>
          </a:ln>
        </p:spPr>
        <p:txBody>
          <a:bodyPr/>
          <a:lstStyle/>
          <a:p>
            <a:pPr eaLnBrk="1" hangingPunct="1"/>
            <a:endParaRPr lang="tr-TR" altLang="tr-TR">
              <a:latin typeface="Calibri" pitchFamily="34" charset="0"/>
            </a:endParaRPr>
          </a:p>
        </p:txBody>
      </p:sp>
      <p:sp>
        <p:nvSpPr>
          <p:cNvPr id="8" name="Rectangle 3"/>
          <p:cNvSpPr txBox="1">
            <a:spLocks noChangeArrowheads="1"/>
          </p:cNvSpPr>
          <p:nvPr/>
        </p:nvSpPr>
        <p:spPr>
          <a:xfrm>
            <a:off x="323850" y="3141663"/>
            <a:ext cx="8642350" cy="3409950"/>
          </a:xfrm>
          <a:prstGeom prst="rect">
            <a:avLst/>
          </a:prstGeom>
          <a:solidFill>
            <a:srgbClr val="000066"/>
          </a:solidFill>
        </p:spPr>
        <p:txBody>
          <a:bodyPr/>
          <a:lstStyle/>
          <a:p>
            <a:pPr marL="342900" indent="-342900" eaLnBrk="1" hangingPunct="1">
              <a:lnSpc>
                <a:spcPct val="90000"/>
              </a:lnSpc>
              <a:spcBef>
                <a:spcPct val="20000"/>
              </a:spcBef>
              <a:buFont typeface="Arial" pitchFamily="34" charset="0"/>
              <a:buChar char="•"/>
              <a:defRPr/>
            </a:pPr>
            <a:r>
              <a:rPr lang="tr-TR" altLang="tr-TR" sz="2800" dirty="0">
                <a:solidFill>
                  <a:srgbClr val="00FF00"/>
                </a:solidFill>
                <a:latin typeface="+mn-lt"/>
              </a:rPr>
              <a:t>ALTAY CEVİZ</a:t>
            </a:r>
            <a:endParaRPr lang="tr-TR" altLang="tr-TR" sz="2800" b="1" dirty="0">
              <a:solidFill>
                <a:srgbClr val="00FF00"/>
              </a:solidFill>
              <a:latin typeface="+mn-lt"/>
            </a:endParaRPr>
          </a:p>
          <a:p>
            <a:pPr marL="342900" indent="-342900" eaLnBrk="1" hangingPunct="1">
              <a:lnSpc>
                <a:spcPct val="90000"/>
              </a:lnSpc>
              <a:spcBef>
                <a:spcPct val="20000"/>
              </a:spcBef>
              <a:buFont typeface="Arial" pitchFamily="34" charset="0"/>
              <a:buChar char="•"/>
              <a:defRPr/>
            </a:pPr>
            <a:r>
              <a:rPr lang="tr-TR" altLang="tr-TR" sz="1400" b="1" dirty="0">
                <a:solidFill>
                  <a:srgbClr val="00FF00"/>
                </a:solidFill>
                <a:latin typeface="+mn-lt"/>
              </a:rPr>
              <a:t>Adres : Cihan Sokak 43/9 Sıhhiye/ANKARA</a:t>
            </a:r>
          </a:p>
          <a:p>
            <a:pPr marL="342900" indent="-342900" eaLnBrk="1" hangingPunct="1">
              <a:lnSpc>
                <a:spcPct val="90000"/>
              </a:lnSpc>
              <a:spcBef>
                <a:spcPct val="20000"/>
              </a:spcBef>
              <a:buFont typeface="Arial" pitchFamily="34" charset="0"/>
              <a:buChar char="•"/>
              <a:defRPr/>
            </a:pPr>
            <a:r>
              <a:rPr lang="tr-TR" altLang="tr-TR" sz="1400" b="1" dirty="0">
                <a:solidFill>
                  <a:srgbClr val="00FF00"/>
                </a:solidFill>
                <a:latin typeface="+mn-lt"/>
              </a:rPr>
              <a:t>Tel : 0532 136 16 94 – 0312 231 31 57</a:t>
            </a:r>
          </a:p>
          <a:p>
            <a:pPr marL="342900" indent="-342900" eaLnBrk="1" hangingPunct="1">
              <a:lnSpc>
                <a:spcPct val="90000"/>
              </a:lnSpc>
              <a:spcBef>
                <a:spcPct val="20000"/>
              </a:spcBef>
              <a:buFont typeface="Arial" pitchFamily="34" charset="0"/>
              <a:buChar char="•"/>
              <a:defRPr/>
            </a:pPr>
            <a:r>
              <a:rPr lang="tr-TR" altLang="tr-TR" sz="1400" b="1" i="1" u="sng" dirty="0">
                <a:solidFill>
                  <a:srgbClr val="00FF00"/>
                </a:solidFill>
                <a:latin typeface="+mn-lt"/>
              </a:rPr>
              <a:t> ALTAY 1 CEVİZ</a:t>
            </a:r>
            <a:endParaRPr lang="tr-TR" altLang="tr-TR" sz="1400" b="1" u="sng" dirty="0">
              <a:solidFill>
                <a:srgbClr val="00FF00"/>
              </a:solidFill>
              <a:latin typeface="+mn-lt"/>
            </a:endParaRPr>
          </a:p>
          <a:p>
            <a:pPr marL="342900" indent="-342900" eaLnBrk="1" hangingPunct="1">
              <a:lnSpc>
                <a:spcPct val="90000"/>
              </a:lnSpc>
              <a:spcBef>
                <a:spcPct val="20000"/>
              </a:spcBef>
              <a:buFont typeface="Arial" pitchFamily="34" charset="0"/>
              <a:buChar char="•"/>
              <a:defRPr/>
            </a:pPr>
            <a:r>
              <a:rPr lang="tr-TR" altLang="tr-TR" sz="2800" b="1" i="1" dirty="0">
                <a:latin typeface="+mn-lt"/>
              </a:rPr>
              <a:t>  </a:t>
            </a:r>
            <a:r>
              <a:rPr lang="tr-TR" altLang="tr-TR" sz="1400" b="1" i="1" dirty="0">
                <a:solidFill>
                  <a:schemeClr val="bg1"/>
                </a:solidFill>
                <a:latin typeface="+mn-lt"/>
              </a:rPr>
              <a:t>ASIL VATANI SİBİRYA OLAN ALTAY CEVİZ BAŞKA AĞAÇLARLA AŞILANARAK (MELEZLEME YÖNTEMİ) İLE ELDE EDİLMİŞ CEVİZ AĞACININ  MEYVESİNDEN ÜRETİLMİŞTİR</a:t>
            </a:r>
          </a:p>
          <a:p>
            <a:pPr marL="342900" indent="-342900" eaLnBrk="1" hangingPunct="1">
              <a:lnSpc>
                <a:spcPct val="90000"/>
              </a:lnSpc>
              <a:spcBef>
                <a:spcPct val="20000"/>
              </a:spcBef>
              <a:buFont typeface="Arial" pitchFamily="34" charset="0"/>
              <a:buChar char="•"/>
              <a:defRPr/>
            </a:pPr>
            <a:endParaRPr lang="tr-TR" altLang="tr-TR" sz="1400" b="1" i="1" dirty="0">
              <a:solidFill>
                <a:schemeClr val="bg1"/>
              </a:solidFill>
              <a:latin typeface="+mn-lt"/>
            </a:endParaRPr>
          </a:p>
          <a:p>
            <a:pPr marL="342900" indent="-342900" eaLnBrk="1" hangingPunct="1">
              <a:lnSpc>
                <a:spcPct val="90000"/>
              </a:lnSpc>
              <a:spcBef>
                <a:spcPct val="20000"/>
              </a:spcBef>
              <a:buFont typeface="Arial" pitchFamily="34" charset="0"/>
              <a:buChar char="•"/>
              <a:defRPr/>
            </a:pPr>
            <a:r>
              <a:rPr lang="tr-TR" altLang="tr-TR" sz="1400" b="1" i="1" dirty="0">
                <a:solidFill>
                  <a:srgbClr val="FFFF99"/>
                </a:solidFill>
                <a:latin typeface="+mn-lt"/>
              </a:rPr>
              <a:t>AR-GE ÇALIŞMALARI NETİCESİNDE TÜRKİYE ŞARTLARINA UYARLANMIŞ ÖZEL ÜRETİM ALTAY CEVİZ FİDANLARI,NI BAŞTA KENDİ ARSALARIMIZ OLMAK ÜZERE BAHÇELER TESİS ETMEYE BAŞLADIK. </a:t>
            </a:r>
            <a:endParaRPr lang="tr-TR" altLang="tr-TR" sz="1400" dirty="0">
              <a:solidFill>
                <a:srgbClr val="FFFF99"/>
              </a:solidFill>
              <a:latin typeface="+mn-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tr-TR" altLang="tr-TR" smtClean="0"/>
          </a:p>
        </p:txBody>
      </p:sp>
      <p:pic>
        <p:nvPicPr>
          <p:cNvPr id="25603" name="Picture 4" descr="IMG_5975"/>
          <p:cNvPicPr>
            <a:picLocks noChangeAspect="1" noChangeArrowheads="1"/>
          </p:cNvPicPr>
          <p:nvPr/>
        </p:nvPicPr>
        <p:blipFill>
          <a:blip r:embed="rId2" cstate="print"/>
          <a:srcRect/>
          <a:stretch>
            <a:fillRect/>
          </a:stretch>
        </p:blipFill>
        <p:spPr bwMode="auto">
          <a:xfrm>
            <a:off x="0" y="0"/>
            <a:ext cx="7021513" cy="3944938"/>
          </a:xfrm>
          <a:prstGeom prst="rect">
            <a:avLst/>
          </a:prstGeom>
          <a:noFill/>
          <a:ln w="9525">
            <a:noFill/>
            <a:miter lim="800000"/>
            <a:headEnd/>
            <a:tailEnd/>
          </a:ln>
        </p:spPr>
      </p:pic>
      <p:pic>
        <p:nvPicPr>
          <p:cNvPr id="25604" name="Picture 5" descr="IMG_5979"/>
          <p:cNvPicPr>
            <a:picLocks noChangeAspect="1" noChangeArrowheads="1"/>
          </p:cNvPicPr>
          <p:nvPr/>
        </p:nvPicPr>
        <p:blipFill>
          <a:blip r:embed="rId3" cstate="print"/>
          <a:srcRect/>
          <a:stretch>
            <a:fillRect/>
          </a:stretch>
        </p:blipFill>
        <p:spPr bwMode="auto">
          <a:xfrm>
            <a:off x="3205163" y="3600450"/>
            <a:ext cx="5794375" cy="3257550"/>
          </a:xfrm>
          <a:prstGeom prst="rect">
            <a:avLst/>
          </a:prstGeom>
          <a:noFill/>
          <a:ln w="9525">
            <a:noFill/>
            <a:miter lim="800000"/>
            <a:headEnd/>
            <a:tailEnd/>
          </a:ln>
        </p:spPr>
      </p:pic>
      <p:sp>
        <p:nvSpPr>
          <p:cNvPr id="5" name="4 Oval"/>
          <p:cNvSpPr/>
          <p:nvPr/>
        </p:nvSpPr>
        <p:spPr>
          <a:xfrm>
            <a:off x="4643438" y="4365625"/>
            <a:ext cx="4500562" cy="14398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1 Resim" descr="Altay Salkım Ceviz">
            <a:hlinkClick r:id="rId2"/>
          </p:cNvPr>
          <p:cNvPicPr>
            <a:picLocks noChangeAspect="1" noChangeArrowheads="1"/>
          </p:cNvPicPr>
          <p:nvPr/>
        </p:nvPicPr>
        <p:blipFill>
          <a:blip r:embed="rId3" cstate="print"/>
          <a:srcRect/>
          <a:stretch>
            <a:fillRect/>
          </a:stretch>
        </p:blipFill>
        <p:spPr bwMode="auto">
          <a:xfrm>
            <a:off x="0" y="3716338"/>
            <a:ext cx="8596313" cy="3313112"/>
          </a:xfrm>
          <a:prstGeom prst="rect">
            <a:avLst/>
          </a:prstGeom>
          <a:noFill/>
          <a:ln w="9525">
            <a:noFill/>
            <a:miter lim="800000"/>
            <a:headEnd/>
            <a:tailEnd/>
          </a:ln>
        </p:spPr>
      </p:pic>
      <p:pic>
        <p:nvPicPr>
          <p:cNvPr id="24579" name="2 Resim" descr="http://www.altayceviz.tc/images/banner/altay_ceviz_1.jpg">
            <a:hlinkClick r:id="rId4"/>
          </p:cNvPr>
          <p:cNvPicPr>
            <a:picLocks noChangeAspect="1" noChangeArrowheads="1"/>
          </p:cNvPicPr>
          <p:nvPr/>
        </p:nvPicPr>
        <p:blipFill>
          <a:blip r:embed="rId5" cstate="print"/>
          <a:srcRect/>
          <a:stretch>
            <a:fillRect/>
          </a:stretch>
        </p:blipFill>
        <p:spPr bwMode="auto">
          <a:xfrm>
            <a:off x="0" y="0"/>
            <a:ext cx="5337175" cy="1649413"/>
          </a:xfrm>
          <a:prstGeom prst="rect">
            <a:avLst/>
          </a:prstGeom>
          <a:noFill/>
          <a:ln w="9525">
            <a:noFill/>
            <a:miter lim="800000"/>
            <a:headEnd/>
            <a:tailEnd/>
          </a:ln>
        </p:spPr>
      </p:pic>
      <p:pic>
        <p:nvPicPr>
          <p:cNvPr id="24580" name="Picture 2" descr="C:\Users\User\Desktop\altay webden alınan\IMG_8179.JPG"/>
          <p:cNvPicPr>
            <a:picLocks noChangeAspect="1" noChangeArrowheads="1"/>
          </p:cNvPicPr>
          <p:nvPr/>
        </p:nvPicPr>
        <p:blipFill>
          <a:blip r:embed="rId6" cstate="print"/>
          <a:srcRect/>
          <a:stretch>
            <a:fillRect/>
          </a:stretch>
        </p:blipFill>
        <p:spPr bwMode="auto">
          <a:xfrm>
            <a:off x="4500563" y="0"/>
            <a:ext cx="4427537" cy="3321050"/>
          </a:xfrm>
          <a:prstGeom prst="rect">
            <a:avLst/>
          </a:prstGeom>
          <a:noFill/>
          <a:ln w="9525">
            <a:noFill/>
            <a:miter lim="800000"/>
            <a:headEnd/>
            <a:tailEnd/>
          </a:ln>
        </p:spPr>
      </p:pic>
      <p:pic>
        <p:nvPicPr>
          <p:cNvPr id="24581" name="Picture 2" descr="C:\Users\User\Desktop\altay webden alınan\IMG_8157.JPG"/>
          <p:cNvPicPr>
            <a:picLocks noChangeAspect="1" noChangeArrowheads="1"/>
          </p:cNvPicPr>
          <p:nvPr/>
        </p:nvPicPr>
        <p:blipFill>
          <a:blip r:embed="rId7" cstate="print"/>
          <a:srcRect/>
          <a:stretch>
            <a:fillRect/>
          </a:stretch>
        </p:blipFill>
        <p:spPr bwMode="auto">
          <a:xfrm>
            <a:off x="0" y="1628775"/>
            <a:ext cx="3132138" cy="2349500"/>
          </a:xfrm>
          <a:prstGeom prst="rect">
            <a:avLst/>
          </a:prstGeom>
          <a:noFill/>
          <a:ln w="9525">
            <a:noFill/>
            <a:miter lim="800000"/>
            <a:headEnd/>
            <a:tailEnd/>
          </a:ln>
        </p:spPr>
      </p:pic>
      <p:pic>
        <p:nvPicPr>
          <p:cNvPr id="24582" name="Picture 5" descr="IMG_5969"/>
          <p:cNvPicPr>
            <a:picLocks noChangeAspect="1" noChangeArrowheads="1"/>
          </p:cNvPicPr>
          <p:nvPr/>
        </p:nvPicPr>
        <p:blipFill>
          <a:blip r:embed="rId8" cstate="print"/>
          <a:srcRect l="28400" t="17314" r="6664"/>
          <a:stretch>
            <a:fillRect/>
          </a:stretch>
        </p:blipFill>
        <p:spPr bwMode="auto">
          <a:xfrm>
            <a:off x="2484438" y="1844675"/>
            <a:ext cx="2879725" cy="206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User\Desktop\altay webden alınan\3.JPG"/>
          <p:cNvPicPr>
            <a:picLocks noChangeAspect="1" noChangeArrowheads="1"/>
          </p:cNvPicPr>
          <p:nvPr/>
        </p:nvPicPr>
        <p:blipFill>
          <a:blip r:embed="rId2" cstate="print"/>
          <a:srcRect/>
          <a:stretch>
            <a:fillRect/>
          </a:stretch>
        </p:blipFill>
        <p:spPr bwMode="auto">
          <a:xfrm>
            <a:off x="3437723" y="0"/>
            <a:ext cx="5706277" cy="3959721"/>
          </a:xfrm>
          <a:prstGeom prst="rect">
            <a:avLst/>
          </a:prstGeom>
          <a:noFill/>
          <a:ln w="9525">
            <a:noFill/>
            <a:miter lim="800000"/>
            <a:headEnd/>
            <a:tailEnd/>
          </a:ln>
        </p:spPr>
      </p:pic>
      <p:sp>
        <p:nvSpPr>
          <p:cNvPr id="3" name="2 Oval"/>
          <p:cNvSpPr/>
          <p:nvPr/>
        </p:nvSpPr>
        <p:spPr>
          <a:xfrm>
            <a:off x="395536" y="1844824"/>
            <a:ext cx="1438275" cy="433388"/>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tr-TR"/>
          </a:p>
        </p:txBody>
      </p:sp>
      <p:sp>
        <p:nvSpPr>
          <p:cNvPr id="36868" name="3 Metin kutusu"/>
          <p:cNvSpPr txBox="1">
            <a:spLocks noChangeArrowheads="1"/>
          </p:cNvSpPr>
          <p:nvPr/>
        </p:nvSpPr>
        <p:spPr bwMode="auto">
          <a:xfrm>
            <a:off x="5292080" y="2708920"/>
            <a:ext cx="244475" cy="274637"/>
          </a:xfrm>
          <a:prstGeom prst="rect">
            <a:avLst/>
          </a:prstGeom>
          <a:noFill/>
          <a:ln w="9525">
            <a:noFill/>
            <a:miter lim="800000"/>
            <a:headEnd/>
            <a:tailEnd/>
          </a:ln>
        </p:spPr>
        <p:txBody>
          <a:bodyPr>
            <a:spAutoFit/>
          </a:bodyPr>
          <a:lstStyle/>
          <a:p>
            <a:pPr eaLnBrk="1" hangingPunct="1"/>
            <a:endParaRPr lang="tr-TR" altLang="tr-TR">
              <a:latin typeface="Calibri" pitchFamily="34" charset="0"/>
            </a:endParaRPr>
          </a:p>
        </p:txBody>
      </p:sp>
      <p:sp>
        <p:nvSpPr>
          <p:cNvPr id="5" name="4 Oval"/>
          <p:cNvSpPr/>
          <p:nvPr/>
        </p:nvSpPr>
        <p:spPr>
          <a:xfrm>
            <a:off x="467544" y="1844824"/>
            <a:ext cx="2664296" cy="648072"/>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tr-TR"/>
          </a:p>
        </p:txBody>
      </p:sp>
      <p:sp>
        <p:nvSpPr>
          <p:cNvPr id="6" name="5 Patlama 1"/>
          <p:cNvSpPr/>
          <p:nvPr/>
        </p:nvSpPr>
        <p:spPr>
          <a:xfrm>
            <a:off x="7092280" y="548680"/>
            <a:ext cx="576064" cy="720080"/>
          </a:xfrm>
          <a:prstGeom prst="irregularSeal1">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tr-T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6874" name="Picture 4" descr="http://www.altaycevizi.net/images/altay-ceviz-sertifikasi.png"/>
          <p:cNvPicPr>
            <a:picLocks noChangeAspect="1" noChangeArrowheads="1"/>
          </p:cNvPicPr>
          <p:nvPr/>
        </p:nvPicPr>
        <p:blipFill>
          <a:blip r:embed="rId3" cstate="print"/>
          <a:srcRect/>
          <a:stretch>
            <a:fillRect/>
          </a:stretch>
        </p:blipFill>
        <p:spPr bwMode="auto">
          <a:xfrm>
            <a:off x="0" y="1"/>
            <a:ext cx="3995936" cy="1179152"/>
          </a:xfrm>
          <a:prstGeom prst="rect">
            <a:avLst/>
          </a:prstGeom>
          <a:noFill/>
          <a:ln w="9525">
            <a:noFill/>
            <a:miter lim="800000"/>
            <a:headEnd/>
            <a:tailEnd/>
          </a:ln>
        </p:spPr>
      </p:pic>
      <p:pic>
        <p:nvPicPr>
          <p:cNvPr id="9" name="Picture 2" descr="C:\Users\User\Desktop\altay webden alınan\1.JPG"/>
          <p:cNvPicPr>
            <a:picLocks noChangeAspect="1" noChangeArrowheads="1"/>
          </p:cNvPicPr>
          <p:nvPr/>
        </p:nvPicPr>
        <p:blipFill>
          <a:blip r:embed="rId4" cstate="print"/>
          <a:srcRect l="37399" t="42103" r="12988" b="9052"/>
          <a:stretch>
            <a:fillRect/>
          </a:stretch>
        </p:blipFill>
        <p:spPr bwMode="auto">
          <a:xfrm>
            <a:off x="4607496" y="3768602"/>
            <a:ext cx="4536504" cy="3089398"/>
          </a:xfrm>
          <a:prstGeom prst="rect">
            <a:avLst/>
          </a:prstGeom>
          <a:noFill/>
          <a:ln w="9525">
            <a:noFill/>
            <a:miter lim="800000"/>
            <a:headEnd/>
            <a:tailEnd/>
          </a:ln>
        </p:spPr>
      </p:pic>
      <p:pic>
        <p:nvPicPr>
          <p:cNvPr id="10" name="Picture 2" descr="C:\Users\User\Desktop\altay webden alınan\5.JPG"/>
          <p:cNvPicPr>
            <a:picLocks noChangeAspect="1" noChangeArrowheads="1"/>
          </p:cNvPicPr>
          <p:nvPr/>
        </p:nvPicPr>
        <p:blipFill>
          <a:blip r:embed="rId5" cstate="print"/>
          <a:srcRect b="15935"/>
          <a:stretch>
            <a:fillRect/>
          </a:stretch>
        </p:blipFill>
        <p:spPr bwMode="auto">
          <a:xfrm>
            <a:off x="251520" y="1196752"/>
            <a:ext cx="3059832" cy="3428261"/>
          </a:xfrm>
          <a:prstGeom prst="rect">
            <a:avLst/>
          </a:prstGeom>
          <a:noFill/>
          <a:ln w="9525">
            <a:noFill/>
            <a:miter lim="800000"/>
            <a:headEnd/>
            <a:tailEnd/>
          </a:ln>
        </p:spPr>
      </p:pic>
      <p:sp>
        <p:nvSpPr>
          <p:cNvPr id="11" name="3 Dikdörtgen"/>
          <p:cNvSpPr>
            <a:spLocks noChangeArrowheads="1"/>
          </p:cNvSpPr>
          <p:nvPr/>
        </p:nvSpPr>
        <p:spPr bwMode="auto">
          <a:xfrm>
            <a:off x="0" y="4581128"/>
            <a:ext cx="4499992" cy="2031325"/>
          </a:xfrm>
          <a:prstGeom prst="rect">
            <a:avLst/>
          </a:prstGeom>
          <a:noFill/>
          <a:ln w="9525">
            <a:noFill/>
            <a:miter lim="800000"/>
            <a:headEnd/>
            <a:tailEnd/>
          </a:ln>
        </p:spPr>
        <p:txBody>
          <a:bodyPr wrap="square">
            <a:spAutoFit/>
          </a:bodyPr>
          <a:lstStyle/>
          <a:p>
            <a:pPr eaLnBrk="1" hangingPunct="1"/>
            <a:r>
              <a:rPr lang="tr-TR" altLang="tr-TR" sz="1400" b="1" dirty="0">
                <a:cs typeface="Arial" pitchFamily="34" charset="0"/>
                <a:hlinkClick r:id="rId6"/>
              </a:rPr>
              <a:t>Altay </a:t>
            </a:r>
            <a:r>
              <a:rPr lang="tr-TR" altLang="tr-TR" sz="1400" b="1" dirty="0" smtClean="0">
                <a:cs typeface="Arial" pitchFamily="34" charset="0"/>
                <a:hlinkClick r:id="rId6"/>
              </a:rPr>
              <a:t>Cevizi</a:t>
            </a:r>
            <a:r>
              <a:rPr lang="tr-TR" altLang="tr-TR" sz="1400" b="1" dirty="0" smtClean="0">
                <a:cs typeface="Arial" pitchFamily="34" charset="0"/>
              </a:rPr>
              <a:t> </a:t>
            </a:r>
            <a:r>
              <a:rPr lang="tr-TR" altLang="tr-TR" sz="1400" dirty="0" smtClean="0">
                <a:cs typeface="Arial" pitchFamily="34" charset="0"/>
                <a:hlinkClick r:id="rId7"/>
              </a:rPr>
              <a:t>7 </a:t>
            </a:r>
            <a:r>
              <a:rPr lang="tr-TR" altLang="tr-TR" sz="1400" dirty="0">
                <a:cs typeface="Arial" pitchFamily="34" charset="0"/>
                <a:hlinkClick r:id="rId7"/>
              </a:rPr>
              <a:t>Ağustos 2014</a:t>
            </a:r>
            <a:r>
              <a:rPr lang="tr-TR" altLang="tr-TR" sz="1400" dirty="0">
                <a:cs typeface="Arial" pitchFamily="34" charset="0"/>
              </a:rPr>
              <a:t> · </a:t>
            </a:r>
          </a:p>
          <a:p>
            <a:r>
              <a:rPr lang="tr-TR" altLang="tr-TR" sz="1400" b="1" dirty="0">
                <a:solidFill>
                  <a:srgbClr val="FF0000"/>
                </a:solidFill>
                <a:cs typeface="Arial" pitchFamily="34" charset="0"/>
              </a:rPr>
              <a:t>Tarım Bakanlığı durmak yok yola devam dedi........</a:t>
            </a:r>
            <a:r>
              <a:rPr lang="tr-TR" altLang="tr-TR" sz="1400" dirty="0">
                <a:cs typeface="Arial" pitchFamily="34" charset="0"/>
              </a:rPr>
              <a:t/>
            </a:r>
            <a:br>
              <a:rPr lang="tr-TR" altLang="tr-TR" sz="1400" dirty="0">
                <a:cs typeface="Arial" pitchFamily="34" charset="0"/>
              </a:rPr>
            </a:br>
            <a:r>
              <a:rPr lang="tr-TR" altLang="tr-TR" sz="1400" dirty="0">
                <a:cs typeface="Arial" pitchFamily="34" charset="0"/>
              </a:rPr>
              <a:t>Tarım Bakanlığı tarafından şirketimize verilen fidan etiketleri elimize ulaşmıştır. </a:t>
            </a:r>
            <a:r>
              <a:rPr lang="tr-TR" altLang="tr-TR" sz="1400" b="1" dirty="0">
                <a:solidFill>
                  <a:srgbClr val="0033CC"/>
                </a:solidFill>
                <a:cs typeface="Arial" pitchFamily="34" charset="0"/>
              </a:rPr>
              <a:t>Üretmiş olduğumuz ürünler etiketli, sertifikalı dır. Etiket ve sertifika görmediğiniz ürünleri almayınız</a:t>
            </a:r>
            <a:r>
              <a:rPr lang="tr-TR" altLang="tr-TR" sz="1400" b="1" dirty="0">
                <a:cs typeface="Arial" pitchFamily="34" charset="0"/>
              </a:rPr>
              <a:t>. </a:t>
            </a:r>
            <a:r>
              <a:rPr lang="tr-TR" altLang="tr-TR" sz="1400" dirty="0">
                <a:cs typeface="Arial" pitchFamily="34" charset="0"/>
              </a:rPr>
              <a:t/>
            </a:r>
            <a:br>
              <a:rPr lang="tr-TR" altLang="tr-TR" sz="1400" dirty="0">
                <a:cs typeface="Arial" pitchFamily="34" charset="0"/>
              </a:rPr>
            </a:br>
            <a:r>
              <a:rPr lang="tr-TR" altLang="tr-TR" sz="1400" dirty="0">
                <a:cs typeface="Arial" pitchFamily="34" charset="0"/>
              </a:rPr>
              <a:t>Altay </a:t>
            </a:r>
            <a:r>
              <a:rPr lang="tr-TR" altLang="tr-TR" sz="1400" dirty="0" err="1">
                <a:cs typeface="Arial" pitchFamily="34" charset="0"/>
              </a:rPr>
              <a:t>Bosfor</a:t>
            </a:r>
            <a:r>
              <a:rPr lang="tr-TR" altLang="tr-TR" sz="1400" dirty="0">
                <a:cs typeface="Arial" pitchFamily="34" charset="0"/>
              </a:rPr>
              <a:t> Tarım</a:t>
            </a:r>
            <a:br>
              <a:rPr lang="tr-TR" altLang="tr-TR" sz="1400" dirty="0">
                <a:cs typeface="Arial" pitchFamily="34" charset="0"/>
              </a:rPr>
            </a:br>
            <a:r>
              <a:rPr lang="tr-TR" altLang="tr-TR" sz="1400" dirty="0" err="1">
                <a:cs typeface="Arial" pitchFamily="34" charset="0"/>
              </a:rPr>
              <a:t>Babadat</a:t>
            </a:r>
            <a:r>
              <a:rPr lang="tr-TR" altLang="tr-TR" sz="1400" dirty="0">
                <a:cs typeface="Arial" pitchFamily="34" charset="0"/>
              </a:rPr>
              <a:t> köyü Sivrihisar Eskişehir</a:t>
            </a:r>
            <a:br>
              <a:rPr lang="tr-TR" altLang="tr-TR" sz="1400" dirty="0">
                <a:cs typeface="Arial" pitchFamily="34" charset="0"/>
              </a:rPr>
            </a:br>
            <a:r>
              <a:rPr lang="tr-TR" altLang="tr-TR" sz="1400" dirty="0">
                <a:cs typeface="Arial" pitchFamily="34" charset="0"/>
              </a:rPr>
              <a:t>0 532 672 46 27</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4294967295"/>
          </p:nvPr>
        </p:nvSpPr>
        <p:spPr>
          <a:xfrm>
            <a:off x="323850" y="333375"/>
            <a:ext cx="8218488" cy="4032250"/>
          </a:xfrm>
        </p:spPr>
        <p:txBody>
          <a:bodyPr/>
          <a:lstStyle/>
          <a:p>
            <a:pPr algn="ctr" eaLnBrk="1" hangingPunct="1"/>
            <a:r>
              <a:rPr lang="tr-TR" altLang="tr-TR" sz="4000" b="1" smtClean="0">
                <a:solidFill>
                  <a:srgbClr val="000099"/>
                </a:solidFill>
              </a:rPr>
              <a:t>Kanun Numarası:</a:t>
            </a:r>
            <a:r>
              <a:rPr lang="tr-TR" altLang="tr-TR" sz="4000" smtClean="0">
                <a:solidFill>
                  <a:srgbClr val="000099"/>
                </a:solidFill>
              </a:rPr>
              <a:t> 5553</a:t>
            </a:r>
            <a:r>
              <a:rPr lang="tr-TR" altLang="tr-TR" sz="4000" smtClean="0"/>
              <a:t> </a:t>
            </a:r>
            <a:endParaRPr lang="tr-TR" altLang="tr-TR" sz="4000" b="1" smtClean="0"/>
          </a:p>
          <a:p>
            <a:pPr eaLnBrk="1" hangingPunct="1">
              <a:buFontTx/>
              <a:buNone/>
            </a:pPr>
            <a:r>
              <a:rPr lang="tr-TR" altLang="tr-TR" b="1" smtClean="0"/>
              <a:t>Yayımlandığı R.Gazete:</a:t>
            </a:r>
            <a:r>
              <a:rPr lang="tr-TR" altLang="tr-TR" smtClean="0"/>
              <a:t> 08.11.2006-26340</a:t>
            </a:r>
            <a:endParaRPr lang="tr-TR" altLang="tr-TR" b="1" smtClean="0"/>
          </a:p>
          <a:p>
            <a:pPr eaLnBrk="1" hangingPunct="1"/>
            <a:r>
              <a:rPr lang="tr-TR" altLang="tr-TR" b="1" smtClean="0"/>
              <a:t>Kabul Tarihi : </a:t>
            </a:r>
            <a:r>
              <a:rPr lang="tr-TR" altLang="tr-TR" smtClean="0"/>
              <a:t>31.10.2006 </a:t>
            </a:r>
          </a:p>
          <a:p>
            <a:pPr eaLnBrk="1" hangingPunct="1">
              <a:buFontTx/>
              <a:buNone/>
            </a:pPr>
            <a:r>
              <a:rPr lang="tr-TR" altLang="tr-TR" b="1" smtClean="0"/>
              <a:t>BİRİNCİ BÖLÜM</a:t>
            </a:r>
            <a:br>
              <a:rPr lang="tr-TR" altLang="tr-TR" b="1" smtClean="0"/>
            </a:br>
            <a:r>
              <a:rPr lang="tr-TR" altLang="tr-TR" b="1" smtClean="0"/>
              <a:t>Amaç, Kapsam ve Tanımlar</a:t>
            </a:r>
          </a:p>
        </p:txBody>
      </p:sp>
      <p:sp>
        <p:nvSpPr>
          <p:cNvPr id="28675" name="Rectangle 3"/>
          <p:cNvSpPr>
            <a:spLocks noChangeArrowheads="1"/>
          </p:cNvSpPr>
          <p:nvPr/>
        </p:nvSpPr>
        <p:spPr bwMode="auto">
          <a:xfrm>
            <a:off x="179388" y="3429000"/>
            <a:ext cx="8204200" cy="687388"/>
          </a:xfrm>
          <a:prstGeom prst="rect">
            <a:avLst/>
          </a:prstGeom>
          <a:solidFill>
            <a:schemeClr val="accent1"/>
          </a:solidFill>
          <a:ln w="9525">
            <a:noFill/>
            <a:miter lim="800000"/>
            <a:headEnd/>
            <a:tailEnd/>
          </a:ln>
        </p:spPr>
        <p:txBody>
          <a:bodyPr anchor="ctr">
            <a:spAutoFit/>
          </a:bodyPr>
          <a:lstStyle/>
          <a:p>
            <a:pPr algn="ctr" eaLnBrk="1" hangingPunct="1"/>
            <a:r>
              <a:rPr lang="tr-TR" altLang="tr-TR">
                <a:latin typeface="Calibri" pitchFamily="34" charset="0"/>
              </a:rPr>
              <a:t>Resmi Gazete Tarihi: 03.07.2009 Resmi Gazete Sayısı: 27277c</a:t>
            </a:r>
          </a:p>
          <a:p>
            <a:pPr algn="ctr" eaLnBrk="1" hangingPunct="1"/>
            <a:r>
              <a:rPr lang="tr-TR" altLang="tr-TR">
                <a:latin typeface="Calibri" pitchFamily="34" charset="0"/>
              </a:rPr>
              <a:t>MEYVE FİDANI VE ÜRETİM MATERYALİ SERTİFİKASYONU İLE PAZARLAMASI YÖNETMELİĞİ</a:t>
            </a:r>
          </a:p>
        </p:txBody>
      </p:sp>
      <p:sp>
        <p:nvSpPr>
          <p:cNvPr id="28676" name="3 Dikdörtgen"/>
          <p:cNvSpPr>
            <a:spLocks noChangeArrowheads="1"/>
          </p:cNvSpPr>
          <p:nvPr/>
        </p:nvSpPr>
        <p:spPr bwMode="auto">
          <a:xfrm>
            <a:off x="0" y="4437063"/>
            <a:ext cx="8459788" cy="738187"/>
          </a:xfrm>
          <a:prstGeom prst="rect">
            <a:avLst/>
          </a:prstGeom>
          <a:solidFill>
            <a:srgbClr val="006600"/>
          </a:solidFill>
          <a:ln w="9525">
            <a:noFill/>
            <a:miter lim="800000"/>
            <a:headEnd/>
            <a:tailEnd/>
          </a:ln>
        </p:spPr>
        <p:txBody>
          <a:bodyPr>
            <a:spAutoFit/>
          </a:bodyPr>
          <a:lstStyle/>
          <a:p>
            <a:pPr eaLnBrk="1" hangingPunct="1"/>
            <a:r>
              <a:rPr lang="tr-TR" altLang="tr-TR" sz="1400" b="1">
                <a:solidFill>
                  <a:schemeClr val="bg1"/>
                </a:solidFill>
              </a:rPr>
              <a:t>Ceza hükümleri  MADDE 12</a:t>
            </a:r>
            <a:endParaRPr lang="tr-TR" altLang="tr-TR" sz="1400">
              <a:solidFill>
                <a:schemeClr val="bg1"/>
              </a:solidFill>
            </a:endParaRPr>
          </a:p>
          <a:p>
            <a:pPr algn="ctr" eaLnBrk="1" hangingPunct="1"/>
            <a:r>
              <a:rPr lang="tr-TR" altLang="tr-TR" sz="1400">
                <a:solidFill>
                  <a:schemeClr val="bg1"/>
                </a:solidFill>
              </a:rPr>
              <a:t>İDARİ PARA CEZSASI</a:t>
            </a:r>
          </a:p>
          <a:p>
            <a:pPr algn="ctr" eaLnBrk="1" hangingPunct="1"/>
            <a:r>
              <a:rPr lang="tr-TR" altLang="tr-TR" sz="1400">
                <a:solidFill>
                  <a:schemeClr val="bg1"/>
                </a:solidFill>
              </a:rPr>
              <a:t>İMHA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4294967295"/>
          </p:nvPr>
        </p:nvSpPr>
        <p:spPr>
          <a:xfrm>
            <a:off x="323850" y="1341438"/>
            <a:ext cx="8570913" cy="4679950"/>
          </a:xfrm>
        </p:spPr>
        <p:txBody>
          <a:bodyPr/>
          <a:lstStyle/>
          <a:p>
            <a:pPr eaLnBrk="1" hangingPunct="1">
              <a:lnSpc>
                <a:spcPct val="90000"/>
              </a:lnSpc>
            </a:pPr>
            <a:r>
              <a:rPr lang="tr-TR" altLang="tr-TR" sz="1600" smtClean="0"/>
              <a:t>BİRİNCİ BÖLÜM</a:t>
            </a:r>
          </a:p>
          <a:p>
            <a:pPr eaLnBrk="1" hangingPunct="1">
              <a:lnSpc>
                <a:spcPct val="90000"/>
              </a:lnSpc>
            </a:pPr>
            <a:r>
              <a:rPr lang="tr-TR" altLang="tr-TR" sz="1600" smtClean="0"/>
              <a:t>Amaç, Kapsam, Dayanak ve Tanımlar</a:t>
            </a:r>
            <a:endParaRPr lang="tr-TR" altLang="tr-TR" sz="1600" b="1" smtClean="0"/>
          </a:p>
          <a:p>
            <a:pPr eaLnBrk="1" hangingPunct="1">
              <a:lnSpc>
                <a:spcPct val="90000"/>
              </a:lnSpc>
            </a:pPr>
            <a:r>
              <a:rPr lang="tr-TR" altLang="tr-TR" sz="2400" b="1" smtClean="0"/>
              <a:t>Amaç ve kapsam</a:t>
            </a:r>
          </a:p>
          <a:p>
            <a:pPr eaLnBrk="1" hangingPunct="1">
              <a:lnSpc>
                <a:spcPct val="90000"/>
              </a:lnSpc>
            </a:pPr>
            <a:r>
              <a:rPr lang="tr-TR" altLang="tr-TR" sz="2400" b="1" smtClean="0"/>
              <a:t>MADDE 1 –</a:t>
            </a:r>
            <a:r>
              <a:rPr lang="tr-TR" altLang="tr-TR" sz="2400" smtClean="0"/>
              <a:t> (1) </a:t>
            </a:r>
            <a:r>
              <a:rPr lang="tr-TR" altLang="tr-TR" sz="2800" b="1" smtClean="0">
                <a:solidFill>
                  <a:srgbClr val="000099"/>
                </a:solidFill>
              </a:rPr>
              <a:t>Bu Yönetmelik meyve türlerine ait fidan ve üretim materyallerinin, ismine doğru, kaliteli ve sağlıklı biçimde üretilmesi ve pazarlanmasını sağlamak amacıyla, sertifikasyon sistemi dâhilinde üretim ve pazarlanması ile ilgili usul ve esasları kapsar</a:t>
            </a:r>
            <a:r>
              <a:rPr lang="tr-TR" altLang="tr-TR" sz="2800" smtClean="0"/>
              <a:t>.</a:t>
            </a:r>
            <a:endParaRPr lang="tr-TR" altLang="tr-TR" sz="2800" b="1" smtClean="0"/>
          </a:p>
          <a:p>
            <a:pPr eaLnBrk="1" hangingPunct="1">
              <a:lnSpc>
                <a:spcPct val="90000"/>
              </a:lnSpc>
            </a:pPr>
            <a:r>
              <a:rPr lang="tr-TR" altLang="tr-TR" sz="2400" b="1" smtClean="0"/>
              <a:t>Dayanak</a:t>
            </a:r>
          </a:p>
          <a:p>
            <a:pPr eaLnBrk="1" hangingPunct="1">
              <a:lnSpc>
                <a:spcPct val="90000"/>
              </a:lnSpc>
            </a:pPr>
            <a:r>
              <a:rPr lang="tr-TR" altLang="tr-TR" sz="2400" b="1" smtClean="0"/>
              <a:t>MADDE 2 –</a:t>
            </a:r>
            <a:r>
              <a:rPr lang="tr-TR" altLang="tr-TR" sz="2400" smtClean="0"/>
              <a:t> (1</a:t>
            </a:r>
            <a:r>
              <a:rPr lang="tr-TR" altLang="tr-TR" sz="1800" smtClean="0"/>
              <a:t>) Bu Yönetmelik, 31/10/2006 tarihli ve 5553 sayılı Tohumculuk Kanununun 6 ncı maddesine dayanılarak hazırlanmıştır.</a:t>
            </a:r>
          </a:p>
        </p:txBody>
      </p:sp>
      <p:sp>
        <p:nvSpPr>
          <p:cNvPr id="90115" name="Rectangle 3"/>
          <p:cNvSpPr>
            <a:spLocks noChangeArrowheads="1"/>
          </p:cNvSpPr>
          <p:nvPr/>
        </p:nvSpPr>
        <p:spPr bwMode="auto">
          <a:xfrm>
            <a:off x="252413" y="323850"/>
            <a:ext cx="8204200" cy="923925"/>
          </a:xfrm>
          <a:prstGeom prst="rect">
            <a:avLst/>
          </a:prstGeom>
          <a:solidFill>
            <a:schemeClr val="tx2">
              <a:lumMod val="40000"/>
              <a:lumOff val="60000"/>
            </a:schemeClr>
          </a:solidFill>
          <a:ln w="9525">
            <a:noFill/>
            <a:miter lim="800000"/>
            <a:headEnd/>
            <a:tailEnd/>
          </a:ln>
        </p:spPr>
        <p:txBody>
          <a:bodyPr anchor="ctr">
            <a:spAutoFit/>
          </a:bodyPr>
          <a:lstStyle/>
          <a:p>
            <a:pPr algn="ctr" eaLnBrk="1" hangingPunct="1">
              <a:defRPr/>
            </a:pPr>
            <a:r>
              <a:rPr lang="tr-TR" b="1" dirty="0">
                <a:latin typeface="Calibri" pitchFamily="34" charset="0"/>
              </a:rPr>
              <a:t>Resmi Gazete Tarihi: 03.07.2009 Resmi Gazete Sayısı: 27277c</a:t>
            </a:r>
          </a:p>
          <a:p>
            <a:pPr algn="ctr" eaLnBrk="1" hangingPunct="1">
              <a:defRPr/>
            </a:pPr>
            <a:r>
              <a:rPr lang="tr-TR" b="1" dirty="0">
                <a:latin typeface="Calibri" pitchFamily="34" charset="0"/>
              </a:rPr>
              <a:t>MEYVE FİDANI VE ÜRETİM MATERYALİ SERTİFİKASYONU İLE PAZARLAMASI YÖNETMELİĞİ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7623" r="16100"/>
          <a:stretch/>
        </p:blipFill>
        <p:spPr>
          <a:xfrm>
            <a:off x="-1260649" y="-2662"/>
            <a:ext cx="6996881" cy="5159854"/>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75423" y="644651"/>
            <a:ext cx="5157192" cy="3867894"/>
          </a:xfrm>
          <a:prstGeom prst="rect">
            <a:avLst/>
          </a:prstGeom>
        </p:spPr>
      </p:pic>
      <p:sp>
        <p:nvSpPr>
          <p:cNvPr id="7" name="Metin kutusu 6"/>
          <p:cNvSpPr txBox="1"/>
          <p:nvPr/>
        </p:nvSpPr>
        <p:spPr>
          <a:xfrm>
            <a:off x="2691721" y="5157192"/>
            <a:ext cx="4720378" cy="584775"/>
          </a:xfrm>
          <a:prstGeom prst="rect">
            <a:avLst/>
          </a:prstGeom>
          <a:gradFill>
            <a:gsLst>
              <a:gs pos="100000">
                <a:srgbClr val="006600"/>
              </a:gs>
              <a:gs pos="10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tr-TR" sz="3200" b="1" dirty="0" smtClean="0"/>
              <a:t>ÇİÇEKTEN MEYVEYE </a:t>
            </a:r>
            <a:endParaRPr lang="tr-TR" sz="3200" b="1" dirty="0"/>
          </a:p>
        </p:txBody>
      </p:sp>
    </p:spTree>
    <p:extLst>
      <p:ext uri="{BB962C8B-B14F-4D97-AF65-F5344CB8AC3E}">
        <p14:creationId xmlns:p14="http://schemas.microsoft.com/office/powerpoint/2010/main" val="37586429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4294967295"/>
          </p:nvPr>
        </p:nvSpPr>
        <p:spPr>
          <a:xfrm>
            <a:off x="395288" y="260350"/>
            <a:ext cx="8208962" cy="6337300"/>
          </a:xfrm>
          <a:solidFill>
            <a:srgbClr val="B2B2B2"/>
          </a:solidFill>
        </p:spPr>
        <p:txBody>
          <a:bodyPr/>
          <a:lstStyle/>
          <a:p>
            <a:pPr algn="just" eaLnBrk="1" hangingPunct="1">
              <a:lnSpc>
                <a:spcPct val="90000"/>
              </a:lnSpc>
            </a:pPr>
            <a:r>
              <a:rPr lang="tr-TR" altLang="tr-TR" sz="4000" b="1" smtClean="0">
                <a:solidFill>
                  <a:srgbClr val="000099"/>
                </a:solidFill>
              </a:rPr>
              <a:t>Milli Çeşit Listesi</a:t>
            </a:r>
          </a:p>
          <a:p>
            <a:pPr eaLnBrk="1" hangingPunct="1">
              <a:lnSpc>
                <a:spcPct val="90000"/>
              </a:lnSpc>
            </a:pPr>
            <a:r>
              <a:rPr lang="tr-TR" altLang="tr-TR" sz="2400" b="1" smtClean="0"/>
              <a:t>Meyve ve Asma Çeşit Listesi </a:t>
            </a:r>
          </a:p>
          <a:p>
            <a:pPr eaLnBrk="1" hangingPunct="1">
              <a:lnSpc>
                <a:spcPct val="90000"/>
              </a:lnSpc>
            </a:pPr>
            <a:r>
              <a:rPr lang="tr-TR" altLang="tr-TR" sz="2400" b="1" smtClean="0"/>
              <a:t>MADDE 39 –</a:t>
            </a:r>
            <a:r>
              <a:rPr lang="tr-TR" altLang="tr-TR" sz="2400" smtClean="0"/>
              <a:t> (1) </a:t>
            </a:r>
            <a:r>
              <a:rPr lang="tr-TR" altLang="tr-TR" sz="2400" b="1" smtClean="0"/>
              <a:t>(Değişik:RG-17/12/2009-27435) </a:t>
            </a:r>
          </a:p>
          <a:p>
            <a:pPr eaLnBrk="1" hangingPunct="1">
              <a:lnSpc>
                <a:spcPct val="90000"/>
              </a:lnSpc>
              <a:buFontTx/>
              <a:buNone/>
            </a:pPr>
            <a:r>
              <a:rPr lang="tr-TR" altLang="tr-TR" sz="2400" b="1" smtClean="0">
                <a:solidFill>
                  <a:srgbClr val="CC3300"/>
                </a:solidFill>
              </a:rPr>
              <a:t>Meyve ve Asma Çeşit Listesi meyve türlerine ait çeşitlerin kayıtlı olduğu listedir. </a:t>
            </a:r>
          </a:p>
          <a:p>
            <a:pPr eaLnBrk="1" hangingPunct="1">
              <a:lnSpc>
                <a:spcPct val="90000"/>
              </a:lnSpc>
              <a:buFontTx/>
              <a:buNone/>
            </a:pPr>
            <a:r>
              <a:rPr lang="tr-TR" altLang="tr-TR" sz="2400" b="1" smtClean="0">
                <a:solidFill>
                  <a:srgbClr val="000099"/>
                </a:solidFill>
              </a:rPr>
              <a:t>Bitki çeşitleri bu listeye çeşit ve anaçlara ait üretim materyalleri ve fidanların sertifikalı üretimleri ile </a:t>
            </a:r>
            <a:r>
              <a:rPr lang="tr-TR" altLang="tr-TR" sz="2400" b="1" smtClean="0">
                <a:solidFill>
                  <a:srgbClr val="003399"/>
                </a:solidFill>
              </a:rPr>
              <a:t>ticaretinin yapılabilmesi amacı ile alınır.</a:t>
            </a:r>
          </a:p>
          <a:p>
            <a:pPr eaLnBrk="1" hangingPunct="1">
              <a:lnSpc>
                <a:spcPct val="90000"/>
              </a:lnSpc>
              <a:buFontTx/>
              <a:buNone/>
            </a:pPr>
            <a:r>
              <a:rPr lang="tr-TR" altLang="tr-TR" sz="2400" b="1" smtClean="0">
                <a:solidFill>
                  <a:srgbClr val="CC3300"/>
                </a:solidFill>
              </a:rPr>
              <a:t> </a:t>
            </a:r>
            <a:r>
              <a:rPr lang="tr-TR" altLang="tr-TR" sz="2400" b="1" smtClean="0"/>
              <a:t>Meyve ve Asma Çeşit Listesi her yıl haziran ayında TTSM tarafından yayımlanır.</a:t>
            </a:r>
          </a:p>
          <a:p>
            <a:pPr eaLnBrk="1" hangingPunct="1">
              <a:lnSpc>
                <a:spcPct val="90000"/>
              </a:lnSpc>
            </a:pPr>
            <a:endParaRPr lang="tr-TR" altLang="tr-TR" sz="2400" b="1" smtClean="0">
              <a:solidFill>
                <a:srgbClr val="CC3300"/>
              </a:solidFill>
            </a:endParaRPr>
          </a:p>
          <a:p>
            <a:pPr eaLnBrk="1" hangingPunct="1">
              <a:lnSpc>
                <a:spcPct val="90000"/>
              </a:lnSpc>
            </a:pPr>
            <a:r>
              <a:rPr lang="tr-TR" altLang="tr-TR" sz="2400" smtClean="0"/>
              <a:t>(2) Üretim izni verilen çeşitler, TTSM internet sitesinde yayımlanarak her üretim izni toplantısı sonrasında güncellenir. Üretim izni verilen çeşitler Meyve ve Asma Çeşit Listesinde yayımlanmış sayılır.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body" idx="4294967295"/>
          </p:nvPr>
        </p:nvSpPr>
        <p:spPr>
          <a:xfrm>
            <a:off x="179388" y="260350"/>
            <a:ext cx="8785225" cy="6597650"/>
          </a:xfrm>
        </p:spPr>
        <p:style>
          <a:lnRef idx="0">
            <a:scrgbClr r="0" g="0" b="0"/>
          </a:lnRef>
          <a:fillRef idx="1001">
            <a:schemeClr val="lt2"/>
          </a:fillRef>
          <a:effectRef idx="0">
            <a:scrgbClr r="0" g="0" b="0"/>
          </a:effectRef>
          <a:fontRef idx="major"/>
        </p:style>
        <p:txBody>
          <a:bodyPr/>
          <a:lstStyle/>
          <a:p>
            <a:pPr eaLnBrk="1" hangingPunct="1">
              <a:defRPr/>
            </a:pPr>
            <a:r>
              <a:rPr lang="tr-TR" b="1" dirty="0" smtClean="0"/>
              <a:t>MADDE 4 –</a:t>
            </a:r>
            <a:r>
              <a:rPr lang="tr-TR" dirty="0" smtClean="0"/>
              <a:t> (1) </a:t>
            </a:r>
            <a:r>
              <a:rPr lang="tr-TR" sz="1600" dirty="0" smtClean="0"/>
              <a:t>Meyve fidan ve üretim materyallerinin üretilmesi ve pazarlaması ile ilgili genel hükümler aşağıda yer almaktadır</a:t>
            </a:r>
            <a:r>
              <a:rPr lang="tr-TR" dirty="0" smtClean="0"/>
              <a:t>.</a:t>
            </a:r>
          </a:p>
          <a:p>
            <a:pPr eaLnBrk="1" hangingPunct="1">
              <a:defRPr/>
            </a:pPr>
            <a:r>
              <a:rPr lang="tr-TR" dirty="0" smtClean="0"/>
              <a:t>b) </a:t>
            </a:r>
            <a:r>
              <a:rPr lang="tr-TR" sz="4000" b="1" dirty="0" smtClean="0">
                <a:solidFill>
                  <a:srgbClr val="009900"/>
                </a:solidFill>
              </a:rPr>
              <a:t>Meyve türlerine ait fidan ve üretim materyalinin sertifikasyon sisteminde veya standart olarak üretilmesi için, fidan ve üretim materyalinin ait olduğu </a:t>
            </a:r>
            <a:r>
              <a:rPr lang="tr-TR" sz="4000" b="1" dirty="0" smtClean="0">
                <a:solidFill>
                  <a:srgbClr val="FF3300"/>
                </a:solidFill>
              </a:rPr>
              <a:t>çeşitlerin ülkemizde kayıt altında olması şartı aranır</a:t>
            </a:r>
            <a:r>
              <a:rPr lang="tr-TR" sz="4000" b="1" dirty="0" smtClean="0">
                <a:solidFill>
                  <a:srgbClr val="009900"/>
                </a:solidFill>
              </a:rPr>
              <a:t>.</a:t>
            </a:r>
          </a:p>
          <a:p>
            <a:pPr eaLnBrk="1" hangingPunct="1">
              <a:buFont typeface="Arial" pitchFamily="34" charset="0"/>
              <a:buNone/>
              <a:defRPr/>
            </a:pPr>
            <a:r>
              <a:rPr lang="tr-TR" b="1" dirty="0" smtClean="0">
                <a:solidFill>
                  <a:srgbClr val="009900"/>
                </a:solidFill>
              </a:rPr>
              <a:t> Sertifikasyon sisteminde yer alacak meyve türleri Genel Müdürlük tarafından belirlenir ve internet sayfasında yayımlanır</a:t>
            </a:r>
            <a:r>
              <a:rPr lang="tr-TR" b="1" dirty="0" smtClean="0"/>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2" name="Group 2"/>
          <p:cNvGraphicFramePr>
            <a:graphicFrameLocks noGrp="1"/>
          </p:cNvGraphicFramePr>
          <p:nvPr>
            <p:ph idx="1"/>
          </p:nvPr>
        </p:nvGraphicFramePr>
        <p:xfrm>
          <a:off x="179388" y="333375"/>
          <a:ext cx="8353425" cy="6388101"/>
        </p:xfrm>
        <a:graphic>
          <a:graphicData uri="http://schemas.openxmlformats.org/drawingml/2006/table">
            <a:tbl>
              <a:tblPr/>
              <a:tblGrid>
                <a:gridCol w="547687"/>
                <a:gridCol w="1924050"/>
                <a:gridCol w="842963"/>
                <a:gridCol w="2352675"/>
                <a:gridCol w="841375"/>
                <a:gridCol w="1844675"/>
              </a:tblGrid>
              <a:tr h="335313">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Altınova-1</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Atatürk Bahçe Kültürleri Mrk.Arşt.Ens.</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8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tr-TR" sz="10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Altınova-2</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8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tr-TR" sz="10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Bilecik</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Atatürk Bahçe Kültürleri Mrk.Arşt.Ens.</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8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4</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Franquette</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Atatürk Bahçe Kültürleri Mrk.Arşt.Ens.</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8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Gültekin-1</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Atatürk Bahçe Kültürleri Mrk.Arşt.Ens.</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8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6</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Kaplan-86</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Atatürk Bahçe Kültürleri Mrk.Arşt.Ens.</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8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Yalova-3</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Atatürk Bahçe Kültürleri Mrk.Arşt.Ens.</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8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Yalova-4</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Atatürk Bahçe Kültürleri Mrk.Arşt.Ens.</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8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9</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Şebin</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Atatürk Bahçe Kültürleri Mrk.Arşt.Ens.</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9594">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10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Şen - 1</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Atatürk Bahçe Kültürleri Mrk.Arşt.Ens.</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8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11</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Şen - 2</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Atatürk Bahçe Kültürleri Mrk.Arşt.Ens.</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8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12</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Tokat-1</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Atatürk Bahçe Kültürleri Mrk.Arşt.Ens.</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8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13</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Yalova-1</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Atatürk Bahçe Kültürleri Mrk.Arşt.Ens.</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8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14</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Yalova-2</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118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15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Yavuz-1</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cs typeface="Times New Roman" pitchFamily="18" charset="0"/>
                        </a:rPr>
                        <a:t>Atatürk Bahçe Kültürleri </a:t>
                      </a:r>
                      <a:r>
                        <a:rPr kumimoji="0" lang="tr-TR" sz="1000" b="0" i="0" u="none" strike="noStrike" cap="none" normalizeH="0" baseline="0" dirty="0" err="1" smtClean="0">
                          <a:ln>
                            <a:noFill/>
                          </a:ln>
                          <a:solidFill>
                            <a:schemeClr val="tx1"/>
                          </a:solidFill>
                          <a:effectLst/>
                          <a:latin typeface="Times New Roman" pitchFamily="18" charset="0"/>
                          <a:cs typeface="Times New Roman" pitchFamily="18" charset="0"/>
                        </a:rPr>
                        <a:t>Mrk</a:t>
                      </a:r>
                      <a:r>
                        <a:rPr kumimoji="0" lang="tr-TR" sz="1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tr-TR" sz="1000" b="0" i="0" u="none" strike="noStrike" cap="none" normalizeH="0" baseline="0" dirty="0" err="1" smtClean="0">
                          <a:ln>
                            <a:noFill/>
                          </a:ln>
                          <a:solidFill>
                            <a:schemeClr val="tx1"/>
                          </a:solidFill>
                          <a:effectLst/>
                          <a:latin typeface="Times New Roman" pitchFamily="18" charset="0"/>
                          <a:cs typeface="Times New Roman" pitchFamily="18" charset="0"/>
                        </a:rPr>
                        <a:t>Arşt</a:t>
                      </a:r>
                      <a:r>
                        <a:rPr kumimoji="0" lang="tr-TR" sz="1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tr-TR" sz="1000" b="0" i="0" u="none" strike="noStrike" cap="none" normalizeH="0" baseline="0" dirty="0" err="1" smtClean="0">
                          <a:ln>
                            <a:noFill/>
                          </a:ln>
                          <a:solidFill>
                            <a:schemeClr val="tx1"/>
                          </a:solidFill>
                          <a:effectLst/>
                          <a:latin typeface="Times New Roman" pitchFamily="18" charset="0"/>
                          <a:cs typeface="Times New Roman" pitchFamily="18" charset="0"/>
                        </a:rPr>
                        <a:t>Ens</a:t>
                      </a:r>
                      <a:r>
                        <a:rPr kumimoji="0" lang="tr-TR" sz="10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003399"/>
                          </a:solidFill>
                          <a:effectLst/>
                          <a:latin typeface="Times New Roman" pitchFamily="18" charset="0"/>
                          <a:cs typeface="Times New Roman" pitchFamily="18" charset="0"/>
                        </a:rPr>
                        <a:t>03.05.1990</a:t>
                      </a:r>
                      <a:endParaRPr kumimoji="0" lang="tr-TR" sz="1800" b="1" i="0" u="none" strike="noStrike" cap="none" normalizeH="0" baseline="0" smtClean="0">
                        <a:ln>
                          <a:noFill/>
                        </a:ln>
                        <a:solidFill>
                          <a:srgbClr val="003399"/>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408">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16</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Maraş 18</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cs typeface="Times New Roman" pitchFamily="18" charset="0"/>
                        </a:rPr>
                        <a:t>Kahramanmaraş Sütçü İmam Üniversitesi</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990000"/>
                          </a:solidFill>
                          <a:effectLst/>
                          <a:latin typeface="Times New Roman" pitchFamily="18" charset="0"/>
                          <a:cs typeface="Times New Roman" pitchFamily="18" charset="0"/>
                        </a:rPr>
                        <a:t>08.04.2009</a:t>
                      </a:r>
                      <a:endParaRPr kumimoji="0" lang="tr-TR" sz="1800" b="1" i="0" u="none" strike="noStrike" cap="none" normalizeH="0" baseline="0" smtClean="0">
                        <a:ln>
                          <a:noFill/>
                        </a:ln>
                        <a:solidFill>
                          <a:srgbClr val="990000"/>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408">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Arial" pitchFamily="34" charset="0"/>
                          <a:cs typeface="Arial" pitchFamily="34" charset="0"/>
                        </a:rPr>
                        <a:t>17</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Sütyemez 1</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Kahramanmaraş Sütçü İmam Üniversitesi</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990000"/>
                          </a:solidFill>
                          <a:effectLst/>
                          <a:latin typeface="Times New Roman" pitchFamily="18" charset="0"/>
                          <a:cs typeface="Times New Roman" pitchFamily="18" charset="0"/>
                        </a:rPr>
                        <a:t>08.04.2009</a:t>
                      </a:r>
                      <a:endParaRPr kumimoji="0" lang="tr-TR" sz="1800" b="1" i="0" u="none" strike="noStrike" cap="none" normalizeH="0" baseline="0" smtClean="0">
                        <a:ln>
                          <a:noFill/>
                        </a:ln>
                        <a:solidFill>
                          <a:srgbClr val="990000"/>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182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Arial" pitchFamily="34" charset="0"/>
                          <a:cs typeface="Arial" pitchFamily="34" charset="0"/>
                        </a:rPr>
                        <a:t>18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cs typeface="Times New Roman" pitchFamily="18" charset="0"/>
                        </a:rPr>
                        <a:t>Kaman 1</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cs typeface="Times New Roman" pitchFamily="18" charset="0"/>
                        </a:rPr>
                        <a:t>Kahramanmaraş Sütçü İmam Üniversitesi</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dirty="0" smtClean="0">
                          <a:ln>
                            <a:noFill/>
                          </a:ln>
                          <a:solidFill>
                            <a:srgbClr val="990000"/>
                          </a:solidFill>
                          <a:effectLst/>
                          <a:latin typeface="Times New Roman" pitchFamily="18" charset="0"/>
                          <a:cs typeface="Times New Roman" pitchFamily="18" charset="0"/>
                        </a:rPr>
                        <a:t>06.04.2010</a:t>
                      </a:r>
                      <a:endParaRPr kumimoji="0" lang="tr-TR" sz="1800" b="0" i="0" u="none" strike="noStrike" cap="none" normalizeH="0" baseline="0" dirty="0" smtClean="0">
                        <a:ln>
                          <a:noFill/>
                        </a:ln>
                        <a:solidFill>
                          <a:srgbClr val="990000"/>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3408">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smtClean="0">
                          <a:ln>
                            <a:noFill/>
                          </a:ln>
                          <a:solidFill>
                            <a:schemeClr val="tx1"/>
                          </a:solidFill>
                          <a:effectLst/>
                          <a:latin typeface="Arial" pitchFamily="34" charset="0"/>
                          <a:cs typeface="Arial" pitchFamily="34" charset="0"/>
                        </a:rPr>
                        <a:t>19</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dirty="0" err="1" smtClean="0">
                          <a:ln>
                            <a:noFill/>
                          </a:ln>
                          <a:solidFill>
                            <a:schemeClr val="tx1"/>
                          </a:solidFill>
                          <a:effectLst/>
                          <a:latin typeface="Times New Roman" pitchFamily="18" charset="0"/>
                          <a:cs typeface="Times New Roman" pitchFamily="18" charset="0"/>
                        </a:rPr>
                        <a:t>Chandler</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Kahramanmaraş Sütçü İmam Üniversitesi</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990000"/>
                          </a:solidFill>
                          <a:effectLst/>
                          <a:latin typeface="Times New Roman" pitchFamily="18" charset="0"/>
                          <a:cs typeface="Times New Roman" pitchFamily="18" charset="0"/>
                        </a:rPr>
                        <a:t>06.04.2010</a:t>
                      </a:r>
                      <a:endParaRPr kumimoji="0" lang="tr-TR" sz="1800" b="1" i="0" u="none" strike="noStrike" cap="none" normalizeH="0" baseline="0" smtClean="0">
                        <a:ln>
                          <a:noFill/>
                        </a:ln>
                        <a:solidFill>
                          <a:srgbClr val="990000"/>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96">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8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Oğuzlar 77</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Atatürk Bahçe Kültürleri Mrk.Arşt.Ens.</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tr-TR" sz="1000" b="1" i="0" u="none" strike="noStrike" cap="none" normalizeH="0" baseline="0" smtClean="0">
                          <a:ln>
                            <a:noFill/>
                          </a:ln>
                          <a:solidFill>
                            <a:srgbClr val="990000"/>
                          </a:solidFill>
                          <a:effectLst/>
                          <a:latin typeface="Times New Roman" pitchFamily="18" charset="0"/>
                          <a:cs typeface="Times New Roman" pitchFamily="18" charset="0"/>
                        </a:rPr>
                        <a:t>06.04.2010</a:t>
                      </a:r>
                      <a:endParaRPr kumimoji="0" lang="tr-TR" sz="1800" b="1" i="0" u="none" strike="noStrike" cap="none" normalizeH="0" baseline="0" smtClean="0">
                        <a:ln>
                          <a:noFill/>
                        </a:ln>
                        <a:solidFill>
                          <a:srgbClr val="990000"/>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tr-TR" sz="1000" b="0" i="0" u="none" strike="noStrike" cap="none" normalizeH="0" baseline="0" smtClean="0">
                          <a:ln>
                            <a:noFill/>
                          </a:ln>
                          <a:solidFill>
                            <a:schemeClr val="tx1"/>
                          </a:solidFill>
                          <a:effectLst/>
                          <a:latin typeface="Times New Roman" pitchFamily="18" charset="0"/>
                          <a:cs typeface="Times New Roman" pitchFamily="18" charset="0"/>
                        </a:rPr>
                        <a:t>CEVİZ</a:t>
                      </a:r>
                      <a:endParaRPr kumimoji="0" lang="tr-TR" sz="1800" b="0" i="0" u="none" strike="noStrike" cap="none" normalizeH="0" baseline="0" smtClean="0">
                        <a:ln>
                          <a:noFill/>
                        </a:ln>
                        <a:solidFill>
                          <a:schemeClr val="tx1"/>
                        </a:solidFill>
                        <a:effectLst/>
                        <a:latin typeface="Arial" pitchFamily="34" charset="0"/>
                        <a:cs typeface="Arial"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7255" name="Text Box 151"/>
          <p:cNvSpPr txBox="1">
            <a:spLocks noChangeArrowheads="1"/>
          </p:cNvSpPr>
          <p:nvPr/>
        </p:nvSpPr>
        <p:spPr bwMode="auto">
          <a:xfrm rot="5400000">
            <a:off x="5886450" y="3362325"/>
            <a:ext cx="5903913" cy="277813"/>
          </a:xfrm>
          <a:prstGeom prst="rect">
            <a:avLst/>
          </a:prstGeom>
          <a:solidFill>
            <a:schemeClr val="bg1"/>
          </a:solidFill>
          <a:ln w="9525">
            <a:noFill/>
            <a:miter lim="800000"/>
            <a:headEnd/>
            <a:tailEnd/>
          </a:ln>
        </p:spPr>
        <p:txBody>
          <a:bodyPr>
            <a:spAutoFit/>
          </a:bodyPr>
          <a:lstStyle/>
          <a:p>
            <a:pPr eaLnBrk="1" hangingPunct="1">
              <a:spcBef>
                <a:spcPct val="50000"/>
              </a:spcBef>
            </a:pPr>
            <a:r>
              <a:rPr lang="tr-TR" altLang="tr-TR" sz="1200"/>
              <a:t> http://www.ttsm.gov.tr/TR/belge/1-177/meyve-ve-asma-cesit-listesi.html</a:t>
            </a:r>
          </a:p>
        </p:txBody>
      </p:sp>
      <p:sp>
        <p:nvSpPr>
          <p:cNvPr id="47256" name="Text Box 152"/>
          <p:cNvSpPr txBox="1">
            <a:spLocks noChangeArrowheads="1"/>
          </p:cNvSpPr>
          <p:nvPr/>
        </p:nvSpPr>
        <p:spPr bwMode="auto">
          <a:xfrm>
            <a:off x="395288" y="0"/>
            <a:ext cx="184150" cy="366713"/>
          </a:xfrm>
          <a:prstGeom prst="rect">
            <a:avLst/>
          </a:prstGeom>
          <a:noFill/>
          <a:ln w="9525">
            <a:noFill/>
            <a:miter lim="800000"/>
            <a:headEnd/>
            <a:tailEnd/>
          </a:ln>
        </p:spPr>
        <p:txBody>
          <a:bodyPr wrap="none">
            <a:spAutoFit/>
          </a:bodyPr>
          <a:lstStyle/>
          <a:p>
            <a:pPr eaLnBrk="1" hangingPunct="1"/>
            <a:endParaRPr lang="tr-TR" altLang="tr-TR"/>
          </a:p>
        </p:txBody>
      </p:sp>
      <p:sp>
        <p:nvSpPr>
          <p:cNvPr id="47257" name="Text Box 153"/>
          <p:cNvSpPr txBox="1">
            <a:spLocks noChangeArrowheads="1"/>
          </p:cNvSpPr>
          <p:nvPr/>
        </p:nvSpPr>
        <p:spPr bwMode="auto">
          <a:xfrm>
            <a:off x="0" y="0"/>
            <a:ext cx="9144000" cy="366713"/>
          </a:xfrm>
          <a:prstGeom prst="rect">
            <a:avLst/>
          </a:prstGeom>
          <a:solidFill>
            <a:srgbClr val="003E00"/>
          </a:solidFill>
          <a:ln w="9525">
            <a:noFill/>
            <a:miter lim="800000"/>
            <a:headEnd/>
            <a:tailEnd/>
          </a:ln>
        </p:spPr>
        <p:txBody>
          <a:bodyPr>
            <a:spAutoFit/>
          </a:bodyPr>
          <a:lstStyle/>
          <a:p>
            <a:pPr algn="ctr" eaLnBrk="1" hangingPunct="1">
              <a:spcBef>
                <a:spcPct val="50000"/>
              </a:spcBef>
            </a:pPr>
            <a:r>
              <a:rPr lang="tr-TR" altLang="tr-TR" b="1">
                <a:solidFill>
                  <a:srgbClr val="FFFF00"/>
                </a:solidFill>
              </a:rPr>
              <a:t>TESCİLLİ CEVİZ ÇEŞİTLERİMİZ</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95288" y="1052513"/>
            <a:ext cx="8029575" cy="304641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endParaRPr lang="tr-TR" sz="3200" b="1" dirty="0">
              <a:solidFill>
                <a:srgbClr val="0033CC"/>
              </a:solidFill>
            </a:endParaRPr>
          </a:p>
          <a:p>
            <a:pPr algn="ctr" eaLnBrk="1" hangingPunct="1">
              <a:defRPr/>
            </a:pPr>
            <a:r>
              <a:rPr lang="tr-TR" sz="3200" b="1" dirty="0">
                <a:solidFill>
                  <a:srgbClr val="0033CC"/>
                </a:solidFill>
              </a:rPr>
              <a:t>Sertifikasyon siteminde </a:t>
            </a:r>
          </a:p>
          <a:p>
            <a:pPr algn="ctr" eaLnBrk="1" hangingPunct="1">
              <a:defRPr/>
            </a:pPr>
            <a:r>
              <a:rPr lang="tr-TR" sz="3200" b="1" dirty="0">
                <a:solidFill>
                  <a:srgbClr val="0033CC"/>
                </a:solidFill>
              </a:rPr>
              <a:t>(Bakanlığın </a:t>
            </a:r>
            <a:r>
              <a:rPr lang="tr-TR" sz="3200" b="1" dirty="0" err="1">
                <a:solidFill>
                  <a:srgbClr val="0033CC"/>
                </a:solidFill>
              </a:rPr>
              <a:t>listesindeTTSM</a:t>
            </a:r>
            <a:r>
              <a:rPr lang="tr-TR" sz="3200" b="1" dirty="0">
                <a:solidFill>
                  <a:srgbClr val="0033CC"/>
                </a:solidFill>
              </a:rPr>
              <a:t>) olmayan </a:t>
            </a:r>
          </a:p>
          <a:p>
            <a:pPr algn="ctr" eaLnBrk="1" hangingPunct="1">
              <a:defRPr/>
            </a:pPr>
            <a:r>
              <a:rPr lang="tr-TR" sz="3200" b="1" dirty="0">
                <a:solidFill>
                  <a:srgbClr val="0033CC"/>
                </a:solidFill>
              </a:rPr>
              <a:t>bitkisel materyaller üretilemez, dağıtılamaz pazarlanamaz </a:t>
            </a:r>
          </a:p>
          <a:p>
            <a:pPr algn="ctr" eaLnBrk="1" hangingPunct="1">
              <a:defRPr/>
            </a:pPr>
            <a:endParaRPr lang="tr-TR" sz="3200" dirty="0">
              <a:solidFill>
                <a:srgbClr val="0033CC"/>
              </a:solidFill>
            </a:endParaRPr>
          </a:p>
        </p:txBody>
      </p:sp>
      <p:sp>
        <p:nvSpPr>
          <p:cNvPr id="32771" name="3 Dikdörtgen"/>
          <p:cNvSpPr>
            <a:spLocks noChangeArrowheads="1"/>
          </p:cNvSpPr>
          <p:nvPr/>
        </p:nvSpPr>
        <p:spPr bwMode="auto">
          <a:xfrm>
            <a:off x="1258888" y="4868863"/>
            <a:ext cx="7345362" cy="590550"/>
          </a:xfrm>
          <a:prstGeom prst="rect">
            <a:avLst/>
          </a:prstGeom>
          <a:noFill/>
          <a:ln w="9525">
            <a:noFill/>
            <a:miter lim="800000"/>
            <a:headEnd/>
            <a:tailEnd/>
          </a:ln>
        </p:spPr>
        <p:txBody>
          <a:bodyPr>
            <a:spAutoFit/>
          </a:bodyPr>
          <a:lstStyle/>
          <a:p>
            <a:pPr eaLnBrk="1" hangingPunct="1">
              <a:lnSpc>
                <a:spcPct val="90000"/>
              </a:lnSpc>
            </a:pPr>
            <a:r>
              <a:rPr lang="tr-TR" altLang="tr-TR" b="1"/>
              <a:t>Meyve ve Asma Çeşit Listesi </a:t>
            </a:r>
          </a:p>
          <a:p>
            <a:pPr eaLnBrk="1" hangingPunct="1">
              <a:lnSpc>
                <a:spcPct val="90000"/>
              </a:lnSpc>
            </a:pPr>
            <a:r>
              <a:rPr lang="tr-TR" altLang="tr-TR" b="1"/>
              <a:t>MADDE 39 –</a:t>
            </a:r>
            <a:r>
              <a:rPr lang="tr-TR" altLang="tr-TR"/>
              <a:t> (1) </a:t>
            </a:r>
            <a:r>
              <a:rPr lang="tr-TR" altLang="tr-TR" b="1"/>
              <a:t>(Değişik:RG-17/12/2009-27435)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altay ceviz genotipinin üretilmesi dağıtılması yasaklandı"/>
          <p:cNvPicPr>
            <a:picLocks noChangeAspect="1" noChangeArrowheads="1"/>
          </p:cNvPicPr>
          <p:nvPr/>
        </p:nvPicPr>
        <p:blipFill>
          <a:blip r:embed="rId2" cstate="print"/>
          <a:srcRect/>
          <a:stretch>
            <a:fillRect/>
          </a:stretch>
        </p:blipFill>
        <p:spPr bwMode="auto">
          <a:xfrm>
            <a:off x="252413" y="0"/>
            <a:ext cx="5022850" cy="6669088"/>
          </a:xfrm>
          <a:prstGeom prst="rect">
            <a:avLst/>
          </a:prstGeom>
          <a:noFill/>
          <a:ln w="9525">
            <a:noFill/>
            <a:miter lim="800000"/>
            <a:headEnd/>
            <a:tailEnd/>
          </a:ln>
        </p:spPr>
      </p:pic>
      <p:sp>
        <p:nvSpPr>
          <p:cNvPr id="26627" name="Text Box 3"/>
          <p:cNvSpPr txBox="1">
            <a:spLocks noChangeArrowheads="1"/>
          </p:cNvSpPr>
          <p:nvPr/>
        </p:nvSpPr>
        <p:spPr bwMode="auto">
          <a:xfrm>
            <a:off x="6011863" y="1484313"/>
            <a:ext cx="2376487" cy="276225"/>
          </a:xfrm>
          <a:prstGeom prst="rect">
            <a:avLst/>
          </a:prstGeom>
          <a:noFill/>
          <a:ln w="9525">
            <a:noFill/>
            <a:miter lim="800000"/>
            <a:headEnd/>
            <a:tailEnd/>
          </a:ln>
        </p:spPr>
        <p:txBody>
          <a:bodyPr>
            <a:spAutoFit/>
          </a:bodyPr>
          <a:lstStyle/>
          <a:p>
            <a:pPr eaLnBrk="1" hangingPunct="1">
              <a:spcBef>
                <a:spcPct val="50000"/>
              </a:spcBef>
            </a:pPr>
            <a:endParaRPr lang="tr-TR" altLang="tr-TR">
              <a:latin typeface="Calibri" pitchFamily="34" charset="0"/>
            </a:endParaRPr>
          </a:p>
        </p:txBody>
      </p:sp>
      <p:sp>
        <p:nvSpPr>
          <p:cNvPr id="26628" name="Text Box 4"/>
          <p:cNvSpPr txBox="1">
            <a:spLocks noChangeArrowheads="1"/>
          </p:cNvSpPr>
          <p:nvPr/>
        </p:nvSpPr>
        <p:spPr bwMode="auto">
          <a:xfrm>
            <a:off x="5510213" y="0"/>
            <a:ext cx="3240087" cy="2533650"/>
          </a:xfrm>
          <a:prstGeom prst="rect">
            <a:avLst/>
          </a:prstGeom>
          <a:solidFill>
            <a:srgbClr val="FFFF99"/>
          </a:solidFill>
          <a:ln w="9525">
            <a:noFill/>
            <a:miter lim="800000"/>
            <a:headEnd/>
            <a:tailEnd/>
          </a:ln>
        </p:spPr>
        <p:txBody>
          <a:bodyPr>
            <a:spAutoFit/>
          </a:bodyPr>
          <a:lstStyle/>
          <a:p>
            <a:pPr eaLnBrk="1" hangingPunct="1">
              <a:spcBef>
                <a:spcPct val="50000"/>
              </a:spcBef>
            </a:pPr>
            <a:r>
              <a:rPr lang="tr-TR" altLang="tr-TR" sz="2400" b="1">
                <a:latin typeface="Calibri" pitchFamily="34" charset="0"/>
              </a:rPr>
              <a:t>Ülkemizde kayıtlı olmayan ve çeşit adı ALTAY olduğu iddia edilen ceviz fidanı veya çöğürünün pazarlandığına dair duyumlar alınmaktadır.</a:t>
            </a:r>
          </a:p>
        </p:txBody>
      </p:sp>
      <p:sp>
        <p:nvSpPr>
          <p:cNvPr id="26629" name="Line 6"/>
          <p:cNvSpPr>
            <a:spLocks noChangeShapeType="1"/>
          </p:cNvSpPr>
          <p:nvPr/>
        </p:nvSpPr>
        <p:spPr bwMode="auto">
          <a:xfrm flipV="1">
            <a:off x="5003800" y="3068638"/>
            <a:ext cx="722313" cy="647700"/>
          </a:xfrm>
          <a:prstGeom prst="line">
            <a:avLst/>
          </a:prstGeom>
          <a:noFill/>
          <a:ln w="9525">
            <a:solidFill>
              <a:schemeClr val="tx1"/>
            </a:solidFill>
            <a:round/>
            <a:headEnd/>
            <a:tailEnd type="triangle" w="med" len="med"/>
          </a:ln>
        </p:spPr>
        <p:txBody>
          <a:bodyPr/>
          <a:lstStyle/>
          <a:p>
            <a:endParaRPr lang="tr-TR"/>
          </a:p>
        </p:txBody>
      </p:sp>
      <p:sp>
        <p:nvSpPr>
          <p:cNvPr id="26630" name="Text Box 8"/>
          <p:cNvSpPr txBox="1">
            <a:spLocks noChangeArrowheads="1"/>
          </p:cNvSpPr>
          <p:nvPr/>
        </p:nvSpPr>
        <p:spPr bwMode="auto">
          <a:xfrm>
            <a:off x="5510213" y="3429000"/>
            <a:ext cx="3633787" cy="2813050"/>
          </a:xfrm>
          <a:prstGeom prst="rect">
            <a:avLst/>
          </a:prstGeom>
          <a:solidFill>
            <a:srgbClr val="CCFFCC"/>
          </a:solidFill>
          <a:ln w="9525">
            <a:noFill/>
            <a:miter lim="800000"/>
            <a:headEnd/>
            <a:tailEnd/>
          </a:ln>
        </p:spPr>
        <p:txBody>
          <a:bodyPr>
            <a:spAutoFit/>
          </a:bodyPr>
          <a:lstStyle/>
          <a:p>
            <a:pPr eaLnBrk="1" hangingPunct="1">
              <a:spcBef>
                <a:spcPct val="50000"/>
              </a:spcBef>
            </a:pPr>
            <a:r>
              <a:rPr lang="tr-TR" altLang="tr-TR" sz="2000" b="1">
                <a:latin typeface="Calibri" pitchFamily="34" charset="0"/>
              </a:rPr>
              <a:t>söz konusu iddia ile ilgili yukarıda belirtilen kanun hükümleri doğrultusunda gerekli piyasa denetimlerinin titizilikle yapılmasını ve aykırı bir durum tespit edilmesi halinde gereğinin yapılarak genel müdürlüğümüze bilgi verilmesini rica ederim</a:t>
            </a:r>
          </a:p>
        </p:txBody>
      </p:sp>
      <p:sp>
        <p:nvSpPr>
          <p:cNvPr id="26631" name="Line 9"/>
          <p:cNvSpPr>
            <a:spLocks noChangeShapeType="1"/>
          </p:cNvSpPr>
          <p:nvPr/>
        </p:nvSpPr>
        <p:spPr bwMode="auto">
          <a:xfrm>
            <a:off x="4427538" y="4365625"/>
            <a:ext cx="936625" cy="288925"/>
          </a:xfrm>
          <a:prstGeom prst="line">
            <a:avLst/>
          </a:prstGeom>
          <a:noFill/>
          <a:ln w="9525">
            <a:solidFill>
              <a:schemeClr val="tx1"/>
            </a:solidFill>
            <a:round/>
            <a:headEnd/>
            <a:tailEnd type="triangle" w="med" len="med"/>
          </a:ln>
        </p:spPr>
        <p:txBody>
          <a:bodyPr/>
          <a:lstStyle/>
          <a:p>
            <a:endParaRPr lang="tr-TR"/>
          </a:p>
        </p:txBody>
      </p:sp>
      <p:pic>
        <p:nvPicPr>
          <p:cNvPr id="26632" name="Picture 5" descr="IMG_5979"/>
          <p:cNvPicPr>
            <a:picLocks noChangeAspect="1" noChangeArrowheads="1"/>
          </p:cNvPicPr>
          <p:nvPr/>
        </p:nvPicPr>
        <p:blipFill>
          <a:blip r:embed="rId3" cstate="print"/>
          <a:srcRect/>
          <a:stretch>
            <a:fillRect/>
          </a:stretch>
        </p:blipFill>
        <p:spPr bwMode="auto">
          <a:xfrm>
            <a:off x="250825" y="4437063"/>
            <a:ext cx="3154363" cy="177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User\Desktop\altay webden alınan\IMG_8182.JPG"/>
          <p:cNvPicPr>
            <a:picLocks noChangeAspect="1" noChangeArrowheads="1"/>
          </p:cNvPicPr>
          <p:nvPr/>
        </p:nvPicPr>
        <p:blipFill>
          <a:blip r:embed="rId2" cstate="print"/>
          <a:srcRect l="3539" t="12201"/>
          <a:stretch>
            <a:fillRect/>
          </a:stretch>
        </p:blipFill>
        <p:spPr bwMode="auto">
          <a:xfrm>
            <a:off x="0" y="0"/>
            <a:ext cx="92424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etin kutusu"/>
          <p:cNvSpPr txBox="1">
            <a:spLocks noChangeArrowheads="1"/>
          </p:cNvSpPr>
          <p:nvPr/>
        </p:nvSpPr>
        <p:spPr bwMode="auto">
          <a:xfrm>
            <a:off x="755650" y="1268413"/>
            <a:ext cx="6985000" cy="2124075"/>
          </a:xfrm>
          <a:prstGeom prst="rect">
            <a:avLst/>
          </a:prstGeom>
          <a:noFill/>
          <a:ln w="9525">
            <a:noFill/>
            <a:miter lim="800000"/>
            <a:headEnd/>
            <a:tailEnd/>
          </a:ln>
        </p:spPr>
        <p:txBody>
          <a:bodyPr>
            <a:spAutoFit/>
          </a:bodyPr>
          <a:lstStyle/>
          <a:p>
            <a:pPr algn="ctr" eaLnBrk="1" hangingPunct="1"/>
            <a:r>
              <a:rPr lang="tr-TR" altLang="tr-TR" sz="4400">
                <a:latin typeface="Calibri" pitchFamily="34" charset="0"/>
              </a:rPr>
              <a:t>- </a:t>
            </a:r>
          </a:p>
          <a:p>
            <a:pPr algn="ctr" eaLnBrk="1" hangingPunct="1"/>
            <a:r>
              <a:rPr lang="tr-TR" altLang="tr-TR" sz="4400">
                <a:latin typeface="Calibri" pitchFamily="34" charset="0"/>
              </a:rPr>
              <a:t>8- TV  İLE  PAZARLAMA TEKNİKLERİ</a:t>
            </a:r>
          </a:p>
        </p:txBody>
      </p:sp>
      <p:pic>
        <p:nvPicPr>
          <p:cNvPr id="46083" name="Picture 4" descr="https://encrypted-tbn0.gstatic.com/images?q=tbn:ANd9GcSOED7WPWrB80EQDhwKsngNBcRiFLBUXbmfsi7ik0m7-yiAea8HQg"/>
          <p:cNvPicPr>
            <a:picLocks noChangeAspect="1" noChangeArrowheads="1"/>
          </p:cNvPicPr>
          <p:nvPr/>
        </p:nvPicPr>
        <p:blipFill>
          <a:blip r:embed="rId2" cstate="print"/>
          <a:srcRect/>
          <a:stretch>
            <a:fillRect/>
          </a:stretch>
        </p:blipFill>
        <p:spPr bwMode="auto">
          <a:xfrm>
            <a:off x="2268538" y="3357563"/>
            <a:ext cx="3692525" cy="277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IMG_4653"/>
          <p:cNvPicPr>
            <a:picLocks noChangeAspect="1" noChangeArrowheads="1"/>
          </p:cNvPicPr>
          <p:nvPr/>
        </p:nvPicPr>
        <p:blipFill>
          <a:blip r:embed="rId2" cstate="print"/>
          <a:srcRect l="9114" r="9332" b="14818"/>
          <a:stretch>
            <a:fillRect/>
          </a:stretch>
        </p:blipFill>
        <p:spPr bwMode="auto">
          <a:xfrm>
            <a:off x="0" y="0"/>
            <a:ext cx="4500563" cy="2641600"/>
          </a:xfrm>
          <a:prstGeom prst="rect">
            <a:avLst/>
          </a:prstGeom>
          <a:noFill/>
          <a:ln w="9525">
            <a:noFill/>
            <a:miter lim="800000"/>
            <a:headEnd/>
            <a:tailEnd/>
          </a:ln>
        </p:spPr>
      </p:pic>
      <p:sp>
        <p:nvSpPr>
          <p:cNvPr id="50179" name="Text Box 4"/>
          <p:cNvSpPr txBox="1">
            <a:spLocks noChangeArrowheads="1"/>
          </p:cNvSpPr>
          <p:nvPr/>
        </p:nvSpPr>
        <p:spPr bwMode="auto">
          <a:xfrm>
            <a:off x="6732588" y="0"/>
            <a:ext cx="2411412" cy="400050"/>
          </a:xfrm>
          <a:prstGeom prst="rect">
            <a:avLst/>
          </a:prstGeom>
          <a:solidFill>
            <a:srgbClr val="FFFF99"/>
          </a:solidFill>
          <a:ln w="9525">
            <a:noFill/>
            <a:miter lim="800000"/>
            <a:headEnd/>
            <a:tailEnd/>
          </a:ln>
        </p:spPr>
        <p:txBody>
          <a:bodyPr>
            <a:spAutoFit/>
          </a:bodyPr>
          <a:lstStyle/>
          <a:p>
            <a:pPr eaLnBrk="1" hangingPunct="1">
              <a:spcBef>
                <a:spcPct val="50000"/>
              </a:spcBef>
            </a:pPr>
            <a:r>
              <a:rPr lang="tr-TR" altLang="tr-TR" sz="2000" b="1">
                <a:latin typeface="Calibri" pitchFamily="34" charset="0"/>
              </a:rPr>
              <a:t>CHANDLER DEĞİL</a:t>
            </a:r>
          </a:p>
        </p:txBody>
      </p:sp>
      <p:pic>
        <p:nvPicPr>
          <p:cNvPr id="50180" name="Picture 3" descr="IMG_4648"/>
          <p:cNvPicPr>
            <a:picLocks noChangeAspect="1" noChangeArrowheads="1"/>
          </p:cNvPicPr>
          <p:nvPr/>
        </p:nvPicPr>
        <p:blipFill>
          <a:blip r:embed="rId3" cstate="print"/>
          <a:srcRect/>
          <a:stretch>
            <a:fillRect/>
          </a:stretch>
        </p:blipFill>
        <p:spPr bwMode="auto">
          <a:xfrm>
            <a:off x="4449762" y="2204864"/>
            <a:ext cx="4694238" cy="2636838"/>
          </a:xfrm>
          <a:prstGeom prst="rect">
            <a:avLst/>
          </a:prstGeom>
          <a:noFill/>
          <a:ln w="9525">
            <a:noFill/>
            <a:miter lim="800000"/>
            <a:headEnd/>
            <a:tailEnd/>
          </a:ln>
        </p:spPr>
      </p:pic>
      <p:pic>
        <p:nvPicPr>
          <p:cNvPr id="50181" name="Picture 2" descr="E:\DCIM\215___04\IMG_8680.JPG"/>
          <p:cNvPicPr>
            <a:picLocks noGrp="1" noChangeAspect="1" noChangeArrowheads="1"/>
          </p:cNvPicPr>
          <p:nvPr>
            <p:ph idx="1"/>
          </p:nvPr>
        </p:nvPicPr>
        <p:blipFill>
          <a:blip r:embed="rId4" cstate="print"/>
          <a:srcRect l="14290" t="13547" r="15237" b="10178"/>
          <a:stretch>
            <a:fillRect/>
          </a:stretch>
        </p:blipFill>
        <p:spPr>
          <a:xfrm>
            <a:off x="4211960" y="4078287"/>
            <a:ext cx="4572000" cy="2779713"/>
          </a:xfrm>
        </p:spPr>
      </p:pic>
      <p:pic>
        <p:nvPicPr>
          <p:cNvPr id="50182" name="Picture 3" descr="E:\DCIM\215___04\IMG_8683.JPG"/>
          <p:cNvPicPr>
            <a:picLocks noChangeAspect="1" noChangeArrowheads="1"/>
          </p:cNvPicPr>
          <p:nvPr/>
        </p:nvPicPr>
        <p:blipFill>
          <a:blip r:embed="rId5" cstate="print"/>
          <a:srcRect/>
          <a:stretch>
            <a:fillRect/>
          </a:stretch>
        </p:blipFill>
        <p:spPr bwMode="auto">
          <a:xfrm>
            <a:off x="4964113" y="0"/>
            <a:ext cx="4179887" cy="2349500"/>
          </a:xfrm>
          <a:prstGeom prst="rect">
            <a:avLst/>
          </a:prstGeom>
          <a:noFill/>
          <a:ln w="9525">
            <a:noFill/>
            <a:miter lim="800000"/>
            <a:headEnd/>
            <a:tailEnd/>
          </a:ln>
        </p:spPr>
      </p:pic>
      <p:pic>
        <p:nvPicPr>
          <p:cNvPr id="50183" name="Picture 2" descr="C:\Users\User\Desktop\22405_744830628971036_6858368687164263697_n.jpg"/>
          <p:cNvPicPr>
            <a:picLocks noChangeAspect="1" noChangeArrowheads="1"/>
          </p:cNvPicPr>
          <p:nvPr/>
        </p:nvPicPr>
        <p:blipFill>
          <a:blip r:embed="rId6" cstate="print"/>
          <a:srcRect/>
          <a:stretch>
            <a:fillRect/>
          </a:stretch>
        </p:blipFill>
        <p:spPr bwMode="auto">
          <a:xfrm>
            <a:off x="0" y="2564904"/>
            <a:ext cx="3995936" cy="2247714"/>
          </a:xfrm>
          <a:prstGeom prst="rect">
            <a:avLst/>
          </a:prstGeom>
          <a:noFill/>
          <a:ln w="9525">
            <a:noFill/>
            <a:miter lim="800000"/>
            <a:headEnd/>
            <a:tailEnd/>
          </a:ln>
        </p:spPr>
      </p:pic>
      <p:pic>
        <p:nvPicPr>
          <p:cNvPr id="8" name="Picture 2" descr="E:\DCIM\215___04\IMG_8681.JPG"/>
          <p:cNvPicPr>
            <a:picLocks noChangeAspect="1" noChangeArrowheads="1"/>
          </p:cNvPicPr>
          <p:nvPr/>
        </p:nvPicPr>
        <p:blipFill>
          <a:blip r:embed="rId7" cstate="print"/>
          <a:srcRect/>
          <a:stretch>
            <a:fillRect/>
          </a:stretch>
        </p:blipFill>
        <p:spPr bwMode="auto">
          <a:xfrm>
            <a:off x="395536" y="4841429"/>
            <a:ext cx="3587335" cy="20165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Resim 14" descr="ALTAY CEVİZİ AÇIK KÖK 50 ADET -acık10">
            <a:hlinkClick r:id="rId2"/>
          </p:cNvPr>
          <p:cNvPicPr>
            <a:picLocks noChangeAspect="1" noChangeArrowheads="1"/>
          </p:cNvPicPr>
          <p:nvPr/>
        </p:nvPicPr>
        <p:blipFill>
          <a:blip r:embed="rId3" cstate="print"/>
          <a:srcRect/>
          <a:stretch>
            <a:fillRect/>
          </a:stretch>
        </p:blipFill>
        <p:spPr bwMode="auto">
          <a:xfrm>
            <a:off x="3348038" y="0"/>
            <a:ext cx="2366962" cy="3168650"/>
          </a:xfrm>
          <a:prstGeom prst="rect">
            <a:avLst/>
          </a:prstGeom>
          <a:noFill/>
          <a:ln w="9525">
            <a:noFill/>
            <a:miter lim="800000"/>
            <a:headEnd/>
            <a:tailEnd/>
          </a:ln>
        </p:spPr>
      </p:pic>
      <p:sp>
        <p:nvSpPr>
          <p:cNvPr id="43011" name="Rectangle 3"/>
          <p:cNvSpPr>
            <a:spLocks noChangeArrowheads="1"/>
          </p:cNvSpPr>
          <p:nvPr/>
        </p:nvSpPr>
        <p:spPr bwMode="auto">
          <a:xfrm>
            <a:off x="1619672" y="2276872"/>
            <a:ext cx="3240087" cy="547688"/>
          </a:xfrm>
          <a:prstGeom prst="rect">
            <a:avLst/>
          </a:prstGeom>
          <a:noFill/>
          <a:ln w="9525">
            <a:noFill/>
            <a:miter lim="800000"/>
            <a:headEnd/>
            <a:tailEnd/>
          </a:ln>
        </p:spPr>
        <p:txBody>
          <a:bodyPr anchor="ctr">
            <a:spAutoFit/>
          </a:bodyPr>
          <a:lstStyle/>
          <a:p>
            <a:pPr eaLnBrk="1" hangingPunct="1"/>
            <a:r>
              <a:rPr lang="tr-TR" altLang="tr-TR" sz="1400" dirty="0">
                <a:latin typeface="Calibri" pitchFamily="34" charset="0"/>
                <a:cs typeface="Times New Roman" pitchFamily="18" charset="0"/>
                <a:hlinkClick r:id="rId2"/>
              </a:rPr>
              <a:t>ALTAY CEVİZİ AÇIK KÖK 50 AD... </a:t>
            </a:r>
            <a:endParaRPr lang="tr-TR" altLang="tr-TR" sz="1400" dirty="0">
              <a:cs typeface="Arial" pitchFamily="34" charset="0"/>
            </a:endParaRPr>
          </a:p>
          <a:p>
            <a:r>
              <a:rPr lang="tr-TR" altLang="tr-TR" sz="1400" dirty="0">
                <a:latin typeface="Calibri" pitchFamily="34" charset="0"/>
                <a:cs typeface="Times New Roman" pitchFamily="18" charset="0"/>
              </a:rPr>
              <a:t>1.000,00 TL</a:t>
            </a:r>
            <a:endParaRPr lang="tr-TR" altLang="tr-TR" sz="1400" dirty="0">
              <a:cs typeface="Arial" pitchFamily="34" charset="0"/>
            </a:endParaRPr>
          </a:p>
        </p:txBody>
      </p:sp>
      <p:pic>
        <p:nvPicPr>
          <p:cNvPr id="43012" name="4 Resim" descr="ALTAY CEVİZ   ( 1 ADET  )  ( YURTİÇİ KARGOYA  KAPIDA ÖDEME YAPABİLİRSİNİZ.)    (TÜPLÜ ÜRÜNLERİMİZ 12 AY DİKİME UYGUNDUR.) KARGO ÜCRETİ ALICIYA Aİ -AC-01">
            <a:hlinkClick r:id="rId4"/>
          </p:cNvPr>
          <p:cNvPicPr>
            <a:picLocks noChangeAspect="1" noChangeArrowheads="1"/>
          </p:cNvPicPr>
          <p:nvPr/>
        </p:nvPicPr>
        <p:blipFill>
          <a:blip r:embed="rId5" cstate="print"/>
          <a:srcRect/>
          <a:stretch>
            <a:fillRect/>
          </a:stretch>
        </p:blipFill>
        <p:spPr bwMode="auto">
          <a:xfrm>
            <a:off x="5219700" y="0"/>
            <a:ext cx="3671888" cy="5186363"/>
          </a:xfrm>
          <a:prstGeom prst="rect">
            <a:avLst/>
          </a:prstGeom>
          <a:noFill/>
          <a:ln w="9525">
            <a:noFill/>
            <a:miter lim="800000"/>
            <a:headEnd/>
            <a:tailEnd/>
          </a:ln>
        </p:spPr>
      </p:pic>
      <p:sp>
        <p:nvSpPr>
          <p:cNvPr id="43013" name="5 Dikdörtgen"/>
          <p:cNvSpPr>
            <a:spLocks noChangeArrowheads="1"/>
          </p:cNvSpPr>
          <p:nvPr/>
        </p:nvSpPr>
        <p:spPr bwMode="auto">
          <a:xfrm>
            <a:off x="5364163" y="4508500"/>
            <a:ext cx="3563937" cy="647700"/>
          </a:xfrm>
          <a:prstGeom prst="rect">
            <a:avLst/>
          </a:prstGeom>
          <a:noFill/>
          <a:ln w="9525">
            <a:noFill/>
            <a:miter lim="800000"/>
            <a:headEnd/>
            <a:tailEnd/>
          </a:ln>
        </p:spPr>
        <p:txBody>
          <a:bodyPr>
            <a:spAutoFit/>
          </a:bodyPr>
          <a:lstStyle/>
          <a:p>
            <a:pPr eaLnBrk="1" hangingPunct="1"/>
            <a:r>
              <a:rPr lang="tr-TR" altLang="tr-TR" u="sng">
                <a:latin typeface="Calibri" pitchFamily="34" charset="0"/>
                <a:hlinkClick r:id="rId4"/>
              </a:rPr>
              <a:t>ALTAY CEVİZ ( 1 ADET ) ... </a:t>
            </a:r>
            <a:endParaRPr lang="tr-TR" altLang="tr-TR">
              <a:latin typeface="Calibri" pitchFamily="34" charset="0"/>
            </a:endParaRPr>
          </a:p>
          <a:p>
            <a:pPr eaLnBrk="1" hangingPunct="1"/>
            <a:r>
              <a:rPr lang="tr-TR" altLang="tr-TR">
                <a:latin typeface="Calibri" pitchFamily="34" charset="0"/>
              </a:rPr>
              <a:t>20,00 TL</a:t>
            </a:r>
          </a:p>
        </p:txBody>
      </p:sp>
      <p:sp>
        <p:nvSpPr>
          <p:cNvPr id="43014" name="6 Metin kutusu"/>
          <p:cNvSpPr txBox="1">
            <a:spLocks noChangeArrowheads="1"/>
          </p:cNvSpPr>
          <p:nvPr/>
        </p:nvSpPr>
        <p:spPr bwMode="auto">
          <a:xfrm>
            <a:off x="250825" y="260350"/>
            <a:ext cx="2160588" cy="1939925"/>
          </a:xfrm>
          <a:prstGeom prst="rect">
            <a:avLst/>
          </a:prstGeom>
          <a:noFill/>
          <a:ln w="9525">
            <a:noFill/>
            <a:miter lim="800000"/>
            <a:headEnd/>
            <a:tailEnd/>
          </a:ln>
        </p:spPr>
        <p:txBody>
          <a:bodyPr>
            <a:spAutoFit/>
          </a:bodyPr>
          <a:lstStyle/>
          <a:p>
            <a:r>
              <a:rPr lang="tr-TR" sz="4000"/>
              <a:t>ÇÖĞÜR FİYATI 20 TL </a:t>
            </a:r>
          </a:p>
        </p:txBody>
      </p:sp>
      <p:pic>
        <p:nvPicPr>
          <p:cNvPr id="43015" name="Picture 2" descr="C:\Users\User\Desktop\altay webden alınan\IMG_8195.JPG"/>
          <p:cNvPicPr>
            <a:picLocks noChangeAspect="1" noChangeArrowheads="1"/>
          </p:cNvPicPr>
          <p:nvPr/>
        </p:nvPicPr>
        <p:blipFill>
          <a:blip r:embed="rId6" cstate="print"/>
          <a:srcRect l="13464" t="10785" r="10609" b="7750"/>
          <a:stretch>
            <a:fillRect/>
          </a:stretch>
        </p:blipFill>
        <p:spPr bwMode="auto">
          <a:xfrm>
            <a:off x="0" y="3356992"/>
            <a:ext cx="4686300" cy="2520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395536" y="764705"/>
            <a:ext cx="8229600" cy="504055"/>
          </a:xfrm>
          <a:solidFill>
            <a:srgbClr val="CCFFFF"/>
          </a:solidFill>
        </p:spPr>
        <p:txBody>
          <a:bodyPr/>
          <a:lstStyle/>
          <a:p>
            <a:pPr eaLnBrk="1" hangingPunct="1"/>
            <a:r>
              <a:rPr lang="tr-TR" altLang="tr-TR" sz="1200" b="1" dirty="0" smtClean="0"/>
              <a:t>Kanun Numarası:</a:t>
            </a:r>
            <a:r>
              <a:rPr lang="tr-TR" altLang="tr-TR" sz="1200" dirty="0" smtClean="0"/>
              <a:t> 5553 </a:t>
            </a:r>
            <a:r>
              <a:rPr lang="tr-TR" altLang="tr-TR" sz="1200" b="1" dirty="0" smtClean="0"/>
              <a:t>Yayımlandığı R.Gazete:</a:t>
            </a:r>
            <a:r>
              <a:rPr lang="tr-TR" altLang="tr-TR" sz="1200" dirty="0" smtClean="0"/>
              <a:t> 08.11.2006-26340</a:t>
            </a:r>
            <a:r>
              <a:rPr lang="tr-TR" altLang="tr-TR" sz="1200" b="1" dirty="0" smtClean="0"/>
              <a:t>Kabul Tarihi : </a:t>
            </a:r>
            <a:r>
              <a:rPr lang="tr-TR" altLang="tr-TR" sz="1200" dirty="0" smtClean="0"/>
              <a:t>31.10.2006 </a:t>
            </a:r>
            <a:r>
              <a:rPr lang="tr-TR" altLang="tr-TR" sz="1200" b="1" dirty="0" smtClean="0"/>
              <a:t>BİRİNCİ BÖLÜM Amaç, Kapsam ve Tanımlar</a:t>
            </a:r>
          </a:p>
        </p:txBody>
      </p:sp>
      <p:sp>
        <p:nvSpPr>
          <p:cNvPr id="54276" name="Rectangle 3"/>
          <p:cNvSpPr>
            <a:spLocks noChangeArrowheads="1"/>
          </p:cNvSpPr>
          <p:nvPr/>
        </p:nvSpPr>
        <p:spPr bwMode="auto">
          <a:xfrm>
            <a:off x="395536" y="260648"/>
            <a:ext cx="8204200" cy="523875"/>
          </a:xfrm>
          <a:prstGeom prst="rect">
            <a:avLst/>
          </a:prstGeom>
          <a:solidFill>
            <a:schemeClr val="accent1"/>
          </a:solidFill>
          <a:ln w="9525">
            <a:noFill/>
            <a:miter lim="800000"/>
            <a:headEnd/>
            <a:tailEnd/>
          </a:ln>
        </p:spPr>
        <p:txBody>
          <a:bodyPr anchor="ctr">
            <a:spAutoFit/>
          </a:bodyPr>
          <a:lstStyle/>
          <a:p>
            <a:pPr algn="ctr" eaLnBrk="1" hangingPunct="1"/>
            <a:r>
              <a:rPr lang="tr-TR" altLang="tr-TR" sz="1400" dirty="0" smtClean="0">
                <a:latin typeface="Calibri" pitchFamily="34" charset="0"/>
              </a:rPr>
              <a:t>5553   Sayılı kanun    Resmi </a:t>
            </a:r>
            <a:r>
              <a:rPr lang="tr-TR" altLang="tr-TR" sz="1400" dirty="0">
                <a:latin typeface="Calibri" pitchFamily="34" charset="0"/>
              </a:rPr>
              <a:t>Gazete Tarihi: 03.07.2009 Resmi Gazete Sayısı: 27277c</a:t>
            </a:r>
          </a:p>
          <a:p>
            <a:pPr algn="ctr" eaLnBrk="1" hangingPunct="1"/>
            <a:r>
              <a:rPr lang="tr-TR" altLang="tr-TR" sz="1400" dirty="0">
                <a:latin typeface="Calibri" pitchFamily="34" charset="0"/>
              </a:rPr>
              <a:t>MEYVE FİDANI VE ÜRETİM MATERYALİ SERTİFİKASYONU İLE PAZARLAMASI YÖNETMELİĞİ</a:t>
            </a:r>
          </a:p>
        </p:txBody>
      </p:sp>
      <p:sp>
        <p:nvSpPr>
          <p:cNvPr id="54277" name="Rectangle 3"/>
          <p:cNvSpPr txBox="1">
            <a:spLocks noChangeArrowheads="1"/>
          </p:cNvSpPr>
          <p:nvPr/>
        </p:nvSpPr>
        <p:spPr bwMode="auto">
          <a:xfrm>
            <a:off x="395536" y="1340769"/>
            <a:ext cx="8442325" cy="2160240"/>
          </a:xfrm>
          <a:prstGeom prst="rect">
            <a:avLst/>
          </a:prstGeom>
          <a:solidFill>
            <a:srgbClr val="C0C0C0"/>
          </a:solidFill>
          <a:ln w="9525">
            <a:noFill/>
            <a:miter lim="800000"/>
            <a:headEnd/>
            <a:tailEnd/>
          </a:ln>
        </p:spPr>
        <p:txBody>
          <a:bodyPr/>
          <a:lstStyle/>
          <a:p>
            <a:pPr marL="342900" indent="-342900" eaLnBrk="1" hangingPunct="1">
              <a:spcBef>
                <a:spcPct val="20000"/>
              </a:spcBef>
              <a:buFont typeface="Arial" pitchFamily="34" charset="0"/>
              <a:buChar char="•"/>
            </a:pPr>
            <a:r>
              <a:rPr lang="tr-TR" altLang="tr-TR" sz="3600" b="1" dirty="0">
                <a:solidFill>
                  <a:srgbClr val="0033CC"/>
                </a:solidFill>
                <a:latin typeface="Calibri" pitchFamily="34" charset="0"/>
              </a:rPr>
              <a:t>Çeşidin kayıt altına alınmasında belirlenen niteliklere uygun olmayacak şekilde yanıltıcı tanıtım ve reklamı yapılamaz </a:t>
            </a:r>
          </a:p>
        </p:txBody>
      </p:sp>
      <p:sp>
        <p:nvSpPr>
          <p:cNvPr id="6" name="5 Dikdörtgen"/>
          <p:cNvSpPr/>
          <p:nvPr/>
        </p:nvSpPr>
        <p:spPr>
          <a:xfrm>
            <a:off x="251520" y="3573016"/>
            <a:ext cx="8208912" cy="1200329"/>
          </a:xfrm>
          <a:prstGeom prst="rect">
            <a:avLst/>
          </a:prstGeom>
        </p:spPr>
        <p:txBody>
          <a:bodyPr wrap="square">
            <a:spAutoFit/>
          </a:bodyPr>
          <a:lstStyle/>
          <a:p>
            <a:pPr eaLnBrk="1" hangingPunct="1"/>
            <a:r>
              <a:rPr lang="tr-TR" altLang="tr-TR" sz="2400" dirty="0" smtClean="0">
                <a:solidFill>
                  <a:srgbClr val="FF3300"/>
                </a:solidFill>
              </a:rPr>
              <a:t>Sertifika işlemine tâbi tutulmadığı veya kontrol edilmediği hâlde, sertifikalandırılmış veya kontrol edilmiş gibi gösterilemez</a:t>
            </a:r>
            <a:r>
              <a:rPr lang="tr-TR" altLang="tr-TR" dirty="0" smtClean="0">
                <a:solidFill>
                  <a:srgbClr val="FF3300"/>
                </a:solidFill>
              </a:rPr>
              <a:t>,</a:t>
            </a:r>
          </a:p>
        </p:txBody>
      </p:sp>
      <p:sp>
        <p:nvSpPr>
          <p:cNvPr id="8" name="7 Dikdörtgen"/>
          <p:cNvSpPr/>
          <p:nvPr/>
        </p:nvSpPr>
        <p:spPr>
          <a:xfrm>
            <a:off x="503040" y="4725144"/>
            <a:ext cx="8640960" cy="1815882"/>
          </a:xfrm>
          <a:prstGeom prst="rect">
            <a:avLst/>
          </a:prstGeom>
        </p:spPr>
        <p:txBody>
          <a:bodyPr wrap="square">
            <a:spAutoFit/>
          </a:bodyPr>
          <a:lstStyle/>
          <a:p>
            <a:pPr marL="342900" indent="-342900" eaLnBrk="1" hangingPunct="1">
              <a:lnSpc>
                <a:spcPct val="80000"/>
              </a:lnSpc>
              <a:spcBef>
                <a:spcPct val="20000"/>
              </a:spcBef>
              <a:buFont typeface="Arial" pitchFamily="34" charset="0"/>
              <a:buChar char="•"/>
              <a:defRPr/>
            </a:pPr>
            <a:r>
              <a:rPr lang="tr-TR" sz="1400" b="1" dirty="0">
                <a:solidFill>
                  <a:srgbClr val="00B0F0"/>
                </a:solidFill>
              </a:rPr>
              <a:t>Ceza hükümleri</a:t>
            </a:r>
          </a:p>
          <a:p>
            <a:pPr marL="342900" indent="-342900" eaLnBrk="1" hangingPunct="1">
              <a:lnSpc>
                <a:spcPct val="80000"/>
              </a:lnSpc>
              <a:spcBef>
                <a:spcPct val="20000"/>
              </a:spcBef>
              <a:buFont typeface="Arial" pitchFamily="34" charset="0"/>
              <a:buChar char="•"/>
              <a:defRPr/>
            </a:pPr>
            <a:r>
              <a:rPr lang="tr-TR" sz="1400" b="1" dirty="0">
                <a:solidFill>
                  <a:srgbClr val="00B0F0"/>
                </a:solidFill>
              </a:rPr>
              <a:t>MADDE 12 </a:t>
            </a:r>
            <a:r>
              <a:rPr lang="tr-TR" sz="1400" dirty="0">
                <a:solidFill>
                  <a:srgbClr val="00B0F0"/>
                </a:solidFill>
              </a:rPr>
              <a:t>– 4 üncü madde gereğince kayıt altına alınan çeşitlere ait tohumlukları;</a:t>
            </a:r>
            <a:endParaRPr lang="tr-TR" sz="1400" b="1" dirty="0">
              <a:solidFill>
                <a:srgbClr val="00B0F0"/>
              </a:solidFill>
            </a:endParaRPr>
          </a:p>
          <a:p>
            <a:pPr marL="342900" indent="-342900" eaLnBrk="1" hangingPunct="1">
              <a:lnSpc>
                <a:spcPct val="80000"/>
              </a:lnSpc>
              <a:spcBef>
                <a:spcPct val="20000"/>
              </a:spcBef>
              <a:buFont typeface="Arial" pitchFamily="34" charset="0"/>
              <a:buChar char="•"/>
              <a:defRPr/>
            </a:pPr>
            <a:r>
              <a:rPr lang="tr-TR" sz="1400" dirty="0" smtClean="0">
                <a:solidFill>
                  <a:srgbClr val="00B0F0"/>
                </a:solidFill>
              </a:rPr>
              <a:t>Bakanlıktan </a:t>
            </a:r>
            <a:r>
              <a:rPr lang="tr-TR" sz="1400" dirty="0">
                <a:solidFill>
                  <a:srgbClr val="00B0F0"/>
                </a:solidFill>
              </a:rPr>
              <a:t>yetki almadan tohumluk yetiştiren, işleyen, satışa hazırlayan, dağıtan veya satan kişi veya kuruluşlara, </a:t>
            </a:r>
            <a:r>
              <a:rPr lang="tr-TR" sz="1400" dirty="0" err="1">
                <a:solidFill>
                  <a:srgbClr val="00B0F0"/>
                </a:solidFill>
              </a:rPr>
              <a:t>onbin</a:t>
            </a:r>
            <a:r>
              <a:rPr lang="tr-TR" sz="1400" dirty="0">
                <a:solidFill>
                  <a:srgbClr val="00B0F0"/>
                </a:solidFill>
              </a:rPr>
              <a:t> Yeni Türk Lirası idarî para cezası verilir. </a:t>
            </a:r>
            <a:r>
              <a:rPr lang="tr-TR" sz="1400" b="1" dirty="0">
                <a:solidFill>
                  <a:srgbClr val="00B0F0"/>
                </a:solidFill>
              </a:rPr>
              <a:t>Fiilin tekrarı halinde para cezası iki kat olarak uygulanır. </a:t>
            </a:r>
          </a:p>
          <a:p>
            <a:pPr marL="342900" indent="-342900" eaLnBrk="1" hangingPunct="1">
              <a:lnSpc>
                <a:spcPct val="80000"/>
              </a:lnSpc>
              <a:spcBef>
                <a:spcPct val="20000"/>
              </a:spcBef>
              <a:buFont typeface="Arial" pitchFamily="34" charset="0"/>
              <a:buChar char="•"/>
              <a:defRPr/>
            </a:pPr>
            <a:r>
              <a:rPr lang="tr-TR" sz="1400" dirty="0">
                <a:solidFill>
                  <a:srgbClr val="00B0F0"/>
                </a:solidFill>
              </a:rPr>
              <a:t>Bu tohumluklara Bakanlık tarafından el konulur ve bu tohumlukların müsaderesine sulh ceza mahkemesince karar verilir. </a:t>
            </a:r>
          </a:p>
          <a:p>
            <a:pPr marL="342900" indent="-342900" eaLnBrk="1" hangingPunct="1">
              <a:lnSpc>
                <a:spcPct val="80000"/>
              </a:lnSpc>
              <a:spcBef>
                <a:spcPct val="20000"/>
              </a:spcBef>
              <a:buFont typeface="Arial" pitchFamily="34" charset="0"/>
              <a:buChar char="•"/>
              <a:defRPr/>
            </a:pPr>
            <a:r>
              <a:rPr lang="tr-TR" sz="1400" dirty="0">
                <a:solidFill>
                  <a:srgbClr val="00B0F0"/>
                </a:solidFill>
              </a:rPr>
              <a:t>Müsadere edilen tohumlukların imha edilmesine karar verildiği takdirde, imha işlemi masrafları bu fiilleri işleyenlere ait olmak üzere, Bakanlık tarafından gerçekleştirilir.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rgbClr val="FF0000"/>
                </a:solidFill>
              </a:rPr>
              <a:t>Konular</a:t>
            </a:r>
            <a:endParaRPr lang="tr-TR" dirty="0">
              <a:solidFill>
                <a:srgbClr val="FF0000"/>
              </a:solidFill>
            </a:endParaRPr>
          </a:p>
        </p:txBody>
      </p:sp>
      <p:sp>
        <p:nvSpPr>
          <p:cNvPr id="3" name="2 İçerik Yer Tutucusu"/>
          <p:cNvSpPr>
            <a:spLocks noGrp="1"/>
          </p:cNvSpPr>
          <p:nvPr>
            <p:ph idx="1"/>
          </p:nvPr>
        </p:nvSpPr>
        <p:spPr>
          <a:xfrm>
            <a:off x="457200" y="1600201"/>
            <a:ext cx="8435280" cy="3484984"/>
          </a:xfrm>
        </p:spPr>
        <p:txBody>
          <a:bodyPr/>
          <a:lstStyle/>
          <a:p>
            <a:pPr>
              <a:buNone/>
            </a:pPr>
            <a:r>
              <a:rPr lang="tr-TR" dirty="0" smtClean="0"/>
              <a:t>1- Türkiye Ceviz Fidancılığının Değerlendirilmesi</a:t>
            </a:r>
          </a:p>
          <a:p>
            <a:pPr>
              <a:buNone/>
            </a:pPr>
            <a:r>
              <a:rPr lang="tr-TR" dirty="0" smtClean="0"/>
              <a:t>2- KSÜ nün çalışmaları </a:t>
            </a:r>
          </a:p>
          <a:p>
            <a:pPr>
              <a:buNone/>
            </a:pPr>
            <a:r>
              <a:rPr lang="tr-TR" dirty="0" smtClean="0"/>
              <a:t>3- Çeşitler hakkında bilgi</a:t>
            </a:r>
          </a:p>
          <a:p>
            <a:pPr>
              <a:buNone/>
            </a:pPr>
            <a:r>
              <a:rPr lang="tr-TR" dirty="0" smtClean="0"/>
              <a:t>4- </a:t>
            </a:r>
            <a:r>
              <a:rPr lang="tr-TR" dirty="0" err="1" smtClean="0"/>
              <a:t>Tv</a:t>
            </a:r>
            <a:r>
              <a:rPr lang="tr-TR" dirty="0" smtClean="0"/>
              <a:t> programları ve Altay</a:t>
            </a:r>
          </a:p>
          <a:p>
            <a:pPr>
              <a:buNone/>
            </a:pPr>
            <a:r>
              <a:rPr lang="tr-TR" smtClean="0"/>
              <a:t>5- Tavsiyeler</a:t>
            </a:r>
            <a:endParaRPr lang="tr-TR" dirty="0" smtClean="0"/>
          </a:p>
          <a:p>
            <a:endParaRPr lang="tr-T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7"/>
          <p:cNvSpPr txBox="1">
            <a:spLocks noChangeArrowheads="1"/>
          </p:cNvSpPr>
          <p:nvPr/>
        </p:nvSpPr>
        <p:spPr bwMode="auto">
          <a:xfrm>
            <a:off x="3276600" y="0"/>
            <a:ext cx="5257800" cy="617538"/>
          </a:xfrm>
          <a:prstGeom prst="rect">
            <a:avLst/>
          </a:prstGeom>
          <a:noFill/>
          <a:ln w="9525">
            <a:noFill/>
            <a:miter lim="800000"/>
            <a:headEnd/>
            <a:tailEnd/>
          </a:ln>
        </p:spPr>
        <p:txBody>
          <a:bodyPr>
            <a:spAutoFit/>
          </a:bodyPr>
          <a:lstStyle/>
          <a:p>
            <a:pPr eaLnBrk="1" hangingPunct="1">
              <a:spcBef>
                <a:spcPct val="50000"/>
              </a:spcBef>
            </a:pPr>
            <a:r>
              <a:rPr lang="tr-TR" altLang="tr-TR" sz="2400">
                <a:solidFill>
                  <a:srgbClr val="FF3300"/>
                </a:solidFill>
              </a:rPr>
              <a:t>Binlerce e mail den bir örnek </a:t>
            </a:r>
          </a:p>
        </p:txBody>
      </p:sp>
      <p:pic>
        <p:nvPicPr>
          <p:cNvPr id="55299" name="Picture 8" descr="ALTAY CEVİZ E MAİL"/>
          <p:cNvPicPr>
            <a:picLocks noChangeAspect="1" noChangeArrowheads="1"/>
          </p:cNvPicPr>
          <p:nvPr/>
        </p:nvPicPr>
        <p:blipFill>
          <a:blip r:embed="rId2" cstate="print"/>
          <a:srcRect/>
          <a:stretch>
            <a:fillRect/>
          </a:stretch>
        </p:blipFill>
        <p:spPr bwMode="auto">
          <a:xfrm>
            <a:off x="0" y="765175"/>
            <a:ext cx="9144000" cy="5805488"/>
          </a:xfrm>
          <a:prstGeom prst="rect">
            <a:avLst/>
          </a:prstGeom>
          <a:noFill/>
          <a:ln w="9525">
            <a:noFill/>
            <a:miter lim="800000"/>
            <a:headEnd/>
            <a:tailEnd/>
          </a:ln>
        </p:spPr>
      </p:pic>
      <p:sp>
        <p:nvSpPr>
          <p:cNvPr id="55300" name="Oval 9"/>
          <p:cNvSpPr>
            <a:spLocks noChangeArrowheads="1"/>
          </p:cNvSpPr>
          <p:nvPr/>
        </p:nvSpPr>
        <p:spPr bwMode="auto">
          <a:xfrm>
            <a:off x="755650" y="4292600"/>
            <a:ext cx="2303463" cy="360363"/>
          </a:xfrm>
          <a:prstGeom prst="ellipse">
            <a:avLst/>
          </a:prstGeom>
          <a:noFill/>
          <a:ln w="9525">
            <a:solidFill>
              <a:srgbClr val="FF0000"/>
            </a:solidFill>
            <a:round/>
            <a:headEnd/>
            <a:tailEnd/>
          </a:ln>
        </p:spPr>
        <p:txBody>
          <a:bodyPr wrap="none" anchor="ctr"/>
          <a:lstStyle/>
          <a:p>
            <a:pPr eaLnBrk="1" hangingPunct="1"/>
            <a:endParaRPr lang="tr-TR" altLang="tr-T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a:xfrm>
            <a:off x="323850" y="1773238"/>
            <a:ext cx="8229600" cy="4535487"/>
          </a:xfrm>
        </p:spPr>
        <p:txBody>
          <a:bodyPr/>
          <a:lstStyle/>
          <a:p>
            <a:pPr eaLnBrk="1" hangingPunct="1">
              <a:lnSpc>
                <a:spcPct val="80000"/>
              </a:lnSpc>
            </a:pPr>
            <a:endParaRPr lang="tr-TR" altLang="tr-TR" sz="2800" smtClean="0"/>
          </a:p>
          <a:p>
            <a:pPr eaLnBrk="1" hangingPunct="1">
              <a:lnSpc>
                <a:spcPct val="80000"/>
              </a:lnSpc>
            </a:pPr>
            <a:r>
              <a:rPr lang="tr-TR" altLang="tr-TR" sz="2800" smtClean="0"/>
              <a:t>YAZIK DEĞİLMİ ISLAHCILARIN EMEĞİNE </a:t>
            </a:r>
          </a:p>
          <a:p>
            <a:pPr eaLnBrk="1" hangingPunct="1">
              <a:lnSpc>
                <a:spcPct val="80000"/>
              </a:lnSpc>
            </a:pPr>
            <a:endParaRPr lang="tr-TR" altLang="tr-TR" sz="2800" smtClean="0"/>
          </a:p>
          <a:p>
            <a:pPr eaLnBrk="1" hangingPunct="1">
              <a:lnSpc>
                <a:spcPct val="80000"/>
              </a:lnSpc>
            </a:pPr>
            <a:r>
              <a:rPr lang="tr-TR" altLang="tr-TR" sz="2800" smtClean="0"/>
              <a:t>YAZIK DEĞİLMİ ANADOLU İNSANIN HAYALİNE</a:t>
            </a:r>
          </a:p>
          <a:p>
            <a:pPr eaLnBrk="1" hangingPunct="1">
              <a:lnSpc>
                <a:spcPct val="80000"/>
              </a:lnSpc>
            </a:pPr>
            <a:endParaRPr lang="tr-TR" altLang="tr-TR" sz="2800" smtClean="0"/>
          </a:p>
          <a:p>
            <a:pPr eaLnBrk="1" hangingPunct="1">
              <a:lnSpc>
                <a:spcPct val="80000"/>
              </a:lnSpc>
            </a:pPr>
            <a:r>
              <a:rPr lang="tr-TR" altLang="tr-TR" sz="2800" smtClean="0"/>
              <a:t>YAZIK DEĞİLMİ ÜRETİCİNİN BOŞA GİDEN PARASINA </a:t>
            </a:r>
          </a:p>
          <a:p>
            <a:pPr eaLnBrk="1" hangingPunct="1">
              <a:lnSpc>
                <a:spcPct val="80000"/>
              </a:lnSpc>
            </a:pPr>
            <a:endParaRPr lang="tr-TR" altLang="tr-TR" sz="2800" smtClean="0"/>
          </a:p>
          <a:p>
            <a:pPr eaLnBrk="1" hangingPunct="1">
              <a:lnSpc>
                <a:spcPct val="80000"/>
              </a:lnSpc>
            </a:pPr>
            <a:r>
              <a:rPr lang="tr-TR" altLang="tr-TR" sz="2800" smtClean="0"/>
              <a:t>YAZIK DEĞİLMİ ÇİFTÇİNİN HEBA OLAN ZAMANINA</a:t>
            </a:r>
          </a:p>
        </p:txBody>
      </p:sp>
      <p:sp>
        <p:nvSpPr>
          <p:cNvPr id="56323" name="Rectangle 4"/>
          <p:cNvSpPr>
            <a:spLocks noChangeArrowheads="1"/>
          </p:cNvSpPr>
          <p:nvPr/>
        </p:nvSpPr>
        <p:spPr bwMode="auto">
          <a:xfrm>
            <a:off x="323850" y="476250"/>
            <a:ext cx="8280400" cy="1200150"/>
          </a:xfrm>
          <a:prstGeom prst="rect">
            <a:avLst/>
          </a:prstGeom>
          <a:solidFill>
            <a:srgbClr val="FFFF99"/>
          </a:solidFill>
          <a:ln w="9525">
            <a:noFill/>
            <a:miter lim="800000"/>
            <a:headEnd/>
            <a:tailEnd/>
          </a:ln>
        </p:spPr>
        <p:txBody>
          <a:bodyPr>
            <a:spAutoFit/>
          </a:bodyPr>
          <a:lstStyle/>
          <a:p>
            <a:pPr algn="ctr" eaLnBrk="1" hangingPunct="1"/>
            <a:r>
              <a:rPr lang="tr-TR" altLang="tr-TR" sz="3600" b="1">
                <a:latin typeface="Calibri" pitchFamily="34" charset="0"/>
              </a:rPr>
              <a:t>Dünya çeşit ıslahında nelerle uğraşıyor biz hale ALTAYI- konuşuyoruz</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8229600" cy="633412"/>
          </a:xfrm>
          <a:solidFill>
            <a:schemeClr val="bg1"/>
          </a:solidFill>
        </p:spPr>
        <p:txBody>
          <a:bodyPr>
            <a:normAutofit fontScale="90000"/>
          </a:bodyPr>
          <a:lstStyle/>
          <a:p>
            <a:pPr eaLnBrk="1" hangingPunct="1"/>
            <a:r>
              <a:rPr lang="tr-TR" sz="6600" b="1" smtClean="0">
                <a:solidFill>
                  <a:srgbClr val="FF0000"/>
                </a:solidFill>
              </a:rPr>
              <a:t>sonuç</a:t>
            </a:r>
          </a:p>
        </p:txBody>
      </p:sp>
      <p:sp>
        <p:nvSpPr>
          <p:cNvPr id="57347" name="Rectangle 3"/>
          <p:cNvSpPr>
            <a:spLocks noGrp="1" noChangeArrowheads="1"/>
          </p:cNvSpPr>
          <p:nvPr>
            <p:ph type="body" idx="1"/>
          </p:nvPr>
        </p:nvSpPr>
        <p:spPr>
          <a:xfrm>
            <a:off x="107950" y="836613"/>
            <a:ext cx="9036050" cy="5184775"/>
          </a:xfrm>
        </p:spPr>
        <p:txBody>
          <a:bodyPr/>
          <a:lstStyle/>
          <a:p>
            <a:pPr eaLnBrk="1" hangingPunct="1">
              <a:lnSpc>
                <a:spcPct val="90000"/>
              </a:lnSpc>
            </a:pPr>
            <a:endParaRPr lang="tr-TR" altLang="tr-TR" sz="4400" b="1" smtClean="0">
              <a:solidFill>
                <a:srgbClr val="006600"/>
              </a:solidFill>
            </a:endParaRPr>
          </a:p>
          <a:p>
            <a:pPr eaLnBrk="1" hangingPunct="1">
              <a:lnSpc>
                <a:spcPct val="90000"/>
              </a:lnSpc>
              <a:buFont typeface="Arial" pitchFamily="34" charset="0"/>
              <a:buNone/>
            </a:pPr>
            <a:r>
              <a:rPr lang="tr-TR" altLang="tr-TR" sz="4400" b="1" smtClean="0">
                <a:solidFill>
                  <a:srgbClr val="006600"/>
                </a:solidFill>
              </a:rPr>
              <a:t>-</a:t>
            </a:r>
            <a:r>
              <a:rPr lang="tr-TR" altLang="tr-TR" sz="4800" b="1" smtClean="0">
                <a:solidFill>
                  <a:srgbClr val="006600"/>
                </a:solidFill>
              </a:rPr>
              <a:t>Türkiye sahipsiz değil,</a:t>
            </a:r>
          </a:p>
          <a:p>
            <a:pPr eaLnBrk="1" hangingPunct="1">
              <a:lnSpc>
                <a:spcPct val="90000"/>
              </a:lnSpc>
              <a:buFont typeface="Arial" pitchFamily="34" charset="0"/>
              <a:buNone/>
            </a:pPr>
            <a:r>
              <a:rPr lang="tr-TR" altLang="tr-TR" sz="4800" b="1" smtClean="0">
                <a:solidFill>
                  <a:srgbClr val="006600"/>
                </a:solidFill>
              </a:rPr>
              <a:t> Anadolu ne idiğü belirsiz materyallerin  pazarlandığı, </a:t>
            </a:r>
          </a:p>
          <a:p>
            <a:pPr eaLnBrk="1" hangingPunct="1">
              <a:lnSpc>
                <a:spcPct val="90000"/>
              </a:lnSpc>
              <a:buFont typeface="Arial" pitchFamily="34" charset="0"/>
              <a:buNone/>
            </a:pPr>
            <a:r>
              <a:rPr lang="tr-TR" altLang="tr-TR" sz="4800" b="1" smtClean="0">
                <a:solidFill>
                  <a:srgbClr val="006600"/>
                </a:solidFill>
              </a:rPr>
              <a:t>kim oldukları bilinmeyen birilerinin rant elde etme alanları olmamalıdır.</a:t>
            </a:r>
          </a:p>
        </p:txBody>
      </p:sp>
      <p:pic>
        <p:nvPicPr>
          <p:cNvPr id="57348" name="Resim 1"/>
          <p:cNvPicPr>
            <a:picLocks noChangeAspect="1"/>
          </p:cNvPicPr>
          <p:nvPr/>
        </p:nvPicPr>
        <p:blipFill>
          <a:blip r:embed="rId2" cstate="print"/>
          <a:srcRect l="41338" t="31799" r="25587" b="19200"/>
          <a:stretch>
            <a:fillRect/>
          </a:stretch>
        </p:blipFill>
        <p:spPr bwMode="auto">
          <a:xfrm>
            <a:off x="7526338" y="188913"/>
            <a:ext cx="1468437" cy="1223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Başlık"/>
          <p:cNvSpPr>
            <a:spLocks noGrp="1"/>
          </p:cNvSpPr>
          <p:nvPr>
            <p:ph type="ctrTitle"/>
          </p:nvPr>
        </p:nvSpPr>
        <p:spPr>
          <a:xfrm>
            <a:off x="0" y="0"/>
            <a:ext cx="8748713" cy="836613"/>
          </a:xfrm>
        </p:spPr>
        <p:txBody>
          <a:bodyPr/>
          <a:lstStyle/>
          <a:p>
            <a:r>
              <a:rPr lang="tr-TR" altLang="tr-TR" sz="3600" u="sng" smtClean="0">
                <a:solidFill>
                  <a:srgbClr val="FF0000"/>
                </a:solidFill>
              </a:rPr>
              <a:t>KONU YETKİLİLERİNE DUYURULUR</a:t>
            </a:r>
          </a:p>
        </p:txBody>
      </p:sp>
      <p:sp>
        <p:nvSpPr>
          <p:cNvPr id="58371" name="3 Metin kutusu"/>
          <p:cNvSpPr txBox="1">
            <a:spLocks noChangeArrowheads="1"/>
          </p:cNvSpPr>
          <p:nvPr/>
        </p:nvSpPr>
        <p:spPr bwMode="auto">
          <a:xfrm>
            <a:off x="179388" y="836613"/>
            <a:ext cx="8713787" cy="6002337"/>
          </a:xfrm>
          <a:prstGeom prst="rect">
            <a:avLst/>
          </a:prstGeom>
          <a:noFill/>
          <a:ln w="9525">
            <a:noFill/>
            <a:miter lim="800000"/>
            <a:headEnd/>
            <a:tailEnd/>
          </a:ln>
        </p:spPr>
        <p:txBody>
          <a:bodyPr>
            <a:spAutoFit/>
          </a:bodyPr>
          <a:lstStyle/>
          <a:p>
            <a:pPr eaLnBrk="1" hangingPunct="1"/>
            <a:r>
              <a:rPr lang="tr-TR" altLang="tr-TR" sz="2400" b="1"/>
              <a:t>1- </a:t>
            </a:r>
            <a:r>
              <a:rPr lang="tr-TR" altLang="tr-TR" sz="2400" b="1">
                <a:solidFill>
                  <a:srgbClr val="003399"/>
                </a:solidFill>
              </a:rPr>
              <a:t>İlgili kanuna göre TTSM nin veya dünyanın hiçbir ülkesinde tescil edilmeyen  ve kayıt listesinde olmayan bir ceviz genotipine “isim” verilerek üretimi ve dağıtımı yapıldığı aşikardır</a:t>
            </a:r>
          </a:p>
          <a:p>
            <a:pPr eaLnBrk="1" hangingPunct="1"/>
            <a:endParaRPr lang="tr-TR" altLang="tr-TR" sz="2400" b="1">
              <a:solidFill>
                <a:srgbClr val="003399"/>
              </a:solidFill>
            </a:endParaRPr>
          </a:p>
          <a:p>
            <a:pPr eaLnBrk="1" hangingPunct="1"/>
            <a:r>
              <a:rPr lang="tr-TR" altLang="tr-TR" sz="2400" b="1">
                <a:solidFill>
                  <a:srgbClr val="003399"/>
                </a:solidFill>
              </a:rPr>
              <a:t>2- İlgili kanuna göre aslına uygun olmayan abartılı reklam ve özellikler ile asılsız çeşit reklamları yapıldığı gün gibi ortadadır</a:t>
            </a:r>
          </a:p>
          <a:p>
            <a:pPr eaLnBrk="1" hangingPunct="1"/>
            <a:endParaRPr lang="tr-TR" altLang="tr-TR" sz="2400" b="1">
              <a:solidFill>
                <a:srgbClr val="003399"/>
              </a:solidFill>
            </a:endParaRPr>
          </a:p>
          <a:p>
            <a:pPr eaLnBrk="1" hangingPunct="1"/>
            <a:r>
              <a:rPr lang="tr-TR" altLang="tr-TR" sz="2400" b="1">
                <a:solidFill>
                  <a:srgbClr val="003399"/>
                </a:solidFill>
              </a:rPr>
              <a:t>3- Anaç (çöğür) üretilip sertifikalı fidanmış gibi gösterilerek pazarlanmaktadır..</a:t>
            </a:r>
          </a:p>
          <a:p>
            <a:pPr eaLnBrk="1" hangingPunct="1"/>
            <a:endParaRPr lang="tr-TR" altLang="tr-TR" sz="2400" b="1">
              <a:solidFill>
                <a:srgbClr val="003399"/>
              </a:solidFill>
            </a:endParaRPr>
          </a:p>
          <a:p>
            <a:pPr eaLnBrk="1" hangingPunct="1"/>
            <a:r>
              <a:rPr lang="tr-TR" altLang="tr-TR" sz="2400" b="1">
                <a:solidFill>
                  <a:srgbClr val="003399"/>
                </a:solidFill>
              </a:rPr>
              <a:t>4- Bilinen bir çeşide “ait olmayan özellikler” sanki varmış gibi gösterilmektedir. ...</a:t>
            </a:r>
          </a:p>
          <a:p>
            <a:pPr eaLnBrk="1" hangingPunct="1"/>
            <a:endParaRPr lang="tr-TR" altLang="tr-TR" sz="2400" b="1">
              <a:solidFill>
                <a:srgbClr val="003399"/>
              </a:solidFill>
            </a:endParaRPr>
          </a:p>
          <a:p>
            <a:pPr eaLnBrk="1" hangingPunct="1"/>
            <a:r>
              <a:rPr lang="tr-TR" altLang="tr-TR" sz="2400" b="1">
                <a:solidFill>
                  <a:srgbClr val="003399"/>
                </a:solidFill>
              </a:rPr>
              <a:t>5- tekniğine uygun olmayan fidan sökümleri yapılmaktadır.</a:t>
            </a:r>
            <a:r>
              <a:rPr lang="tr-TR" altLang="tr-TR"/>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188913"/>
            <a:ext cx="9144000" cy="6480175"/>
          </a:xfrm>
          <a:solidFill>
            <a:srgbClr val="FFFF99"/>
          </a:solidFill>
        </p:spPr>
        <p:txBody>
          <a:bodyPr/>
          <a:lstStyle/>
          <a:p>
            <a:pPr algn="l" eaLnBrk="1" hangingPunct="1"/>
            <a:r>
              <a:rPr lang="tr-TR" altLang="tr-TR" sz="4000" b="1" smtClean="0"/>
              <a:t>VAKİT GEÇMEDEN……..</a:t>
            </a:r>
            <a:r>
              <a:rPr lang="tr-TR" altLang="tr-TR" sz="4000" smtClean="0"/>
              <a:t/>
            </a:r>
            <a:br>
              <a:rPr lang="tr-TR" altLang="tr-TR" sz="4000" smtClean="0"/>
            </a:br>
            <a:r>
              <a:rPr lang="tr-TR" altLang="tr-TR" sz="1100" smtClean="0">
                <a:solidFill>
                  <a:srgbClr val="CC3300"/>
                </a:solidFill>
              </a:rPr>
              <a:t/>
            </a:r>
            <a:br>
              <a:rPr lang="tr-TR" altLang="tr-TR" sz="1100" smtClean="0">
                <a:solidFill>
                  <a:srgbClr val="CC3300"/>
                </a:solidFill>
              </a:rPr>
            </a:br>
            <a:r>
              <a:rPr lang="tr-TR" altLang="tr-TR" sz="4000" smtClean="0">
                <a:solidFill>
                  <a:srgbClr val="CC3300"/>
                </a:solidFill>
              </a:rPr>
              <a:t>*</a:t>
            </a:r>
            <a:r>
              <a:rPr lang="tr-TR" altLang="tr-TR" sz="3600" b="1" smtClean="0">
                <a:solidFill>
                  <a:srgbClr val="CC3300"/>
                </a:solidFill>
              </a:rPr>
              <a:t>Eğer kanunsuz ceviz çöğürü üretimine dur denilmez ise</a:t>
            </a:r>
            <a:r>
              <a:rPr lang="tr-TR" altLang="tr-TR" sz="1100" b="1" smtClean="0"/>
              <a:t/>
            </a:r>
            <a:br>
              <a:rPr lang="tr-TR" altLang="tr-TR" sz="1100" b="1" smtClean="0"/>
            </a:br>
            <a:r>
              <a:rPr lang="tr-TR" altLang="tr-TR" sz="3600" smtClean="0">
                <a:solidFill>
                  <a:srgbClr val="CC3300"/>
                </a:solidFill>
              </a:rPr>
              <a:t> * * </a:t>
            </a:r>
            <a:r>
              <a:rPr lang="tr-TR" altLang="tr-TR" sz="3600" b="1" smtClean="0">
                <a:solidFill>
                  <a:srgbClr val="000099"/>
                </a:solidFill>
              </a:rPr>
              <a:t>Eğer gerçek olmayan bilgiler ile ceviz fidanı satışına hoop denilmez ise </a:t>
            </a:r>
            <a:br>
              <a:rPr lang="tr-TR" altLang="tr-TR" sz="3600" b="1" smtClean="0">
                <a:solidFill>
                  <a:srgbClr val="000099"/>
                </a:solidFill>
              </a:rPr>
            </a:br>
            <a:r>
              <a:rPr lang="tr-TR" altLang="tr-TR" sz="3600" b="1" smtClean="0">
                <a:solidFill>
                  <a:srgbClr val="000099"/>
                </a:solidFill>
              </a:rPr>
              <a:t>*****</a:t>
            </a:r>
            <a:r>
              <a:rPr lang="tr-TR" altLang="tr-TR" sz="3600" b="1" smtClean="0">
                <a:solidFill>
                  <a:srgbClr val="006600"/>
                </a:solidFill>
              </a:rPr>
              <a:t>Eğer ismine doğru olmayan ceviz fidanı reklamına ve satışına engel olunmaz ise</a:t>
            </a:r>
            <a:br>
              <a:rPr lang="tr-TR" altLang="tr-TR" sz="3600" b="1" smtClean="0">
                <a:solidFill>
                  <a:srgbClr val="006600"/>
                </a:solidFill>
              </a:rPr>
            </a:br>
            <a:r>
              <a:rPr lang="tr-TR" altLang="tr-TR" sz="3600" b="1" smtClean="0">
                <a:solidFill>
                  <a:srgbClr val="006600"/>
                </a:solidFill>
              </a:rPr>
              <a:t/>
            </a:r>
            <a:br>
              <a:rPr lang="tr-TR" altLang="tr-TR" sz="3600" b="1" smtClean="0">
                <a:solidFill>
                  <a:srgbClr val="006600"/>
                </a:solidFill>
              </a:rPr>
            </a:br>
            <a:r>
              <a:rPr lang="tr-TR" altLang="tr-TR" sz="3600" b="1" smtClean="0">
                <a:solidFill>
                  <a:srgbClr val="006600"/>
                </a:solidFill>
              </a:rPr>
              <a:t>*****</a:t>
            </a:r>
            <a:r>
              <a:rPr lang="tr-TR" altLang="tr-TR" sz="4000" b="1" smtClean="0"/>
              <a:t>TÜRKİYE CEVİZ ÇÖPLÜĞÜNE DÖNEBİLİR…….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p:txBody>
          <a:bodyPr/>
          <a:lstStyle/>
          <a:p>
            <a:pPr eaLnBrk="1" hangingPunct="1"/>
            <a:endParaRPr lang="tr-TR" altLang="tr-TR" smtClean="0"/>
          </a:p>
        </p:txBody>
      </p:sp>
      <p:sp>
        <p:nvSpPr>
          <p:cNvPr id="60419" name="Rectangle 3"/>
          <p:cNvSpPr>
            <a:spLocks noGrp="1" noChangeArrowheads="1"/>
          </p:cNvSpPr>
          <p:nvPr>
            <p:ph type="body" idx="4294967295"/>
          </p:nvPr>
        </p:nvSpPr>
        <p:spPr/>
        <p:txBody>
          <a:bodyPr/>
          <a:lstStyle/>
          <a:p>
            <a:pPr eaLnBrk="1" hangingPunct="1"/>
            <a:endParaRPr lang="tr-TR" altLang="tr-TR" smtClean="0"/>
          </a:p>
        </p:txBody>
      </p:sp>
      <p:pic>
        <p:nvPicPr>
          <p:cNvPr id="60420" name="Picture 4" descr="IMG_8532"/>
          <p:cNvPicPr>
            <a:picLocks noChangeAspect="1" noChangeArrowheads="1"/>
          </p:cNvPicPr>
          <p:nvPr/>
        </p:nvPicPr>
        <p:blipFill>
          <a:blip r:embed="rId2" cstate="print"/>
          <a:srcRect/>
          <a:stretch>
            <a:fillRect/>
          </a:stretch>
        </p:blipFill>
        <p:spPr bwMode="auto">
          <a:xfrm>
            <a:off x="0" y="404813"/>
            <a:ext cx="9144000" cy="6096000"/>
          </a:xfrm>
          <a:prstGeom prst="rect">
            <a:avLst/>
          </a:prstGeom>
          <a:noFill/>
          <a:ln w="9525">
            <a:noFill/>
            <a:miter lim="800000"/>
            <a:headEnd/>
            <a:tailEnd/>
          </a:ln>
        </p:spPr>
      </p:pic>
      <p:sp>
        <p:nvSpPr>
          <p:cNvPr id="60421" name="Text Box 5"/>
          <p:cNvSpPr txBox="1">
            <a:spLocks noChangeArrowheads="1"/>
          </p:cNvSpPr>
          <p:nvPr/>
        </p:nvSpPr>
        <p:spPr bwMode="auto">
          <a:xfrm>
            <a:off x="468313" y="404813"/>
            <a:ext cx="5545137" cy="461962"/>
          </a:xfrm>
          <a:prstGeom prst="rect">
            <a:avLst/>
          </a:prstGeom>
          <a:noFill/>
          <a:ln w="9525">
            <a:noFill/>
            <a:miter lim="800000"/>
            <a:headEnd/>
            <a:tailEnd/>
          </a:ln>
        </p:spPr>
        <p:txBody>
          <a:bodyPr>
            <a:spAutoFit/>
          </a:bodyPr>
          <a:lstStyle/>
          <a:p>
            <a:pPr eaLnBrk="1" hangingPunct="1">
              <a:spcBef>
                <a:spcPct val="50000"/>
              </a:spcBef>
            </a:pPr>
            <a:r>
              <a:rPr lang="tr-TR" altLang="tr-TR" sz="2400" b="1">
                <a:latin typeface="Calibri" pitchFamily="34" charset="0"/>
              </a:rPr>
              <a:t>SONRA  BÖYLE BAKAR DURURUZ</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7504" y="0"/>
            <a:ext cx="9036496" cy="1143000"/>
          </a:xfrm>
        </p:spPr>
        <p:txBody>
          <a:bodyPr>
            <a:noAutofit/>
          </a:bodyPr>
          <a:lstStyle/>
          <a:p>
            <a:r>
              <a:rPr lang="tr-TR" sz="3600" b="1" dirty="0" smtClean="0">
                <a:solidFill>
                  <a:srgbClr val="FF0000"/>
                </a:solidFill>
              </a:rPr>
              <a:t>2-Kahramanmaraş Sütçü İmam Üniversitesi ZİRAAT FAKÜLTESİ ÜRETİM ÇALIŞMALARI</a:t>
            </a:r>
            <a:endParaRPr lang="tr-TR" sz="3600" b="1" dirty="0">
              <a:solidFill>
                <a:srgbClr val="FF0000"/>
              </a:solidFill>
            </a:endParaRPr>
          </a:p>
        </p:txBody>
      </p:sp>
      <p:sp>
        <p:nvSpPr>
          <p:cNvPr id="3" name="İçerik Yer Tutucusu 2"/>
          <p:cNvSpPr>
            <a:spLocks noGrp="1"/>
          </p:cNvSpPr>
          <p:nvPr>
            <p:ph idx="1"/>
          </p:nvPr>
        </p:nvSpPr>
        <p:spPr>
          <a:xfrm>
            <a:off x="395536" y="1268760"/>
            <a:ext cx="8229600" cy="4525963"/>
          </a:xfrm>
        </p:spPr>
        <p:style>
          <a:lnRef idx="1">
            <a:schemeClr val="accent3"/>
          </a:lnRef>
          <a:fillRef idx="2">
            <a:schemeClr val="accent3"/>
          </a:fillRef>
          <a:effectRef idx="1">
            <a:schemeClr val="accent3"/>
          </a:effectRef>
          <a:fontRef idx="minor">
            <a:schemeClr val="dk1"/>
          </a:fontRef>
        </p:style>
        <p:txBody>
          <a:bodyPr/>
          <a:lstStyle/>
          <a:p>
            <a:pPr marL="0" indent="0">
              <a:buNone/>
            </a:pPr>
            <a:r>
              <a:rPr lang="tr-TR" b="1" dirty="0" smtClean="0"/>
              <a:t>1- TEMEL FİDAN  3 </a:t>
            </a:r>
            <a:r>
              <a:rPr lang="tr-TR" b="1" dirty="0" err="1" smtClean="0"/>
              <a:t>Nolu</a:t>
            </a:r>
            <a:r>
              <a:rPr lang="tr-TR" b="1" dirty="0" smtClean="0"/>
              <a:t> parsel tesisleri için </a:t>
            </a:r>
          </a:p>
          <a:p>
            <a:pPr marL="0" indent="0">
              <a:buNone/>
            </a:pPr>
            <a:r>
              <a:rPr lang="tr-TR" sz="1800" dirty="0">
                <a:solidFill>
                  <a:srgbClr val="0033CC"/>
                </a:solidFill>
              </a:rPr>
              <a:t> </a:t>
            </a:r>
            <a:r>
              <a:rPr lang="tr-TR" sz="1800" dirty="0" smtClean="0">
                <a:solidFill>
                  <a:srgbClr val="0033CC"/>
                </a:solidFill>
              </a:rPr>
              <a:t>                     </a:t>
            </a:r>
            <a:r>
              <a:rPr lang="tr-TR" sz="2400" b="1" dirty="0" smtClean="0">
                <a:solidFill>
                  <a:srgbClr val="0033CC"/>
                </a:solidFill>
              </a:rPr>
              <a:t>(Maraş 18, </a:t>
            </a:r>
            <a:r>
              <a:rPr lang="tr-TR" sz="2400" b="1" dirty="0" err="1" smtClean="0">
                <a:solidFill>
                  <a:srgbClr val="0033CC"/>
                </a:solidFill>
              </a:rPr>
              <a:t>Sütyemez</a:t>
            </a:r>
            <a:r>
              <a:rPr lang="tr-TR" sz="2400" b="1" dirty="0" smtClean="0">
                <a:solidFill>
                  <a:srgbClr val="0033CC"/>
                </a:solidFill>
              </a:rPr>
              <a:t> 1, Kaman 1, </a:t>
            </a:r>
            <a:r>
              <a:rPr lang="tr-TR" sz="2400" b="1" dirty="0" err="1" smtClean="0">
                <a:solidFill>
                  <a:srgbClr val="0033CC"/>
                </a:solidFill>
              </a:rPr>
              <a:t>Chandler</a:t>
            </a:r>
            <a:r>
              <a:rPr lang="tr-TR" sz="2400" b="1" dirty="0" smtClean="0">
                <a:solidFill>
                  <a:srgbClr val="0033CC"/>
                </a:solidFill>
              </a:rPr>
              <a:t>, </a:t>
            </a:r>
            <a:r>
              <a:rPr lang="tr-TR" sz="2400" b="1" dirty="0" err="1" smtClean="0">
                <a:solidFill>
                  <a:srgbClr val="0033CC"/>
                </a:solidFill>
              </a:rPr>
              <a:t>Howard</a:t>
            </a:r>
            <a:r>
              <a:rPr lang="tr-TR" sz="2400" b="1" dirty="0" smtClean="0">
                <a:solidFill>
                  <a:srgbClr val="0033CC"/>
                </a:solidFill>
              </a:rPr>
              <a:t>)</a:t>
            </a:r>
          </a:p>
          <a:p>
            <a:pPr marL="0" indent="0">
              <a:buNone/>
            </a:pPr>
            <a:endParaRPr lang="tr-TR" sz="1800" dirty="0" smtClean="0"/>
          </a:p>
          <a:p>
            <a:pPr marL="0" indent="0">
              <a:buNone/>
            </a:pPr>
            <a:r>
              <a:rPr lang="tr-TR" sz="1800" dirty="0" smtClean="0"/>
              <a:t>* </a:t>
            </a:r>
            <a:r>
              <a:rPr lang="tr-TR" sz="1800" b="1" dirty="0" err="1" smtClean="0"/>
              <a:t>Chandler</a:t>
            </a:r>
            <a:r>
              <a:rPr lang="tr-TR" sz="1800" b="1" dirty="0" smtClean="0"/>
              <a:t> çeşidi için 90 üreticiye  temel fidan verildi (50- 2000 adet arasında)</a:t>
            </a:r>
            <a:endParaRPr lang="tr-TR" sz="1800" b="1" dirty="0"/>
          </a:p>
          <a:p>
            <a:pPr marL="0" indent="0">
              <a:buNone/>
            </a:pPr>
            <a:endParaRPr lang="tr-TR" sz="1800" dirty="0" smtClean="0"/>
          </a:p>
          <a:p>
            <a:pPr marL="0" indent="0">
              <a:buNone/>
            </a:pPr>
            <a:r>
              <a:rPr lang="tr-TR" b="1" dirty="0" smtClean="0"/>
              <a:t>2- SERTİFİKALI  AŞI MATERYELİ ÜRETİMİ </a:t>
            </a:r>
            <a:r>
              <a:rPr lang="tr-TR" b="1" u="sng" dirty="0" smtClean="0">
                <a:solidFill>
                  <a:srgbClr val="0033CC"/>
                </a:solidFill>
              </a:rPr>
              <a:t>(MAVİ)</a:t>
            </a:r>
          </a:p>
          <a:p>
            <a:pPr marL="0" indent="0">
              <a:buNone/>
            </a:pPr>
            <a:r>
              <a:rPr lang="tr-TR" dirty="0"/>
              <a:t> </a:t>
            </a:r>
            <a:r>
              <a:rPr lang="tr-TR" dirty="0" smtClean="0"/>
              <a:t>           </a:t>
            </a:r>
            <a:r>
              <a:rPr lang="tr-TR" dirty="0" smtClean="0">
                <a:solidFill>
                  <a:srgbClr val="C00000"/>
                </a:solidFill>
              </a:rPr>
              <a:t>(aşı gözü, tohum, anaç)</a:t>
            </a:r>
          </a:p>
          <a:p>
            <a:pPr marL="0" indent="0">
              <a:buNone/>
            </a:pPr>
            <a:r>
              <a:rPr lang="tr-TR" b="1" dirty="0" smtClean="0"/>
              <a:t>3- ISLAH ÇALIŞMALARI</a:t>
            </a:r>
          </a:p>
          <a:p>
            <a:pPr marL="0" indent="0">
              <a:buNone/>
            </a:pPr>
            <a:r>
              <a:rPr lang="tr-TR" b="1" dirty="0" smtClean="0"/>
              <a:t>4- ANAÇ ÇALIŞMALARI</a:t>
            </a:r>
            <a:endParaRPr lang="tr-TR" b="1" dirty="0"/>
          </a:p>
        </p:txBody>
      </p:sp>
    </p:spTree>
    <p:extLst>
      <p:ext uri="{BB962C8B-B14F-4D97-AF65-F5344CB8AC3E}">
        <p14:creationId xmlns:p14="http://schemas.microsoft.com/office/powerpoint/2010/main" val="27034831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3"/>
          <p:cNvSpPr>
            <a:spLocks noGrp="1" noChangeArrowheads="1"/>
          </p:cNvSpPr>
          <p:nvPr>
            <p:ph type="body" idx="1"/>
          </p:nvPr>
        </p:nvSpPr>
        <p:spPr>
          <a:xfrm>
            <a:off x="468313" y="836613"/>
            <a:ext cx="8362950" cy="5000625"/>
          </a:xfrm>
        </p:spPr>
        <p:style>
          <a:lnRef idx="1">
            <a:schemeClr val="accent1"/>
          </a:lnRef>
          <a:fillRef idx="2">
            <a:schemeClr val="accent1"/>
          </a:fillRef>
          <a:effectRef idx="1">
            <a:schemeClr val="accent1"/>
          </a:effectRef>
          <a:fontRef idx="minor">
            <a:schemeClr val="dk1"/>
          </a:fontRef>
        </p:style>
        <p:txBody>
          <a:bodyPr/>
          <a:lstStyle/>
          <a:p>
            <a:pPr algn="ctr"/>
            <a:r>
              <a:rPr lang="tr-TR" sz="2800" b="1" dirty="0" smtClean="0">
                <a:solidFill>
                  <a:srgbClr val="000099"/>
                </a:solidFill>
              </a:rPr>
              <a:t>Kahramanmaraş Sütçü İmam Üniversitesi</a:t>
            </a:r>
          </a:p>
          <a:p>
            <a:pPr algn="ctr">
              <a:buFontTx/>
              <a:buNone/>
            </a:pPr>
            <a:r>
              <a:rPr lang="tr-TR" sz="2800" b="1" dirty="0" smtClean="0">
                <a:solidFill>
                  <a:srgbClr val="000099"/>
                </a:solidFill>
              </a:rPr>
              <a:t>Ziraat Fakültesi tarafından</a:t>
            </a:r>
            <a:r>
              <a:rPr lang="tr-TR" sz="2800" b="1" dirty="0" smtClean="0"/>
              <a:t>;</a:t>
            </a:r>
          </a:p>
          <a:p>
            <a:pPr>
              <a:buFontTx/>
              <a:buNone/>
            </a:pPr>
            <a:endParaRPr lang="tr-TR" sz="2800" b="1" dirty="0" smtClean="0"/>
          </a:p>
          <a:p>
            <a:pPr>
              <a:buFontTx/>
              <a:buNone/>
            </a:pPr>
            <a:r>
              <a:rPr lang="tr-TR" b="1" dirty="0" smtClean="0"/>
              <a:t>a-  3 NOLU KALEMLİK PARSELLERİ İÇİN </a:t>
            </a:r>
            <a:r>
              <a:rPr lang="tr-TR" b="1" dirty="0" smtClean="0">
                <a:solidFill>
                  <a:srgbClr val="CC3300"/>
                </a:solidFill>
              </a:rPr>
              <a:t>TEMEL FİDAN ÜRETİMİ</a:t>
            </a:r>
            <a:r>
              <a:rPr lang="tr-TR" b="1" dirty="0" smtClean="0"/>
              <a:t> ve DAĞITIMI </a:t>
            </a:r>
          </a:p>
          <a:p>
            <a:pPr>
              <a:buFontTx/>
              <a:buNone/>
            </a:pPr>
            <a:endParaRPr lang="tr-TR" b="1" dirty="0" smtClean="0"/>
          </a:p>
          <a:p>
            <a:pPr>
              <a:buFontTx/>
              <a:buNone/>
            </a:pPr>
            <a:r>
              <a:rPr lang="tr-TR" b="1" dirty="0" smtClean="0"/>
              <a:t>b- </a:t>
            </a:r>
            <a:r>
              <a:rPr lang="tr-TR" b="1" dirty="0" smtClean="0">
                <a:solidFill>
                  <a:srgbClr val="006600"/>
                </a:solidFill>
              </a:rPr>
              <a:t>Sertifikalı fidan üretimine yönelik AŞI MATERYALİ </a:t>
            </a:r>
            <a:r>
              <a:rPr lang="tr-TR" b="1" dirty="0" smtClean="0">
                <a:solidFill>
                  <a:srgbClr val="CC3300"/>
                </a:solidFill>
              </a:rPr>
              <a:t>(aşı gözü, </a:t>
            </a:r>
            <a:r>
              <a:rPr lang="tr-TR" b="1" dirty="0" err="1" smtClean="0">
                <a:solidFill>
                  <a:srgbClr val="CC3300"/>
                </a:solidFill>
              </a:rPr>
              <a:t>anaç.tohum</a:t>
            </a:r>
            <a:r>
              <a:rPr lang="tr-TR" b="1" dirty="0" smtClean="0">
                <a:solidFill>
                  <a:srgbClr val="CC3300"/>
                </a:solidFill>
              </a:rPr>
              <a:t>)</a:t>
            </a:r>
            <a:r>
              <a:rPr lang="tr-TR" b="1" dirty="0" smtClean="0">
                <a:solidFill>
                  <a:srgbClr val="006600"/>
                </a:solidFill>
              </a:rPr>
              <a:t> üretimi ve dağıtımı</a:t>
            </a:r>
          </a:p>
        </p:txBody>
      </p:sp>
    </p:spTree>
    <p:extLst>
      <p:ext uri="{BB962C8B-B14F-4D97-AF65-F5344CB8AC3E}">
        <p14:creationId xmlns:p14="http://schemas.microsoft.com/office/powerpoint/2010/main" val="10925960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68313" y="260350"/>
            <a:ext cx="8229600" cy="1143000"/>
          </a:xfrm>
          <a:solidFill>
            <a:srgbClr val="99CC00"/>
          </a:solidFill>
        </p:spPr>
        <p:txBody>
          <a:bodyPr>
            <a:normAutofit fontScale="90000"/>
          </a:bodyPr>
          <a:lstStyle/>
          <a:p>
            <a:r>
              <a:rPr lang="tr-TR" sz="4000" smtClean="0"/>
              <a:t>FİDAN ÜRETİMİ – 3 NOLU DAMIZLIK PARSELLERİ</a:t>
            </a:r>
          </a:p>
        </p:txBody>
      </p:sp>
      <p:sp>
        <p:nvSpPr>
          <p:cNvPr id="159747" name="Rectangle 3"/>
          <p:cNvSpPr>
            <a:spLocks noGrp="1" noChangeArrowheads="1"/>
          </p:cNvSpPr>
          <p:nvPr>
            <p:ph type="body" idx="1"/>
          </p:nvPr>
        </p:nvSpPr>
        <p:spPr>
          <a:xfrm>
            <a:off x="250825" y="1600200"/>
            <a:ext cx="8497888" cy="4852988"/>
          </a:xfrm>
          <a:solidFill>
            <a:srgbClr val="CCFFFF"/>
          </a:solidFill>
        </p:spPr>
        <p:txBody>
          <a:bodyPr/>
          <a:lstStyle/>
          <a:p>
            <a:pPr>
              <a:lnSpc>
                <a:spcPct val="90000"/>
              </a:lnSpc>
              <a:buFontTx/>
              <a:buNone/>
            </a:pPr>
            <a:r>
              <a:rPr lang="tr-TR" b="1" dirty="0" smtClean="0">
                <a:solidFill>
                  <a:srgbClr val="C00000"/>
                </a:solidFill>
              </a:rPr>
              <a:t>1- MARAŞ 18 **  SÜTYEMEZ 1; </a:t>
            </a:r>
            <a:r>
              <a:rPr lang="tr-TR" b="1" dirty="0" smtClean="0"/>
              <a:t> çeşitleri için</a:t>
            </a:r>
          </a:p>
          <a:p>
            <a:pPr>
              <a:lnSpc>
                <a:spcPct val="90000"/>
              </a:lnSpc>
            </a:pPr>
            <a:r>
              <a:rPr lang="tr-TR" b="1" dirty="0" smtClean="0"/>
              <a:t>(Özel firmaya devredildi, Yıllık her çeşit için 500 bin sertifikalı üretim materyali (AŞI GÖZÜ ve ANAÇ) üretme kapasitesi </a:t>
            </a:r>
          </a:p>
          <a:p>
            <a:pPr>
              <a:lnSpc>
                <a:spcPct val="90000"/>
              </a:lnSpc>
              <a:buFontTx/>
              <a:buNone/>
            </a:pPr>
            <a:endParaRPr lang="tr-TR" dirty="0" smtClean="0"/>
          </a:p>
          <a:p>
            <a:pPr>
              <a:lnSpc>
                <a:spcPct val="90000"/>
              </a:lnSpc>
              <a:buFontTx/>
              <a:buNone/>
            </a:pPr>
            <a:r>
              <a:rPr lang="tr-TR" b="1" dirty="0" smtClean="0">
                <a:solidFill>
                  <a:srgbClr val="003399"/>
                </a:solidFill>
              </a:rPr>
              <a:t>2- KAMAN 1 çeşidi için,</a:t>
            </a:r>
          </a:p>
          <a:p>
            <a:pPr>
              <a:lnSpc>
                <a:spcPct val="90000"/>
              </a:lnSpc>
              <a:buFontTx/>
              <a:buNone/>
            </a:pPr>
            <a:r>
              <a:rPr lang="tr-TR" b="1" dirty="0" smtClean="0"/>
              <a:t>Çeşit  Ahi </a:t>
            </a:r>
            <a:r>
              <a:rPr lang="tr-TR" b="1" dirty="0" err="1" smtClean="0"/>
              <a:t>Evran</a:t>
            </a:r>
            <a:r>
              <a:rPr lang="tr-TR" b="1" dirty="0" smtClean="0"/>
              <a:t> üniversitesine devredildi.. Yıllık 250 bin Sertifikalı üretim materyali (aşı gözü – anaç) üretme kapasitesi</a:t>
            </a:r>
          </a:p>
        </p:txBody>
      </p:sp>
    </p:spTree>
    <p:extLst>
      <p:ext uri="{BB962C8B-B14F-4D97-AF65-F5344CB8AC3E}">
        <p14:creationId xmlns:p14="http://schemas.microsoft.com/office/powerpoint/2010/main" val="40886256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68313" y="260350"/>
            <a:ext cx="8229600" cy="922338"/>
          </a:xfrm>
          <a:solidFill>
            <a:srgbClr val="FFFF99"/>
          </a:solidFill>
        </p:spPr>
        <p:txBody>
          <a:bodyPr/>
          <a:lstStyle/>
          <a:p>
            <a:r>
              <a:rPr lang="tr-TR" b="1" smtClean="0">
                <a:solidFill>
                  <a:srgbClr val="CC3300"/>
                </a:solidFill>
              </a:rPr>
              <a:t>3-  Chandler çeşidi için </a:t>
            </a:r>
          </a:p>
        </p:txBody>
      </p:sp>
      <p:sp>
        <p:nvSpPr>
          <p:cNvPr id="160771" name="Rectangle 3"/>
          <p:cNvSpPr>
            <a:spLocks noGrp="1" noChangeArrowheads="1"/>
          </p:cNvSpPr>
          <p:nvPr>
            <p:ph type="body" idx="1"/>
          </p:nvPr>
        </p:nvSpPr>
        <p:spPr>
          <a:xfrm>
            <a:off x="179388" y="1341438"/>
            <a:ext cx="8785225" cy="4784725"/>
          </a:xfrm>
          <a:solidFill>
            <a:srgbClr val="CCFFCC"/>
          </a:solidFill>
        </p:spPr>
        <p:txBody>
          <a:bodyPr/>
          <a:lstStyle/>
          <a:p>
            <a:pPr>
              <a:buFontTx/>
              <a:buNone/>
            </a:pPr>
            <a:r>
              <a:rPr lang="tr-TR" sz="2800" b="1" dirty="0" smtClean="0"/>
              <a:t>a- 3 </a:t>
            </a:r>
            <a:r>
              <a:rPr lang="tr-TR" sz="2800" b="1" dirty="0" err="1" smtClean="0"/>
              <a:t>nolu</a:t>
            </a:r>
            <a:r>
              <a:rPr lang="tr-TR" sz="2800" b="1" dirty="0" smtClean="0"/>
              <a:t> damızlık parselli için temel fidan üretimi yapılmakta ve isteyen üreticilere dağıtılmaktadır.</a:t>
            </a:r>
          </a:p>
          <a:p>
            <a:pPr>
              <a:buFontTx/>
              <a:buNone/>
            </a:pPr>
            <a:endParaRPr lang="tr-TR" sz="2800" b="1" dirty="0" smtClean="0"/>
          </a:p>
          <a:p>
            <a:pPr>
              <a:buFontTx/>
              <a:buNone/>
            </a:pPr>
            <a:r>
              <a:rPr lang="tr-TR" sz="2800" b="1" dirty="0" smtClean="0"/>
              <a:t>b- Sertifikalı fidan üretimine yönelik “ AŞI MATERYALİ (Aşı gözü, tohum ve Anaç ) üretimi yapılmaktadır. Yıllık  1,000.000 adet kapasite .. </a:t>
            </a:r>
          </a:p>
          <a:p>
            <a:pPr>
              <a:buFontTx/>
              <a:buNone/>
            </a:pPr>
            <a:r>
              <a:rPr lang="tr-TR" sz="2800" b="1" dirty="0" smtClean="0"/>
              <a:t>****</a:t>
            </a:r>
            <a:r>
              <a:rPr lang="tr-TR" sz="2800" b="1" dirty="0" err="1" smtClean="0">
                <a:solidFill>
                  <a:srgbClr val="006600"/>
                </a:solidFill>
              </a:rPr>
              <a:t>Chandler</a:t>
            </a:r>
            <a:r>
              <a:rPr lang="tr-TR" sz="2800" b="1" dirty="0" smtClean="0">
                <a:solidFill>
                  <a:srgbClr val="006600"/>
                </a:solidFill>
              </a:rPr>
              <a:t> çeşidi için Üretilen Sertifikalı üretim materyalleri talep eden üreticilere dağıtılmaktadır</a:t>
            </a:r>
          </a:p>
        </p:txBody>
      </p:sp>
    </p:spTree>
    <p:extLst>
      <p:ext uri="{BB962C8B-B14F-4D97-AF65-F5344CB8AC3E}">
        <p14:creationId xmlns:p14="http://schemas.microsoft.com/office/powerpoint/2010/main" val="2116988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0" y="1844675"/>
            <a:ext cx="9144000" cy="4300538"/>
          </a:xfrm>
          <a:noFill/>
        </p:spPr>
      </p:pic>
      <p:pic>
        <p:nvPicPr>
          <p:cNvPr id="36869" name="Picture 5" descr="el ve ceviz"/>
          <p:cNvPicPr>
            <a:picLocks noChangeAspect="1" noChangeArrowheads="1"/>
          </p:cNvPicPr>
          <p:nvPr/>
        </p:nvPicPr>
        <p:blipFill>
          <a:blip r:embed="rId3" cstate="print"/>
          <a:srcRect/>
          <a:stretch>
            <a:fillRect/>
          </a:stretch>
        </p:blipFill>
        <p:spPr bwMode="auto">
          <a:xfrm>
            <a:off x="3851920" y="3573016"/>
            <a:ext cx="952573" cy="720080"/>
          </a:xfrm>
          <a:prstGeom prst="ellipse">
            <a:avLst/>
          </a:prstGeom>
          <a:ln>
            <a:noFill/>
          </a:ln>
          <a:effectLst>
            <a:softEdge rad="112500"/>
          </a:effectLst>
        </p:spPr>
      </p:pic>
      <p:pic>
        <p:nvPicPr>
          <p:cNvPr id="2" name="Resim 1"/>
          <p:cNvPicPr>
            <a:picLocks noChangeAspect="1"/>
          </p:cNvPicPr>
          <p:nvPr/>
        </p:nvPicPr>
        <p:blipFill rotWithShape="1">
          <a:blip r:embed="rId4" cstate="print">
            <a:extLst>
              <a:ext uri="{28A0092B-C50C-407E-A947-70E740481C1C}">
                <a14:useLocalDpi xmlns:a14="http://schemas.microsoft.com/office/drawing/2010/main" val="0"/>
              </a:ext>
            </a:extLst>
          </a:blip>
          <a:srcRect l="26951" r="19146"/>
          <a:stretch/>
        </p:blipFill>
        <p:spPr>
          <a:xfrm>
            <a:off x="840563" y="2566899"/>
            <a:ext cx="417306" cy="774184"/>
          </a:xfrm>
          <a:prstGeom prst="rect">
            <a:avLst/>
          </a:prstGeom>
        </p:spPr>
      </p:pic>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l="26951" t="4847" r="20952" b="6881"/>
          <a:stretch/>
        </p:blipFill>
        <p:spPr>
          <a:xfrm>
            <a:off x="7760515" y="0"/>
            <a:ext cx="1383485" cy="2344156"/>
          </a:xfrm>
          <a:prstGeom prst="rect">
            <a:avLst/>
          </a:prstGeom>
        </p:spPr>
      </p:pic>
      <p:pic>
        <p:nvPicPr>
          <p:cNvPr id="8" name="Resim 7"/>
          <p:cNvPicPr>
            <a:picLocks noChangeAspect="1"/>
          </p:cNvPicPr>
          <p:nvPr/>
        </p:nvPicPr>
        <p:blipFill rotWithShape="1">
          <a:blip r:embed="rId4" cstate="print">
            <a:extLst>
              <a:ext uri="{28A0092B-C50C-407E-A947-70E740481C1C}">
                <a14:useLocalDpi xmlns:a14="http://schemas.microsoft.com/office/drawing/2010/main" val="0"/>
              </a:ext>
            </a:extLst>
          </a:blip>
          <a:srcRect l="26951" r="19146"/>
          <a:stretch/>
        </p:blipFill>
        <p:spPr>
          <a:xfrm>
            <a:off x="1691680" y="677441"/>
            <a:ext cx="576064" cy="1068710"/>
          </a:xfrm>
          <a:prstGeom prst="rect">
            <a:avLst/>
          </a:prstGeom>
        </p:spPr>
      </p:pic>
      <p:pic>
        <p:nvPicPr>
          <p:cNvPr id="9" name="Resim 8"/>
          <p:cNvPicPr>
            <a:picLocks noChangeAspect="1"/>
          </p:cNvPicPr>
          <p:nvPr/>
        </p:nvPicPr>
        <p:blipFill rotWithShape="1">
          <a:blip r:embed="rId5" cstate="print">
            <a:extLst>
              <a:ext uri="{28A0092B-C50C-407E-A947-70E740481C1C}">
                <a14:useLocalDpi xmlns:a14="http://schemas.microsoft.com/office/drawing/2010/main" val="0"/>
              </a:ext>
            </a:extLst>
          </a:blip>
          <a:srcRect l="26951" r="19146"/>
          <a:stretch/>
        </p:blipFill>
        <p:spPr>
          <a:xfrm>
            <a:off x="1979712" y="4077072"/>
            <a:ext cx="293879" cy="545203"/>
          </a:xfrm>
          <a:prstGeom prst="rect">
            <a:avLst/>
          </a:prstGeom>
        </p:spPr>
      </p:pic>
      <p:pic>
        <p:nvPicPr>
          <p:cNvPr id="10" name="Resim 9"/>
          <p:cNvPicPr>
            <a:picLocks noChangeAspect="1"/>
          </p:cNvPicPr>
          <p:nvPr/>
        </p:nvPicPr>
        <p:blipFill rotWithShape="1">
          <a:blip r:embed="rId6" cstate="print">
            <a:extLst>
              <a:ext uri="{28A0092B-C50C-407E-A947-70E740481C1C}">
                <a14:useLocalDpi xmlns:a14="http://schemas.microsoft.com/office/drawing/2010/main" val="0"/>
              </a:ext>
            </a:extLst>
          </a:blip>
          <a:srcRect l="26951" r="19146"/>
          <a:stretch/>
        </p:blipFill>
        <p:spPr>
          <a:xfrm>
            <a:off x="1325752" y="2566899"/>
            <a:ext cx="335885" cy="623131"/>
          </a:xfrm>
          <a:prstGeom prst="rect">
            <a:avLst/>
          </a:prstGeom>
        </p:spPr>
      </p:pic>
      <p:pic>
        <p:nvPicPr>
          <p:cNvPr id="11" name="Resim 10"/>
          <p:cNvPicPr>
            <a:picLocks noChangeAspect="1"/>
          </p:cNvPicPr>
          <p:nvPr/>
        </p:nvPicPr>
        <p:blipFill rotWithShape="1">
          <a:blip r:embed="rId7" cstate="print">
            <a:extLst>
              <a:ext uri="{28A0092B-C50C-407E-A947-70E740481C1C}">
                <a14:useLocalDpi xmlns:a14="http://schemas.microsoft.com/office/drawing/2010/main" val="0"/>
              </a:ext>
            </a:extLst>
          </a:blip>
          <a:srcRect l="26951" r="19146"/>
          <a:stretch/>
        </p:blipFill>
        <p:spPr>
          <a:xfrm>
            <a:off x="5337055" y="4149080"/>
            <a:ext cx="371740" cy="689649"/>
          </a:xfrm>
          <a:prstGeom prst="rect">
            <a:avLst/>
          </a:prstGeom>
        </p:spPr>
      </p:pic>
      <p:sp>
        <p:nvSpPr>
          <p:cNvPr id="12" name="1 Başlık"/>
          <p:cNvSpPr>
            <a:spLocks noGrp="1"/>
          </p:cNvSpPr>
          <p:nvPr>
            <p:ph type="title"/>
          </p:nvPr>
        </p:nvSpPr>
        <p:spPr>
          <a:xfrm>
            <a:off x="0" y="0"/>
            <a:ext cx="8229600" cy="1143000"/>
          </a:xfrm>
        </p:spPr>
        <p:txBody>
          <a:bodyPr/>
          <a:lstStyle/>
          <a:p>
            <a:r>
              <a:rPr lang="tr-TR" dirty="0" smtClean="0">
                <a:solidFill>
                  <a:srgbClr val="006600"/>
                </a:solidFill>
              </a:rPr>
              <a:t>1- Türkiye de Ceviz Fidan Üretimi</a:t>
            </a:r>
            <a:endParaRPr lang="tr-TR" dirty="0">
              <a:solidFill>
                <a:srgbClr val="006600"/>
              </a:solidFill>
            </a:endParaRPr>
          </a:p>
        </p:txBody>
      </p:sp>
      <p:sp>
        <p:nvSpPr>
          <p:cNvPr id="13" name="2 İçerik Yer Tutucusu"/>
          <p:cNvSpPr txBox="1">
            <a:spLocks/>
          </p:cNvSpPr>
          <p:nvPr/>
        </p:nvSpPr>
        <p:spPr>
          <a:xfrm>
            <a:off x="5580112" y="2564904"/>
            <a:ext cx="2592288" cy="252028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400" b="1" i="0" u="none" strike="noStrike" kern="1200" cap="none" spc="0" normalizeH="0" baseline="0" noProof="0" dirty="0" smtClean="0">
                <a:ln>
                  <a:noFill/>
                </a:ln>
                <a:solidFill>
                  <a:srgbClr val="0033CC"/>
                </a:solidFill>
                <a:effectLst/>
                <a:uLnTx/>
                <a:uFillTx/>
                <a:latin typeface="+mn-lt"/>
                <a:ea typeface="+mn-ea"/>
                <a:cs typeface="+mn-cs"/>
              </a:rPr>
              <a:t>Bandırma %80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400" b="1" i="0" u="none" strike="noStrike" kern="1200" cap="none" spc="0" normalizeH="0" baseline="0" noProof="0" dirty="0" smtClean="0">
                <a:ln>
                  <a:noFill/>
                </a:ln>
                <a:solidFill>
                  <a:srgbClr val="0033CC"/>
                </a:solidFill>
                <a:effectLst/>
                <a:uLnTx/>
                <a:uFillTx/>
                <a:latin typeface="+mn-lt"/>
                <a:ea typeface="+mn-ea"/>
                <a:cs typeface="+mn-cs"/>
              </a:rPr>
              <a:t>Denizli- %5</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400" b="1" i="0" u="none" strike="noStrike" kern="1200" cap="none" spc="0" normalizeH="0" baseline="0" noProof="0" dirty="0" smtClean="0">
                <a:ln>
                  <a:noFill/>
                </a:ln>
                <a:solidFill>
                  <a:srgbClr val="0033CC"/>
                </a:solidFill>
                <a:effectLst/>
                <a:uLnTx/>
                <a:uFillTx/>
                <a:latin typeface="+mn-lt"/>
                <a:ea typeface="+mn-ea"/>
                <a:cs typeface="+mn-cs"/>
              </a:rPr>
              <a:t>Bursa- %5</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400" b="1" i="0" u="none" strike="noStrike" kern="1200" cap="none" spc="0" normalizeH="0" baseline="0" noProof="0" dirty="0" smtClean="0">
                <a:ln>
                  <a:noFill/>
                </a:ln>
                <a:solidFill>
                  <a:srgbClr val="0033CC"/>
                </a:solidFill>
                <a:effectLst/>
                <a:uLnTx/>
                <a:uFillTx/>
                <a:latin typeface="+mn-lt"/>
                <a:ea typeface="+mn-ea"/>
                <a:cs typeface="+mn-cs"/>
              </a:rPr>
              <a:t>K. Maraş- %3</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400" b="1" i="0" u="none" strike="noStrike" kern="1200" cap="none" spc="0" normalizeH="0" baseline="0" noProof="0" dirty="0" smtClean="0">
                <a:ln>
                  <a:noFill/>
                </a:ln>
                <a:solidFill>
                  <a:srgbClr val="0033CC"/>
                </a:solidFill>
                <a:effectLst/>
                <a:uLnTx/>
                <a:uFillTx/>
                <a:latin typeface="+mn-lt"/>
                <a:ea typeface="+mn-ea"/>
                <a:cs typeface="+mn-cs"/>
              </a:rPr>
              <a:t>Diğerleri- %7</a:t>
            </a:r>
            <a:endParaRPr kumimoji="0" lang="tr-TR" sz="2400" b="1" i="0" u="none" strike="noStrike" kern="1200" cap="none" spc="0" normalizeH="0" baseline="0" noProof="0" dirty="0">
              <a:ln>
                <a:noFill/>
              </a:ln>
              <a:solidFill>
                <a:srgbClr val="0033CC"/>
              </a:solidFill>
              <a:effectLst/>
              <a:uLnTx/>
              <a:uFillTx/>
              <a:latin typeface="+mn-lt"/>
              <a:ea typeface="+mn-ea"/>
              <a:cs typeface="+mn-cs"/>
            </a:endParaRPr>
          </a:p>
        </p:txBody>
      </p:sp>
    </p:spTree>
    <p:extLst>
      <p:ext uri="{BB962C8B-B14F-4D97-AF65-F5344CB8AC3E}">
        <p14:creationId xmlns:p14="http://schemas.microsoft.com/office/powerpoint/2010/main" val="42015228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179512" y="364014"/>
            <a:ext cx="8388424"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50000"/>
              </a:lnSpc>
              <a:spcBef>
                <a:spcPct val="0"/>
              </a:spcBef>
              <a:spcAft>
                <a:spcPct val="0"/>
              </a:spcAft>
              <a:buClrTx/>
              <a:buSzTx/>
              <a:buFontTx/>
              <a:buNone/>
              <a:tabLst/>
            </a:pPr>
            <a:r>
              <a:rPr kumimoji="0" lang="tr-TR" altLang="ja-JP" sz="32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3- MEYVE FİDANI VE ÜRETİM MATERYALİ SERTİFİKASYONU İLE PAZARLAMASI YÖNETMELİĞİNDE “BAZI DEĞİŞİKLİKLERE DAİR DEĞERLENDİRME VE ÖNERİLER”</a:t>
            </a:r>
          </a:p>
          <a:p>
            <a:pPr marL="0" marR="0" lvl="0" indent="449263" algn="ctr" defTabSz="914400" rtl="0" eaLnBrk="1" fontAlgn="base" latinLnBrk="0" hangingPunct="1">
              <a:lnSpc>
                <a:spcPct val="150000"/>
              </a:lnSpc>
              <a:spcBef>
                <a:spcPct val="0"/>
              </a:spcBef>
              <a:spcAft>
                <a:spcPct val="0"/>
              </a:spcAft>
              <a:buClrTx/>
              <a:buSzTx/>
              <a:buFontTx/>
              <a:buNone/>
              <a:tabLst/>
            </a:pPr>
            <a:r>
              <a:rPr lang="tr-TR" altLang="ja-JP" sz="4800" b="1" dirty="0" smtClean="0">
                <a:solidFill>
                  <a:srgbClr val="C00000"/>
                </a:solidFill>
                <a:latin typeface="Times New Roman" pitchFamily="18" charset="0"/>
                <a:ea typeface="MS Mincho" pitchFamily="49" charset="-128"/>
                <a:cs typeface="Times New Roman" pitchFamily="18" charset="0"/>
              </a:rPr>
              <a:t>2013</a:t>
            </a:r>
            <a:endParaRPr kumimoji="0" lang="tr-TR" altLang="ja-JP" sz="4800" b="0" i="0" u="none" strike="noStrike" cap="none" normalizeH="0" baseline="0" dirty="0" smtClean="0">
              <a:ln>
                <a:noFill/>
              </a:ln>
              <a:solidFill>
                <a:srgbClr val="C00000"/>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tr-TR" altLang="ja-JP"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072632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251520" y="635147"/>
            <a:ext cx="8496944" cy="5386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800" b="1" i="0" u="sng"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Yönetmelik ile ilgili değişiklik teklifleri</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altLang="ja-JP"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36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Banklığımız acilen 2009 yılında çıkartılan yönetmelik çerçevesinde bitkisel üretimin yapılmasını ve dağıtılmasını sağlamalıdır. Bunun için de ivedilikle bu yönetmeliğe göre üretimin yapılandırılması gerekir. </a:t>
            </a:r>
          </a:p>
          <a:p>
            <a:pPr lvl="0" indent="449263" algn="just" eaLnBrk="0" fontAlgn="base" hangingPunct="0">
              <a:spcBef>
                <a:spcPct val="0"/>
              </a:spcBef>
              <a:spcAft>
                <a:spcPct val="0"/>
              </a:spcAft>
            </a:pPr>
            <a:r>
              <a:rPr kumimoji="0" lang="tr-TR" altLang="ja-JP" sz="36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Yani fidan üretimi </a:t>
            </a:r>
            <a:r>
              <a:rPr lang="tr-TR" altLang="ja-JP" sz="3600" b="1" dirty="0" smtClean="0">
                <a:solidFill>
                  <a:srgbClr val="FFC000"/>
                </a:solidFill>
                <a:latin typeface="Times New Roman" pitchFamily="18" charset="0"/>
                <a:ea typeface="MS Mincho" pitchFamily="49" charset="-128"/>
                <a:cs typeface="Times New Roman" pitchFamily="18" charset="0"/>
              </a:rPr>
              <a:t>sarı sertifikalı (standart) </a:t>
            </a:r>
            <a:r>
              <a:rPr lang="tr-TR" altLang="ja-JP" sz="3600" dirty="0" smtClean="0">
                <a:latin typeface="Times New Roman" pitchFamily="18" charset="0"/>
                <a:ea typeface="MS Mincho" pitchFamily="49" charset="-128"/>
                <a:cs typeface="Times New Roman" pitchFamily="18" charset="0"/>
              </a:rPr>
              <a:t>sınırlandırılmalı </a:t>
            </a:r>
            <a:r>
              <a:rPr kumimoji="0" lang="tr-TR" altLang="ja-JP" sz="36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yada derhal yasaklanmalıdır. </a:t>
            </a:r>
            <a:endParaRPr kumimoji="0" lang="tr-TR" altLang="ja-JP" sz="3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971274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0" y="191902"/>
            <a:ext cx="8820472"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800" b="1" i="0" u="sng"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Yönetmelik ile ilgili değişiklik teklifleri (2013)</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altLang="ja-JP"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800" b="0" i="0" u="none" strike="noStrike" cap="none" normalizeH="0" baseline="0" dirty="0" smtClean="0">
                <a:ln>
                  <a:noFill/>
                </a:ln>
                <a:solidFill>
                  <a:schemeClr val="tx1"/>
                </a:solidFill>
                <a:effectLst/>
                <a:latin typeface="+mj-lt"/>
                <a:ea typeface="MS Mincho" pitchFamily="49" charset="-128"/>
                <a:cs typeface="Times New Roman" pitchFamily="18" charset="0"/>
              </a:rPr>
              <a:t>Çünkü Yönetmelik 2009 yılında çıkartılmış olmasına rağmen standart olarak üretim çok büyük miktarlarda devam etmektedir.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800" b="0" i="0" u="none" strike="noStrike" cap="none" normalizeH="0" baseline="0" dirty="0" smtClean="0">
                <a:ln>
                  <a:noFill/>
                </a:ln>
                <a:solidFill>
                  <a:schemeClr val="tx1"/>
                </a:solidFill>
                <a:effectLst/>
                <a:latin typeface="+mj-lt"/>
                <a:ea typeface="MS Mincho" pitchFamily="49" charset="-128"/>
                <a:cs typeface="Times New Roman" pitchFamily="18" charset="0"/>
              </a:rPr>
              <a:t> Buna ivedilikle son verilmelidir.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800" b="0" i="0" u="none" strike="noStrike" cap="none" normalizeH="0" baseline="0" dirty="0" smtClean="0">
                <a:ln>
                  <a:noFill/>
                </a:ln>
                <a:solidFill>
                  <a:schemeClr val="tx1"/>
                </a:solidFill>
                <a:effectLst/>
                <a:latin typeface="+mj-lt"/>
                <a:ea typeface="MS Mincho" pitchFamily="49" charset="-128"/>
                <a:cs typeface="Times New Roman" pitchFamily="18" charset="0"/>
              </a:rPr>
              <a:t>Eğer yönetmelik gereği bu uygulama devam eder ise, sertifikalı üretim çalışmalarına yönelik alt yapı tesislerinin fazla önemi kalmayacak ve üreticilerde sertifikalı üretime geçiş için kendilerini zorlamayacaklardır.</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altLang="ja-JP" sz="2800" b="0" i="0" u="none" strike="noStrike" cap="none" normalizeH="0" baseline="0" dirty="0" smtClean="0">
              <a:ln>
                <a:noFill/>
              </a:ln>
              <a:solidFill>
                <a:schemeClr val="tx1"/>
              </a:solidFill>
              <a:effectLst/>
              <a:latin typeface="+mj-lt"/>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800" b="0" i="0" u="none" strike="noStrike" cap="none" normalizeH="0" baseline="0" dirty="0" smtClean="0">
                <a:ln>
                  <a:noFill/>
                </a:ln>
                <a:solidFill>
                  <a:schemeClr val="tx1"/>
                </a:solidFill>
                <a:effectLst/>
                <a:latin typeface="+mj-lt"/>
                <a:ea typeface="MS Mincho" pitchFamily="49" charset="-128"/>
                <a:cs typeface="Times New Roman" pitchFamily="18" charset="0"/>
              </a:rPr>
              <a:t>Bitkisel materyallerin sertifikasyonu ve üretilmesine yönelik hazırlanan yönetmelik için önerilen bazı değişiklikler aşağıda verilmiştir.</a:t>
            </a:r>
            <a:endParaRPr kumimoji="0" lang="tr-TR" altLang="ja-JP" sz="2800" b="0" i="0" u="none" strike="noStrike" cap="none" normalizeH="0" baseline="0" dirty="0" smtClean="0">
              <a:ln>
                <a:noFill/>
              </a:ln>
              <a:solidFill>
                <a:schemeClr val="tx1"/>
              </a:solidFill>
              <a:effectLst/>
              <a:latin typeface="+mj-lt"/>
              <a:cs typeface="Arial" pitchFamily="34" charset="0"/>
            </a:endParaRPr>
          </a:p>
        </p:txBody>
      </p:sp>
    </p:spTree>
    <p:extLst>
      <p:ext uri="{BB962C8B-B14F-4D97-AF65-F5344CB8AC3E}">
        <p14:creationId xmlns:p14="http://schemas.microsoft.com/office/powerpoint/2010/main" val="13861294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107504" y="1117486"/>
            <a:ext cx="8820472"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800" b="1" i="0" u="sng"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Yönetmelik ile ilgili değişiklik teklifleri (2013)</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b="0" i="0" u="none" strike="noStrike" cap="none" normalizeH="0" baseline="0" dirty="0" smtClean="0">
                <a:ln>
                  <a:noFill/>
                </a:ln>
                <a:solidFill>
                  <a:schemeClr val="tx1"/>
                </a:solidFill>
                <a:effectLst/>
                <a:latin typeface="+mj-lt"/>
                <a:ea typeface="MS Mincho" pitchFamily="49" charset="-128"/>
                <a:cs typeface="Times New Roman" pitchFamily="18" charset="0"/>
              </a:rPr>
              <a:t>Bitkisel materyallerin sertifikasyonu ve üretilmesine yönelik hazırlanan yönetmelik için önerilen bazı değişiklikler aşağıda verilmiştir.</a:t>
            </a:r>
          </a:p>
          <a:p>
            <a:pPr marL="0" marR="0" lvl="0" indent="449263" algn="just" defTabSz="914400" rtl="0" eaLnBrk="0" fontAlgn="base" latinLnBrk="0" hangingPunct="0">
              <a:lnSpc>
                <a:spcPct val="100000"/>
              </a:lnSpc>
              <a:spcBef>
                <a:spcPct val="0"/>
              </a:spcBef>
              <a:spcAft>
                <a:spcPct val="0"/>
              </a:spcAft>
              <a:buClrTx/>
              <a:buSzTx/>
              <a:buFontTx/>
              <a:buNone/>
              <a:tabLst/>
            </a:pPr>
            <a:r>
              <a:rPr lang="tr-TR" altLang="ja-JP" sz="2600" b="1" dirty="0" smtClean="0">
                <a:solidFill>
                  <a:srgbClr val="003399"/>
                </a:solidFill>
                <a:latin typeface="Times New Roman" pitchFamily="18" charset="0"/>
                <a:ea typeface="MS Mincho" pitchFamily="49" charset="-128"/>
                <a:cs typeface="Times New Roman" pitchFamily="18" charset="0"/>
              </a:rPr>
              <a:t>A- Fidan</a:t>
            </a:r>
            <a:r>
              <a:rPr lang="tr-TR" altLang="ja-JP" sz="2600" dirty="0" smtClean="0">
                <a:solidFill>
                  <a:srgbClr val="003399"/>
                </a:solidFill>
                <a:latin typeface="Times New Roman" pitchFamily="18" charset="0"/>
                <a:ea typeface="MS Mincho" pitchFamily="49" charset="-128"/>
                <a:cs typeface="Times New Roman" pitchFamily="18" charset="0"/>
              </a:rPr>
              <a:t> </a:t>
            </a:r>
            <a:r>
              <a:rPr lang="tr-TR" altLang="ja-JP" sz="2600" b="1" dirty="0">
                <a:solidFill>
                  <a:srgbClr val="003399"/>
                </a:solidFill>
                <a:latin typeface="Times New Roman" pitchFamily="18" charset="0"/>
                <a:ea typeface="MS Mincho" pitchFamily="49" charset="-128"/>
                <a:cs typeface="Times New Roman" pitchFamily="18" charset="0"/>
              </a:rPr>
              <a:t>üreticilerimizin hızlıca alt yapılarını kurmalarına yönelik yaptırımlar </a:t>
            </a:r>
            <a:r>
              <a:rPr lang="tr-TR" altLang="ja-JP" sz="2600" b="1" dirty="0" smtClean="0">
                <a:solidFill>
                  <a:srgbClr val="003399"/>
                </a:solidFill>
                <a:latin typeface="Times New Roman" pitchFamily="18" charset="0"/>
                <a:ea typeface="MS Mincho" pitchFamily="49" charset="-128"/>
                <a:cs typeface="Times New Roman" pitchFamily="18" charset="0"/>
              </a:rPr>
              <a:t>uygulanmalıdır</a:t>
            </a:r>
          </a:p>
          <a:p>
            <a:pPr indent="449263" algn="just" eaLnBrk="0" fontAlgn="base" hangingPunct="0">
              <a:spcBef>
                <a:spcPct val="0"/>
              </a:spcBef>
              <a:spcAft>
                <a:spcPct val="0"/>
              </a:spcAft>
            </a:pPr>
            <a:r>
              <a:rPr lang="tr-TR" altLang="ja-JP" sz="1200" dirty="0" smtClean="0">
                <a:solidFill>
                  <a:srgbClr val="003399"/>
                </a:solidFill>
                <a:latin typeface="Times New Roman" pitchFamily="18" charset="0"/>
                <a:ea typeface="MS Mincho" pitchFamily="49" charset="-128"/>
                <a:cs typeface="Times New Roman" pitchFamily="18" charset="0"/>
              </a:rPr>
              <a:t>-</a:t>
            </a:r>
            <a:r>
              <a:rPr lang="tr-TR" altLang="ja-JP" sz="1200" dirty="0" smtClean="0">
                <a:latin typeface="Times New Roman" pitchFamily="18" charset="0"/>
                <a:ea typeface="MS Mincho" pitchFamily="49" charset="-128"/>
                <a:cs typeface="Times New Roman" pitchFamily="18" charset="0"/>
              </a:rPr>
              <a:t>Üretim </a:t>
            </a:r>
            <a:r>
              <a:rPr lang="tr-TR" altLang="ja-JP" sz="1200" dirty="0">
                <a:latin typeface="Times New Roman" pitchFamily="18" charset="0"/>
                <a:ea typeface="MS Mincho" pitchFamily="49" charset="-128"/>
                <a:cs typeface="Times New Roman" pitchFamily="18" charset="0"/>
              </a:rPr>
              <a:t>alt yapısını 2016- 17 yılı sonuna kadar yönetmeliğe göre kurmayanların üretimleri en az 2 yıl, yada alt yapılarını kuruncaya durdurulabileceği</a:t>
            </a:r>
            <a:r>
              <a:rPr lang="tr-TR" altLang="ja-JP" sz="1200" dirty="0" smtClean="0">
                <a:latin typeface="Times New Roman" pitchFamily="18" charset="0"/>
                <a:ea typeface="MS Mincho" pitchFamily="49" charset="-128"/>
                <a:cs typeface="Times New Roman" pitchFamily="18" charset="0"/>
              </a:rPr>
              <a:t>……..</a:t>
            </a:r>
          </a:p>
          <a:p>
            <a:pPr indent="449263" algn="just" eaLnBrk="0" fontAlgn="base" hangingPunct="0">
              <a:spcBef>
                <a:spcPct val="0"/>
              </a:spcBef>
              <a:spcAft>
                <a:spcPct val="0"/>
              </a:spcAft>
            </a:pPr>
            <a:r>
              <a:rPr lang="tr-TR" altLang="ja-JP" sz="1200" dirty="0" smtClean="0">
                <a:ea typeface="MS Mincho" pitchFamily="49" charset="-128"/>
                <a:cs typeface="Times New Roman" pitchFamily="18" charset="0"/>
              </a:rPr>
              <a:t>-Eğer </a:t>
            </a:r>
            <a:r>
              <a:rPr lang="tr-TR" altLang="ja-JP" sz="1200" dirty="0">
                <a:ea typeface="MS Mincho" pitchFamily="49" charset="-128"/>
                <a:cs typeface="Times New Roman" pitchFamily="18" charset="0"/>
              </a:rPr>
              <a:t>mevcut yönetmelikle daimi devam edilecek ise, bir üreticinin ürettiği toplam bitkisel materyal (fidan) için, “</a:t>
            </a:r>
            <a:r>
              <a:rPr lang="tr-TR" altLang="ja-JP" sz="1200" b="1" dirty="0">
                <a:ea typeface="MS Mincho" pitchFamily="49" charset="-128"/>
                <a:cs typeface="Times New Roman" pitchFamily="18" charset="0"/>
              </a:rPr>
              <a:t>Üretilen toplam fidan içerisinde mutlaka belirli oranda (en az% 50- 70) “sertifikalı (mavi) fidan üretilmesi mecburi hale getirilmelidir</a:t>
            </a:r>
            <a:r>
              <a:rPr lang="tr-TR" altLang="ja-JP" sz="1200" b="1" dirty="0" smtClean="0">
                <a:ea typeface="MS Mincho" pitchFamily="49" charset="-128"/>
                <a:cs typeface="Times New Roman" pitchFamily="18" charset="0"/>
              </a:rPr>
              <a:t>.</a:t>
            </a:r>
          </a:p>
          <a:p>
            <a:pPr indent="449263" algn="just" eaLnBrk="0" fontAlgn="base" hangingPunct="0">
              <a:spcBef>
                <a:spcPct val="0"/>
              </a:spcBef>
              <a:spcAft>
                <a:spcPct val="0"/>
              </a:spcAft>
            </a:pPr>
            <a:r>
              <a:rPr lang="tr-TR" sz="1200" dirty="0" smtClean="0"/>
              <a:t>-Fidan üretimi için gerekli alt yapı tesisleri için ek olarak ancak son defa olmak üzere 2 yıllık kesin geçiş süreci tanımlanabilir.          </a:t>
            </a:r>
          </a:p>
          <a:p>
            <a:pPr indent="449263" algn="just" eaLnBrk="0" fontAlgn="base" hangingPunct="0">
              <a:spcBef>
                <a:spcPct val="0"/>
              </a:spcBef>
              <a:spcAft>
                <a:spcPct val="0"/>
              </a:spcAft>
            </a:pPr>
            <a:endParaRPr lang="tr-TR" altLang="ja-JP" sz="2600" b="1" dirty="0" smtClean="0">
              <a:solidFill>
                <a:srgbClr val="003399"/>
              </a:solidFill>
              <a:latin typeface="Times New Roman" pitchFamily="18" charset="0"/>
              <a:ea typeface="MS Mincho" pitchFamily="49" charset="-128"/>
              <a:cs typeface="Times New Roman" pitchFamily="18" charset="0"/>
            </a:endParaRPr>
          </a:p>
          <a:p>
            <a:pPr indent="449263" algn="just" eaLnBrk="0" fontAlgn="base" hangingPunct="0">
              <a:spcBef>
                <a:spcPct val="0"/>
              </a:spcBef>
              <a:spcAft>
                <a:spcPct val="0"/>
              </a:spcAft>
            </a:pPr>
            <a:r>
              <a:rPr lang="tr-TR" altLang="ja-JP" sz="2600" b="1" dirty="0" smtClean="0">
                <a:solidFill>
                  <a:srgbClr val="003399"/>
                </a:solidFill>
                <a:latin typeface="Times New Roman" pitchFamily="18" charset="0"/>
                <a:ea typeface="MS Mincho" pitchFamily="49" charset="-128"/>
                <a:cs typeface="Times New Roman" pitchFamily="18" charset="0"/>
              </a:rPr>
              <a:t>B- Gıda Tarım ve Hayvancılık Bakanlığımızın vermiş olduğu fidan hibe desteği mutlaka yeniden düzenlenmelidir. </a:t>
            </a:r>
          </a:p>
          <a:p>
            <a:pPr indent="449263" algn="just" eaLnBrk="0" fontAlgn="base" hangingPunct="0">
              <a:spcBef>
                <a:spcPct val="0"/>
              </a:spcBef>
              <a:spcAft>
                <a:spcPct val="0"/>
              </a:spcAft>
            </a:pPr>
            <a:r>
              <a:rPr lang="tr-TR" altLang="ja-JP" sz="1200" b="1" dirty="0" smtClean="0">
                <a:latin typeface="Times New Roman" pitchFamily="18" charset="0"/>
                <a:ea typeface="MS Mincho" pitchFamily="49" charset="-128"/>
                <a:cs typeface="Times New Roman" pitchFamily="18" charset="0"/>
              </a:rPr>
              <a:t>-SERTFİKALI TEŞVİK EDİLMELİ </a:t>
            </a:r>
            <a:endParaRPr kumimoji="0" lang="tr-TR" altLang="ja-JP" sz="2800" b="0" i="0" u="none" strike="noStrike" cap="none" normalizeH="0" baseline="0" dirty="0" smtClean="0">
              <a:ln>
                <a:noFill/>
              </a:ln>
              <a:solidFill>
                <a:schemeClr val="tx1"/>
              </a:solidFill>
              <a:effectLst/>
              <a:latin typeface="+mj-lt"/>
              <a:cs typeface="Arial" pitchFamily="34" charset="0"/>
            </a:endParaRPr>
          </a:p>
        </p:txBody>
      </p:sp>
    </p:spTree>
    <p:extLst>
      <p:ext uri="{BB962C8B-B14F-4D97-AF65-F5344CB8AC3E}">
        <p14:creationId xmlns:p14="http://schemas.microsoft.com/office/powerpoint/2010/main" val="9628110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251520" y="188640"/>
            <a:ext cx="8712968"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ja-JP" sz="32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A- </a:t>
            </a:r>
            <a:r>
              <a:rPr kumimoji="0" lang="tr-TR" altLang="ja-JP" sz="3200" b="1" i="0" u="none" strike="noStrike" cap="none" normalizeH="0" baseline="0" dirty="0" smtClean="0">
                <a:ln>
                  <a:noFill/>
                </a:ln>
                <a:solidFill>
                  <a:srgbClr val="003399"/>
                </a:solidFill>
                <a:effectLst/>
                <a:latin typeface="Times New Roman" pitchFamily="18" charset="0"/>
                <a:ea typeface="MS Mincho" pitchFamily="49" charset="-128"/>
                <a:cs typeface="Times New Roman" pitchFamily="18" charset="0"/>
              </a:rPr>
              <a:t>Fidan</a:t>
            </a:r>
            <a:r>
              <a:rPr kumimoji="0" lang="tr-TR" altLang="ja-JP" sz="3200" b="0" i="0" u="none" strike="noStrike" cap="none" normalizeH="0" baseline="0" dirty="0" smtClean="0">
                <a:ln>
                  <a:noFill/>
                </a:ln>
                <a:solidFill>
                  <a:srgbClr val="003399"/>
                </a:solidFill>
                <a:effectLst/>
                <a:latin typeface="Times New Roman" pitchFamily="18" charset="0"/>
                <a:ea typeface="MS Mincho" pitchFamily="49" charset="-128"/>
                <a:cs typeface="Times New Roman" pitchFamily="18" charset="0"/>
              </a:rPr>
              <a:t> </a:t>
            </a:r>
            <a:r>
              <a:rPr kumimoji="0" lang="tr-TR" altLang="ja-JP" sz="3200" b="1" i="0" u="none" strike="noStrike" cap="none" normalizeH="0" baseline="0" dirty="0" smtClean="0">
                <a:ln>
                  <a:noFill/>
                </a:ln>
                <a:solidFill>
                  <a:srgbClr val="003399"/>
                </a:solidFill>
                <a:effectLst/>
                <a:latin typeface="Times New Roman" pitchFamily="18" charset="0"/>
                <a:ea typeface="MS Mincho" pitchFamily="49" charset="-128"/>
                <a:cs typeface="Times New Roman" pitchFamily="18" charset="0"/>
              </a:rPr>
              <a:t>üreticilerimizin hızlıca alt yapılarını kurmalarına yönelik yaptırımlar uygulanmalıdır </a:t>
            </a:r>
            <a:r>
              <a:rPr kumimoji="0" lang="tr-TR" altLang="ja-JP" sz="3200" b="1" i="0" u="none" strike="noStrike" cap="none" normalizeH="0" baseline="0" dirty="0" smtClean="0">
                <a:ln>
                  <a:noFill/>
                </a:ln>
                <a:solidFill>
                  <a:srgbClr val="FF0000"/>
                </a:solidFill>
                <a:effectLst/>
                <a:latin typeface="Times New Roman" pitchFamily="18" charset="0"/>
                <a:ea typeface="MS Mincho" pitchFamily="49" charset="-128"/>
                <a:cs typeface="Times New Roman" pitchFamily="18" charset="0"/>
              </a:rPr>
              <a:t>(Örneğin süre tahdidi…).</a:t>
            </a:r>
          </a:p>
          <a:p>
            <a:pPr marL="0" marR="0" lvl="0" indent="0" algn="just" defTabSz="914400" rtl="0" eaLnBrk="1" fontAlgn="base" latinLnBrk="0" hangingPunct="1">
              <a:lnSpc>
                <a:spcPct val="100000"/>
              </a:lnSpc>
              <a:spcBef>
                <a:spcPct val="0"/>
              </a:spcBef>
              <a:spcAft>
                <a:spcPct val="0"/>
              </a:spcAft>
              <a:buClrTx/>
              <a:buSzTx/>
              <a:buFontTx/>
              <a:buNone/>
              <a:tabLst/>
            </a:pPr>
            <a:r>
              <a:rPr lang="tr-TR" altLang="ja-JP" sz="3200" dirty="0" smtClean="0">
                <a:latin typeface="Times New Roman" pitchFamily="18" charset="0"/>
                <a:ea typeface="MS Mincho" pitchFamily="49" charset="-128"/>
                <a:cs typeface="Times New Roman" pitchFamily="18" charset="0"/>
              </a:rPr>
              <a:t>**</a:t>
            </a:r>
            <a:endParaRPr lang="tr-TR" altLang="ja-JP" sz="3200" dirty="0">
              <a:latin typeface="Times New Roman" pitchFamily="18" charset="0"/>
              <a:ea typeface="MS Mincho" pitchFamily="49" charset="-128"/>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ja-JP" sz="32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Yönetmeliğin hayata geçmesinden bu yana </a:t>
            </a:r>
            <a:r>
              <a:rPr kumimoji="0" lang="tr-TR" altLang="ja-JP" sz="3200" b="0" i="0" u="none" strike="noStrike" cap="none" normalizeH="0" baseline="0" dirty="0" smtClean="0">
                <a:ln>
                  <a:noFill/>
                </a:ln>
                <a:solidFill>
                  <a:srgbClr val="FF0000"/>
                </a:solidFill>
                <a:effectLst/>
                <a:latin typeface="Times New Roman" pitchFamily="18" charset="0"/>
                <a:ea typeface="MS Mincho" pitchFamily="49" charset="-128"/>
                <a:cs typeface="Times New Roman" pitchFamily="18" charset="0"/>
              </a:rPr>
              <a:t>8 yıl </a:t>
            </a:r>
            <a:r>
              <a:rPr kumimoji="0" lang="tr-TR" altLang="ja-JP" sz="32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geçmesine rağmen ülkemizdeki bir çok üretici alt yapılarını kurmaları yönünde gereğini yapmamıştır /yapamamıştır…</a:t>
            </a:r>
          </a:p>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ja-JP" sz="32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a:t>
            </a:r>
            <a:r>
              <a:rPr kumimoji="0" lang="tr-TR" altLang="ja-JP" sz="2400" b="1" i="0" u="none" strike="noStrike" cap="none" normalizeH="0" baseline="0" dirty="0" smtClean="0">
                <a:ln>
                  <a:noFill/>
                </a:ln>
                <a:solidFill>
                  <a:srgbClr val="006600"/>
                </a:solidFill>
                <a:effectLst/>
                <a:latin typeface="Times New Roman" pitchFamily="18" charset="0"/>
                <a:ea typeface="MS Mincho" pitchFamily="49" charset="-128"/>
                <a:cs typeface="Times New Roman" pitchFamily="18" charset="0"/>
              </a:rPr>
              <a:t>Çünkü sürekli yönetmelik nasıl olsa ertelenir diye, kendilerine ertelenmeyi umut etmişlerdir (ama maalesef ertelenmede sürekli umutları olmaktadır). Bundan dolayı süratle bu yönetmeliğe göre üretime geçilmesi ile ilgili tedbirler alınmalıdır. </a:t>
            </a:r>
            <a:endParaRPr kumimoji="0" lang="tr-TR" altLang="ja-JP" sz="2400" b="1" i="0" u="none" strike="noStrike" cap="none" normalizeH="0" baseline="0" dirty="0" smtClean="0">
              <a:ln>
                <a:noFill/>
              </a:ln>
              <a:solidFill>
                <a:srgbClr val="006600"/>
              </a:solidFill>
              <a:effectLst/>
              <a:latin typeface="Arial" pitchFamily="34" charset="0"/>
              <a:cs typeface="Arial" pitchFamily="34" charset="0"/>
            </a:endParaRPr>
          </a:p>
        </p:txBody>
      </p:sp>
    </p:spTree>
    <p:extLst>
      <p:ext uri="{BB962C8B-B14F-4D97-AF65-F5344CB8AC3E}">
        <p14:creationId xmlns:p14="http://schemas.microsoft.com/office/powerpoint/2010/main" val="17386440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251520" y="1412776"/>
            <a:ext cx="8640960"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114800" algn="l"/>
              </a:tabLst>
            </a:pPr>
            <a:r>
              <a:rPr kumimoji="0" lang="tr-TR" altLang="ja-JP" sz="2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Bunun için ;</a:t>
            </a:r>
          </a:p>
          <a:p>
            <a:pPr marL="0" marR="0" lvl="0" indent="0" algn="l" defTabSz="914400" rtl="0" eaLnBrk="1" fontAlgn="base" latinLnBrk="0" hangingPunct="1">
              <a:lnSpc>
                <a:spcPct val="100000"/>
              </a:lnSpc>
              <a:spcBef>
                <a:spcPct val="0"/>
              </a:spcBef>
              <a:spcAft>
                <a:spcPct val="0"/>
              </a:spcAft>
              <a:buClrTx/>
              <a:buSzTx/>
              <a:buFontTx/>
              <a:buNone/>
              <a:tabLst>
                <a:tab pos="4114800" algn="l"/>
              </a:tabLst>
            </a:pPr>
            <a:endParaRPr kumimoji="0" lang="tr-TR" altLang="ja-JP"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114800" algn="l"/>
              </a:tabLst>
            </a:pPr>
            <a:r>
              <a:rPr kumimoji="0" lang="tr-TR" altLang="ja-JP" sz="32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1- </a:t>
            </a:r>
            <a:r>
              <a:rPr kumimoji="0" lang="tr-TR" altLang="ja-JP" sz="3200" b="0" i="0" u="none" strike="noStrike" cap="none" normalizeH="0" baseline="0" dirty="0" smtClean="0">
                <a:ln>
                  <a:noFill/>
                </a:ln>
                <a:solidFill>
                  <a:srgbClr val="003399"/>
                </a:solidFill>
                <a:effectLst/>
                <a:latin typeface="Times New Roman" pitchFamily="18" charset="0"/>
                <a:ea typeface="MS Mincho" pitchFamily="49" charset="-128"/>
                <a:cs typeface="Times New Roman" pitchFamily="18" charset="0"/>
              </a:rPr>
              <a:t>Üretim alt yapısını 2016-</a:t>
            </a:r>
            <a:r>
              <a:rPr kumimoji="0" lang="tr-TR" altLang="ja-JP" sz="3200" b="0" i="0" u="none" strike="noStrike" cap="none" normalizeH="0" dirty="0" smtClean="0">
                <a:ln>
                  <a:noFill/>
                </a:ln>
                <a:solidFill>
                  <a:srgbClr val="003399"/>
                </a:solidFill>
                <a:effectLst/>
                <a:latin typeface="Times New Roman" pitchFamily="18" charset="0"/>
                <a:ea typeface="MS Mincho" pitchFamily="49" charset="-128"/>
                <a:cs typeface="Times New Roman" pitchFamily="18" charset="0"/>
              </a:rPr>
              <a:t> 17(</a:t>
            </a:r>
            <a:r>
              <a:rPr kumimoji="0" lang="tr-TR" altLang="ja-JP" sz="3200" b="0" i="0" u="none" strike="noStrike" cap="none" normalizeH="0" dirty="0" smtClean="0">
                <a:ln>
                  <a:noFill/>
                </a:ln>
                <a:solidFill>
                  <a:srgbClr val="C00000"/>
                </a:solidFill>
                <a:effectLst/>
                <a:latin typeface="Times New Roman" pitchFamily="18" charset="0"/>
                <a:ea typeface="MS Mincho" pitchFamily="49" charset="-128"/>
                <a:cs typeface="Times New Roman" pitchFamily="18" charset="0"/>
              </a:rPr>
              <a:t>19</a:t>
            </a:r>
            <a:r>
              <a:rPr kumimoji="0" lang="tr-TR" altLang="ja-JP" sz="3200" b="0" i="0" u="none" strike="noStrike" cap="none" normalizeH="0" dirty="0" smtClean="0">
                <a:ln>
                  <a:noFill/>
                </a:ln>
                <a:solidFill>
                  <a:srgbClr val="003399"/>
                </a:solidFill>
                <a:effectLst/>
                <a:latin typeface="Times New Roman" pitchFamily="18" charset="0"/>
                <a:ea typeface="MS Mincho" pitchFamily="49" charset="-128"/>
                <a:cs typeface="Times New Roman" pitchFamily="18" charset="0"/>
              </a:rPr>
              <a:t>)</a:t>
            </a:r>
            <a:r>
              <a:rPr kumimoji="0" lang="tr-TR" altLang="ja-JP" sz="3200" b="0" i="0" u="none" strike="noStrike" cap="none" normalizeH="0" baseline="0" dirty="0" smtClean="0">
                <a:ln>
                  <a:noFill/>
                </a:ln>
                <a:solidFill>
                  <a:srgbClr val="003399"/>
                </a:solidFill>
                <a:effectLst/>
                <a:latin typeface="Times New Roman" pitchFamily="18" charset="0"/>
                <a:ea typeface="MS Mincho" pitchFamily="49" charset="-128"/>
                <a:cs typeface="Times New Roman" pitchFamily="18" charset="0"/>
              </a:rPr>
              <a:t> yılı sonuna kadar yönetmeliğe göre kurmayanların üretimleri en az 2 yıl, yada alt yapılarını kuruncaya durdurulabileceği……..</a:t>
            </a:r>
            <a:endParaRPr kumimoji="0" lang="tr-TR" altLang="ja-JP" sz="3200" b="0" i="0" u="none" strike="noStrike" cap="none" normalizeH="0" baseline="0" dirty="0" smtClean="0">
              <a:ln>
                <a:noFill/>
              </a:ln>
              <a:solidFill>
                <a:srgbClr val="003399"/>
              </a:solidFill>
              <a:effectLst/>
              <a:latin typeface="Arial" pitchFamily="34" charset="0"/>
              <a:cs typeface="Arial" pitchFamily="34" charset="0"/>
            </a:endParaRPr>
          </a:p>
        </p:txBody>
      </p:sp>
      <p:sp>
        <p:nvSpPr>
          <p:cNvPr id="3" name="2 Dikdörtgen"/>
          <p:cNvSpPr/>
          <p:nvPr/>
        </p:nvSpPr>
        <p:spPr>
          <a:xfrm>
            <a:off x="467544" y="548680"/>
            <a:ext cx="7488832" cy="646331"/>
          </a:xfrm>
          <a:prstGeom prst="rect">
            <a:avLst/>
          </a:prstGeom>
        </p:spPr>
        <p:txBody>
          <a:bodyPr wrap="square">
            <a:spAutoFit/>
          </a:bodyPr>
          <a:lstStyle/>
          <a:p>
            <a:r>
              <a:rPr kumimoji="0" lang="tr-TR" altLang="ja-JP"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A- </a:t>
            </a:r>
            <a:r>
              <a:rPr kumimoji="0" lang="tr-TR"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Fidan</a:t>
            </a:r>
            <a:r>
              <a:rPr kumimoji="0" lang="tr-TR" altLang="ja-JP"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a:t>
            </a:r>
            <a:r>
              <a:rPr kumimoji="0" lang="tr-TR" altLang="ja-JP"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üreticilerimizin hızlıca alt yapılarını kurmalarına yönelik yaptırımlar uygulanmalıdır (2013 de söylenen..)</a:t>
            </a:r>
            <a:endParaRPr lang="tr-TR" dirty="0"/>
          </a:p>
        </p:txBody>
      </p:sp>
    </p:spTree>
    <p:extLst>
      <p:ext uri="{BB962C8B-B14F-4D97-AF65-F5344CB8AC3E}">
        <p14:creationId xmlns:p14="http://schemas.microsoft.com/office/powerpoint/2010/main" val="24891480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79512" y="1059564"/>
            <a:ext cx="8712968"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4114800" algn="l"/>
              </a:tabLst>
            </a:pPr>
            <a:r>
              <a:rPr kumimoji="0" lang="tr-TR" altLang="ja-JP" sz="2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2- </a:t>
            </a:r>
            <a:r>
              <a:rPr kumimoji="0" lang="tr-TR"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Eğer mevcut yönetmelikle daimi devam edilecek ise, bir üreticinin ürettiği toplam bitkisel materyal (fidan) için, “</a:t>
            </a:r>
            <a:r>
              <a:rPr kumimoji="0" lang="tr-TR" altLang="ja-JP" sz="2400" b="1" i="0" u="none" strike="noStrike" cap="none" normalizeH="0" baseline="0" dirty="0" smtClean="0">
                <a:ln>
                  <a:noFill/>
                </a:ln>
                <a:solidFill>
                  <a:srgbClr val="C00000"/>
                </a:solidFill>
                <a:effectLst/>
                <a:latin typeface="+mj-lt"/>
                <a:ea typeface="MS Mincho" pitchFamily="49" charset="-128"/>
                <a:cs typeface="Times New Roman" pitchFamily="18" charset="0"/>
              </a:rPr>
              <a:t>Üretilen toplam fidan içerisinde mutlaka belirli oranda (en az% 50- 70) “sertifikalı (mavi) fidan üretilmesi mecburi hale getirilmelidir.</a:t>
            </a:r>
          </a:p>
          <a:p>
            <a:pPr marL="0" marR="0" lvl="0" indent="0" algn="just" defTabSz="914400" rtl="0" eaLnBrk="0" fontAlgn="base" latinLnBrk="0" hangingPunct="0">
              <a:lnSpc>
                <a:spcPct val="100000"/>
              </a:lnSpc>
              <a:spcBef>
                <a:spcPct val="0"/>
              </a:spcBef>
              <a:spcAft>
                <a:spcPct val="0"/>
              </a:spcAft>
              <a:buClrTx/>
              <a:buSzTx/>
              <a:buFontTx/>
              <a:buNone/>
              <a:tabLst>
                <a:tab pos="4114800" algn="l"/>
              </a:tabLst>
            </a:pPr>
            <a:endParaRPr kumimoji="0" lang="tr-TR" altLang="ja-JP" sz="24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114800" algn="l"/>
              </a:tabLst>
            </a:pPr>
            <a:r>
              <a:rPr kumimoji="0" lang="tr-TR" altLang="ja-JP" sz="2400" b="1" i="0" u="sng" strike="noStrike" cap="none" normalizeH="0" baseline="0" dirty="0" smtClean="0">
                <a:ln>
                  <a:noFill/>
                </a:ln>
                <a:solidFill>
                  <a:schemeClr val="tx1"/>
                </a:solidFill>
                <a:effectLst/>
                <a:latin typeface="+mj-lt"/>
                <a:ea typeface="MS Mincho" pitchFamily="49" charset="-128"/>
                <a:cs typeface="Times New Roman" pitchFamily="18" charset="0"/>
              </a:rPr>
              <a:t>Örneğin:</a:t>
            </a:r>
            <a:r>
              <a:rPr kumimoji="0" lang="tr-TR"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 Ceviz meyve türünde mutlaka her üreticinin toplam fidan bitkisel materyal(fidan vs) üretimlerinin </a:t>
            </a:r>
            <a:r>
              <a:rPr kumimoji="0" lang="tr-TR" altLang="ja-JP" sz="2400" b="0" i="0" u="none" strike="noStrike" cap="none" normalizeH="0" baseline="0" dirty="0" smtClean="0">
                <a:ln>
                  <a:noFill/>
                </a:ln>
                <a:solidFill>
                  <a:srgbClr val="C00000"/>
                </a:solidFill>
                <a:effectLst/>
                <a:latin typeface="+mj-lt"/>
                <a:ea typeface="MS Mincho" pitchFamily="49" charset="-128"/>
                <a:cs typeface="Times New Roman" pitchFamily="18" charset="0"/>
              </a:rPr>
              <a:t>en az %50-70 </a:t>
            </a:r>
            <a:r>
              <a:rPr kumimoji="0" lang="tr-TR" altLang="ja-JP" sz="2400" b="0" i="0" u="none" strike="noStrike" cap="none" normalizeH="0" baseline="0" dirty="0" err="1" smtClean="0">
                <a:ln>
                  <a:noFill/>
                </a:ln>
                <a:solidFill>
                  <a:srgbClr val="C00000"/>
                </a:solidFill>
                <a:effectLst/>
                <a:latin typeface="+mj-lt"/>
                <a:ea typeface="MS Mincho" pitchFamily="49" charset="-128"/>
                <a:cs typeface="Times New Roman" pitchFamily="18" charset="0"/>
              </a:rPr>
              <a:t>nin</a:t>
            </a:r>
            <a:r>
              <a:rPr kumimoji="0" lang="tr-TR" altLang="ja-JP" sz="2400" b="0" i="0" u="none" strike="noStrike" cap="none" normalizeH="0" baseline="0" dirty="0" smtClean="0">
                <a:ln>
                  <a:noFill/>
                </a:ln>
                <a:solidFill>
                  <a:srgbClr val="C00000"/>
                </a:solidFill>
                <a:effectLst/>
                <a:latin typeface="+mj-lt"/>
                <a:ea typeface="MS Mincho" pitchFamily="49" charset="-128"/>
                <a:cs typeface="Times New Roman" pitchFamily="18" charset="0"/>
              </a:rPr>
              <a:t> sertifikalı </a:t>
            </a:r>
            <a:r>
              <a:rPr kumimoji="0" lang="tr-TR"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yapılması şartı getirilmelidir. </a:t>
            </a:r>
          </a:p>
          <a:p>
            <a:pPr marL="0" marR="0" lvl="0" indent="0" algn="just" defTabSz="914400" rtl="0" eaLnBrk="0" fontAlgn="base" latinLnBrk="0" hangingPunct="0">
              <a:lnSpc>
                <a:spcPct val="100000"/>
              </a:lnSpc>
              <a:spcBef>
                <a:spcPct val="0"/>
              </a:spcBef>
              <a:spcAft>
                <a:spcPct val="0"/>
              </a:spcAft>
              <a:buClrTx/>
              <a:buSzTx/>
              <a:buFontTx/>
              <a:buNone/>
              <a:tabLst>
                <a:tab pos="4114800" algn="l"/>
              </a:tabLst>
            </a:pPr>
            <a:r>
              <a:rPr kumimoji="0" lang="tr-TR" altLang="ja-JP" sz="2400" b="1" i="0" u="none" strike="noStrike" cap="none" normalizeH="0" baseline="0" dirty="0" smtClean="0">
                <a:ln>
                  <a:noFill/>
                </a:ln>
                <a:solidFill>
                  <a:srgbClr val="003399"/>
                </a:solidFill>
                <a:effectLst/>
                <a:latin typeface="+mj-lt"/>
                <a:ea typeface="MS Mincho" pitchFamily="49" charset="-128"/>
                <a:cs typeface="Times New Roman" pitchFamily="18" charset="0"/>
              </a:rPr>
              <a:t>Bu uygulama ile bir fidancının %30 standart yaparken %70 de sertifikalı üretim yapması sağlanmış olacaktır. </a:t>
            </a:r>
          </a:p>
          <a:p>
            <a:pPr marL="0" marR="0" lvl="0" indent="0" algn="just" defTabSz="914400" rtl="0" eaLnBrk="0" fontAlgn="base" latinLnBrk="0" hangingPunct="0">
              <a:lnSpc>
                <a:spcPct val="100000"/>
              </a:lnSpc>
              <a:spcBef>
                <a:spcPct val="0"/>
              </a:spcBef>
              <a:spcAft>
                <a:spcPct val="0"/>
              </a:spcAft>
              <a:buClrTx/>
              <a:buSzTx/>
              <a:buFontTx/>
              <a:buNone/>
              <a:tabLst>
                <a:tab pos="4114800" algn="l"/>
              </a:tabLst>
            </a:pPr>
            <a:r>
              <a:rPr kumimoji="0" lang="tr-TR"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Bu durumda sertifikalı üretim için o üreticiye itici bir ivme kazandırılmış olabilecektir. </a:t>
            </a:r>
            <a:r>
              <a:rPr kumimoji="0" lang="tr-TR" altLang="ja-JP" b="0" i="0" u="none" strike="noStrike" cap="none" normalizeH="0" baseline="0" dirty="0" smtClean="0">
                <a:ln>
                  <a:noFill/>
                </a:ln>
                <a:solidFill>
                  <a:schemeClr val="tx1"/>
                </a:solidFill>
                <a:effectLst/>
                <a:latin typeface="+mj-lt"/>
                <a:ea typeface="MS Mincho" pitchFamily="49" charset="-128"/>
                <a:cs typeface="Times New Roman" pitchFamily="18" charset="0"/>
              </a:rPr>
              <a:t>(Çünkü ülkemizde bitkisel materyal olarak en çok üretilen meyve türlerinden biride cevizdir. Maalesef üzerinde çok fazla </a:t>
            </a:r>
            <a:r>
              <a:rPr kumimoji="0" lang="tr-TR" altLang="ja-JP" b="0" i="0" u="none" strike="noStrike" cap="none" normalizeH="0" baseline="0" dirty="0" err="1" smtClean="0">
                <a:ln>
                  <a:noFill/>
                </a:ln>
                <a:solidFill>
                  <a:schemeClr val="tx1"/>
                </a:solidFill>
                <a:effectLst/>
                <a:latin typeface="+mj-lt"/>
                <a:ea typeface="MS Mincho" pitchFamily="49" charset="-128"/>
                <a:cs typeface="Times New Roman" pitchFamily="18" charset="0"/>
              </a:rPr>
              <a:t>sepekülasyon</a:t>
            </a:r>
            <a:r>
              <a:rPr kumimoji="0" lang="tr-TR" altLang="ja-JP" b="0" i="0" u="none" strike="noStrike" cap="none" normalizeH="0" baseline="0" dirty="0" smtClean="0">
                <a:ln>
                  <a:noFill/>
                </a:ln>
                <a:solidFill>
                  <a:schemeClr val="tx1"/>
                </a:solidFill>
                <a:effectLst/>
                <a:latin typeface="+mj-lt"/>
                <a:ea typeface="MS Mincho" pitchFamily="49" charset="-128"/>
                <a:cs typeface="Times New Roman" pitchFamily="18" charset="0"/>
              </a:rPr>
              <a:t> yapılan meyve türü de cevizdir).</a:t>
            </a:r>
            <a:endParaRPr kumimoji="0" lang="tr-TR" altLang="ja-JP" b="0" i="0" u="none" strike="noStrike" cap="none" normalizeH="0" baseline="0" dirty="0" smtClean="0">
              <a:ln>
                <a:noFill/>
              </a:ln>
              <a:solidFill>
                <a:schemeClr val="tx1"/>
              </a:solidFill>
              <a:effectLst/>
              <a:latin typeface="+mj-lt"/>
              <a:cs typeface="Arial" pitchFamily="34" charset="0"/>
            </a:endParaRPr>
          </a:p>
        </p:txBody>
      </p:sp>
      <p:sp>
        <p:nvSpPr>
          <p:cNvPr id="3" name="2 Dikdörtgen"/>
          <p:cNvSpPr/>
          <p:nvPr/>
        </p:nvSpPr>
        <p:spPr>
          <a:xfrm>
            <a:off x="251520" y="188640"/>
            <a:ext cx="8496944" cy="707886"/>
          </a:xfrm>
          <a:prstGeom prst="rect">
            <a:avLst/>
          </a:prstGeom>
        </p:spPr>
        <p:txBody>
          <a:bodyPr wrap="square">
            <a:spAutoFit/>
          </a:bodyPr>
          <a:lstStyle/>
          <a:p>
            <a:r>
              <a:rPr kumimoji="0" lang="tr-TR" altLang="ja-JP" sz="2000" b="0" i="0" u="sng" strike="noStrike" cap="none" normalizeH="0" baseline="0" dirty="0" smtClean="0">
                <a:ln>
                  <a:noFill/>
                </a:ln>
                <a:solidFill>
                  <a:schemeClr val="tx1"/>
                </a:solidFill>
                <a:effectLst/>
                <a:ea typeface="MS Mincho" pitchFamily="49" charset="-128"/>
                <a:cs typeface="Times New Roman" pitchFamily="18" charset="0"/>
              </a:rPr>
              <a:t>A- </a:t>
            </a:r>
            <a:r>
              <a:rPr kumimoji="0" lang="tr-TR" altLang="ja-JP" sz="2000" b="1" i="0" u="sng" strike="noStrike" cap="none" normalizeH="0" baseline="0" dirty="0" smtClean="0">
                <a:ln>
                  <a:noFill/>
                </a:ln>
                <a:solidFill>
                  <a:schemeClr val="tx1"/>
                </a:solidFill>
                <a:effectLst/>
                <a:ea typeface="MS Mincho" pitchFamily="49" charset="-128"/>
                <a:cs typeface="Times New Roman" pitchFamily="18" charset="0"/>
              </a:rPr>
              <a:t>Fidan</a:t>
            </a:r>
            <a:r>
              <a:rPr kumimoji="0" lang="tr-TR" altLang="ja-JP" sz="2000" b="0" i="0" u="sng" strike="noStrike" cap="none" normalizeH="0" baseline="0" dirty="0" smtClean="0">
                <a:ln>
                  <a:noFill/>
                </a:ln>
                <a:solidFill>
                  <a:schemeClr val="tx1"/>
                </a:solidFill>
                <a:effectLst/>
                <a:ea typeface="MS Mincho" pitchFamily="49" charset="-128"/>
                <a:cs typeface="Times New Roman" pitchFamily="18" charset="0"/>
              </a:rPr>
              <a:t> </a:t>
            </a:r>
            <a:r>
              <a:rPr kumimoji="0" lang="tr-TR" altLang="ja-JP" sz="2000" b="1" i="0" u="sng" strike="noStrike" cap="none" normalizeH="0" baseline="0" dirty="0" smtClean="0">
                <a:ln>
                  <a:noFill/>
                </a:ln>
                <a:solidFill>
                  <a:schemeClr val="tx1"/>
                </a:solidFill>
                <a:effectLst/>
                <a:ea typeface="MS Mincho" pitchFamily="49" charset="-128"/>
                <a:cs typeface="Times New Roman" pitchFamily="18" charset="0"/>
              </a:rPr>
              <a:t>üreticilerimizin hızlıca alt yapılarını kurmalarına yönelik yaptırımlar uygulanmalıdır </a:t>
            </a:r>
            <a:endParaRPr lang="tr-TR" sz="2000" u="sng" dirty="0"/>
          </a:p>
        </p:txBody>
      </p:sp>
    </p:spTree>
    <p:extLst>
      <p:ext uri="{BB962C8B-B14F-4D97-AF65-F5344CB8AC3E}">
        <p14:creationId xmlns:p14="http://schemas.microsoft.com/office/powerpoint/2010/main" val="28957023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51520" y="188640"/>
            <a:ext cx="8496944" cy="5632311"/>
          </a:xfrm>
          <a:prstGeom prst="rect">
            <a:avLst/>
          </a:prstGeom>
        </p:spPr>
        <p:txBody>
          <a:bodyPr wrap="square">
            <a:spAutoFit/>
          </a:bodyPr>
          <a:lstStyle/>
          <a:p>
            <a:pPr algn="just"/>
            <a:r>
              <a:rPr lang="tr-TR" sz="3600" dirty="0" smtClean="0"/>
              <a:t>Yada…..</a:t>
            </a:r>
          </a:p>
          <a:p>
            <a:pPr algn="just"/>
            <a:r>
              <a:rPr lang="tr-TR" sz="3600" dirty="0" smtClean="0"/>
              <a:t>3- </a:t>
            </a:r>
            <a:r>
              <a:rPr lang="tr-TR" sz="3600" dirty="0"/>
              <a:t>Fidan üretimi için gerekli alt yapı tesisleri için ek olarak ancak son defa olmak üzere 2 yıllık kesin geçiş süreci tanımlanabilir. </a:t>
            </a:r>
            <a:endParaRPr lang="tr-TR" sz="3600" dirty="0" smtClean="0"/>
          </a:p>
          <a:p>
            <a:pPr algn="just"/>
            <a:r>
              <a:rPr lang="tr-TR" sz="3600" b="1" dirty="0" smtClean="0">
                <a:solidFill>
                  <a:srgbClr val="003399"/>
                </a:solidFill>
              </a:rPr>
              <a:t>Bu </a:t>
            </a:r>
            <a:r>
              <a:rPr lang="tr-TR" sz="3600" b="1" dirty="0">
                <a:solidFill>
                  <a:srgbClr val="003399"/>
                </a:solidFill>
              </a:rPr>
              <a:t>geçiş sürecinde bile  her üreticinin en az %50 üretimlerini sertifikalı(mavi) yapmaları ile ilgili kaynak bulma zorunluluğu getirilmelidir. </a:t>
            </a:r>
            <a:endParaRPr lang="tr-TR" sz="3600" b="1" dirty="0" smtClean="0">
              <a:solidFill>
                <a:srgbClr val="003399"/>
              </a:solidFill>
            </a:endParaRPr>
          </a:p>
          <a:p>
            <a:pPr algn="just"/>
            <a:r>
              <a:rPr lang="tr-TR" sz="3600" dirty="0" smtClean="0"/>
              <a:t>Eğer </a:t>
            </a:r>
            <a:r>
              <a:rPr lang="tr-TR" sz="3600" dirty="0"/>
              <a:t>böyle olmaz ise standart üretim alışkanlığı devam eder.</a:t>
            </a:r>
          </a:p>
        </p:txBody>
      </p:sp>
    </p:spTree>
    <p:extLst>
      <p:ext uri="{BB962C8B-B14F-4D97-AF65-F5344CB8AC3E}">
        <p14:creationId xmlns:p14="http://schemas.microsoft.com/office/powerpoint/2010/main" val="22796280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323528" y="620688"/>
            <a:ext cx="8568952" cy="5570756"/>
          </a:xfrm>
          <a:prstGeom prst="rect">
            <a:avLst/>
          </a:prstGeom>
          <a:noFill/>
        </p:spPr>
        <p:txBody>
          <a:bodyPr wrap="square" rtlCol="0">
            <a:spAutoFit/>
          </a:bodyPr>
          <a:lstStyle/>
          <a:p>
            <a:r>
              <a:rPr lang="tr-TR" sz="2800" dirty="0" smtClean="0">
                <a:solidFill>
                  <a:srgbClr val="0033CC"/>
                </a:solidFill>
              </a:rPr>
              <a:t>Özellikle çöğürü FİDANMIŞ gibi pazarlamanın önüne geçilmesi için</a:t>
            </a:r>
          </a:p>
          <a:p>
            <a:endParaRPr lang="tr-TR" dirty="0" smtClean="0"/>
          </a:p>
          <a:p>
            <a:endParaRPr lang="tr-TR" dirty="0" smtClean="0"/>
          </a:p>
          <a:p>
            <a:r>
              <a:rPr lang="tr-TR" sz="4000" dirty="0" smtClean="0"/>
              <a:t>** </a:t>
            </a:r>
            <a:r>
              <a:rPr lang="tr-TR" sz="4000" b="1" dirty="0" smtClean="0">
                <a:solidFill>
                  <a:srgbClr val="C00000"/>
                </a:solidFill>
              </a:rPr>
              <a:t>Sertifikalı yada standart üretilen  ANAÇ(ÇÖĞÜR) satışları sadece ÜRETİCİDEN ÜRETİCİYE verilebilmelidir/satılabilmelidir…</a:t>
            </a:r>
          </a:p>
          <a:p>
            <a:r>
              <a:rPr lang="tr-TR" sz="2400" b="1" dirty="0" smtClean="0"/>
              <a:t>(faturalı olarak sertifikalı olarak vs)</a:t>
            </a:r>
          </a:p>
          <a:p>
            <a:endParaRPr lang="tr-TR" sz="4000" b="1" dirty="0" smtClean="0"/>
          </a:p>
          <a:p>
            <a:endParaRPr lang="tr-TR" sz="4000"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251520" y="43769"/>
            <a:ext cx="8568952"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tr-TR" altLang="ja-JP" sz="3000" b="1" i="0" u="none" strike="noStrike" cap="none" normalizeH="0" baseline="0" dirty="0" smtClean="0">
                <a:ln>
                  <a:noFill/>
                </a:ln>
                <a:solidFill>
                  <a:srgbClr val="003399"/>
                </a:solidFill>
                <a:effectLst/>
                <a:latin typeface="Times New Roman" pitchFamily="18" charset="0"/>
                <a:ea typeface="MS Mincho" pitchFamily="49" charset="-128"/>
                <a:cs typeface="Times New Roman" pitchFamily="18" charset="0"/>
              </a:rPr>
              <a:t>B- Gıda Tarım ve Hayvancılık Bakanlığımızın vermiş olduğu fidan hibe desteği mutlaka yeniden düzenlenmelidir. </a:t>
            </a:r>
          </a:p>
          <a:p>
            <a:pPr marL="0" marR="0" lvl="0" indent="449263" algn="just" defTabSz="914400" rtl="0" eaLnBrk="1" fontAlgn="base" latinLnBrk="0" hangingPunct="1">
              <a:lnSpc>
                <a:spcPct val="100000"/>
              </a:lnSpc>
              <a:spcBef>
                <a:spcPct val="0"/>
              </a:spcBef>
              <a:spcAft>
                <a:spcPct val="0"/>
              </a:spcAft>
              <a:buClrTx/>
              <a:buSzTx/>
              <a:buFontTx/>
              <a:buNone/>
              <a:tabLst/>
            </a:pPr>
            <a:endParaRPr kumimoji="0" lang="tr-TR" altLang="ja-JP" sz="3000" b="0" i="0" u="none" strike="noStrike" cap="none" normalizeH="0" baseline="0" dirty="0" smtClean="0">
              <a:ln>
                <a:noFill/>
              </a:ln>
              <a:solidFill>
                <a:srgbClr val="003399"/>
              </a:solidFill>
              <a:effectLst/>
              <a:latin typeface="Arial" pitchFamily="34" charset="0"/>
              <a:cs typeface="Arial" pitchFamily="34" charset="0"/>
            </a:endParaRPr>
          </a:p>
          <a:p>
            <a:pPr lvl="0" indent="449263" algn="just" eaLnBrk="0" fontAlgn="base" hangingPunct="0">
              <a:spcBef>
                <a:spcPct val="0"/>
              </a:spcBef>
              <a:spcAft>
                <a:spcPct val="0"/>
              </a:spcAft>
            </a:pPr>
            <a:r>
              <a:rPr kumimoji="0" lang="tr-TR" altLang="ja-JP" sz="30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1-</a:t>
            </a:r>
            <a:r>
              <a:rPr kumimoji="0" lang="tr-TR" altLang="ja-JP" sz="30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Sertifikalı fidan ile tesis edilen bir meyve bahçesine verilen hibe</a:t>
            </a:r>
            <a:r>
              <a:rPr kumimoji="0" lang="tr-TR" altLang="ja-JP" sz="3000" b="0" i="0" u="none" strike="noStrike" cap="none" normalizeH="0" dirty="0" smtClean="0">
                <a:ln>
                  <a:noFill/>
                </a:ln>
                <a:solidFill>
                  <a:schemeClr val="tx1"/>
                </a:solidFill>
                <a:effectLst/>
                <a:latin typeface="Times New Roman" pitchFamily="18" charset="0"/>
                <a:ea typeface="MS Mincho" pitchFamily="49" charset="-128"/>
                <a:cs typeface="Times New Roman" pitchFamily="18" charset="0"/>
              </a:rPr>
              <a:t> desteği,</a:t>
            </a:r>
            <a:r>
              <a:rPr kumimoji="0" lang="tr-TR" altLang="ja-JP" sz="30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a:t>
            </a:r>
            <a:r>
              <a:rPr kumimoji="0" lang="tr-TR" altLang="ja-JP" sz="3000" b="1" i="0" u="sng" strike="noStrike" cap="none" normalizeH="0" baseline="0" dirty="0" smtClean="0">
                <a:ln>
                  <a:noFill/>
                </a:ln>
                <a:solidFill>
                  <a:srgbClr val="008000"/>
                </a:solidFill>
                <a:effectLst/>
                <a:latin typeface="Times New Roman" pitchFamily="18" charset="0"/>
                <a:ea typeface="MS Mincho" pitchFamily="49" charset="-128"/>
                <a:cs typeface="Times New Roman" pitchFamily="18" charset="0"/>
              </a:rPr>
              <a:t>280 TL den 400 TL ye</a:t>
            </a:r>
            <a:r>
              <a:rPr kumimoji="0" lang="tr-TR" altLang="ja-JP" sz="3000" b="0" i="0" u="none" strike="noStrike" cap="none" normalizeH="0" baseline="0" dirty="0" smtClean="0">
                <a:ln>
                  <a:noFill/>
                </a:ln>
                <a:solidFill>
                  <a:srgbClr val="008000"/>
                </a:solidFill>
                <a:effectLst/>
                <a:latin typeface="Times New Roman" pitchFamily="18" charset="0"/>
                <a:ea typeface="MS Mincho" pitchFamily="49" charset="-128"/>
                <a:cs typeface="Times New Roman" pitchFamily="18" charset="0"/>
              </a:rPr>
              <a:t> çıkartılmalıdır. </a:t>
            </a:r>
          </a:p>
          <a:p>
            <a:pPr lvl="0" indent="449263" algn="just" eaLnBrk="0" fontAlgn="base" hangingPunct="0">
              <a:spcBef>
                <a:spcPct val="0"/>
              </a:spcBef>
              <a:spcAft>
                <a:spcPct val="0"/>
              </a:spcAft>
            </a:pPr>
            <a:r>
              <a:rPr kumimoji="0" lang="tr-TR" altLang="ja-JP" sz="30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Bunun yanında standart fidan ile kurulan bahçeye verilen destek </a:t>
            </a:r>
            <a:r>
              <a:rPr kumimoji="0" lang="tr-TR" altLang="ja-JP" sz="3000" b="0" i="1" u="sng" strike="noStrike" cap="none" normalizeH="0" baseline="0" dirty="0" smtClean="0">
                <a:ln>
                  <a:noFill/>
                </a:ln>
                <a:solidFill>
                  <a:srgbClr val="FF0000"/>
                </a:solidFill>
                <a:effectLst/>
                <a:latin typeface="Times New Roman" pitchFamily="18" charset="0"/>
                <a:ea typeface="MS Mincho" pitchFamily="49" charset="-128"/>
                <a:cs typeface="Times New Roman" pitchFamily="18" charset="0"/>
              </a:rPr>
              <a:t>100 TL den 20</a:t>
            </a:r>
            <a:r>
              <a:rPr kumimoji="0" lang="tr-TR" altLang="ja-JP" sz="3000" b="0" i="0" u="none" strike="noStrike" cap="none" normalizeH="0" baseline="0" dirty="0" smtClean="0">
                <a:ln>
                  <a:noFill/>
                </a:ln>
                <a:solidFill>
                  <a:srgbClr val="FF0000"/>
                </a:solidFill>
                <a:effectLst/>
                <a:latin typeface="Times New Roman" pitchFamily="18" charset="0"/>
                <a:ea typeface="MS Mincho" pitchFamily="49" charset="-128"/>
                <a:cs typeface="Times New Roman" pitchFamily="18" charset="0"/>
              </a:rPr>
              <a:t> TL ye düşürülmeli,</a:t>
            </a:r>
            <a:r>
              <a:rPr kumimoji="0" lang="tr-TR" altLang="ja-JP" sz="3000" b="0" i="0" u="none" strike="noStrike" cap="none" normalizeH="0" dirty="0" smtClean="0">
                <a:ln>
                  <a:noFill/>
                </a:ln>
                <a:solidFill>
                  <a:srgbClr val="FF0000"/>
                </a:solidFill>
                <a:effectLst/>
                <a:latin typeface="Times New Roman" pitchFamily="18" charset="0"/>
                <a:ea typeface="MS Mincho" pitchFamily="49" charset="-128"/>
                <a:cs typeface="Times New Roman" pitchFamily="18" charset="0"/>
              </a:rPr>
              <a:t>  yada destek verilmemelidir.</a:t>
            </a:r>
            <a:endParaRPr kumimoji="0" lang="tr-TR" altLang="ja-JP" sz="3000" b="0" i="0" u="none" strike="noStrike" cap="none" normalizeH="0" baseline="0" dirty="0" smtClean="0">
              <a:ln>
                <a:noFill/>
              </a:ln>
              <a:solidFill>
                <a:srgbClr val="FF0000"/>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30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Böylece fidan üreticilerine dolaylı bir disiplin getirilmiş olması ile birlikte sertifikalı üretim teşvik edilmesi yanında, sertifikalı fidan ile bahçe kuran üreticide ödüllendirilmiş olacaktır..</a:t>
            </a:r>
            <a:endParaRPr kumimoji="0" lang="tr-TR" altLang="ja-JP" sz="3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36380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rgbClr val="006600"/>
                </a:solidFill>
              </a:rPr>
              <a:t>Türkiye de ceviz fidan üretimi</a:t>
            </a:r>
            <a:endParaRPr lang="tr-TR" dirty="0">
              <a:solidFill>
                <a:srgbClr val="006600"/>
              </a:solidFill>
            </a:endParaRPr>
          </a:p>
        </p:txBody>
      </p:sp>
      <p:sp>
        <p:nvSpPr>
          <p:cNvPr id="3" name="2 İçerik Yer Tutucusu"/>
          <p:cNvSpPr>
            <a:spLocks noGrp="1"/>
          </p:cNvSpPr>
          <p:nvPr>
            <p:ph idx="1"/>
          </p:nvPr>
        </p:nvSpPr>
        <p:spPr/>
        <p:txBody>
          <a:bodyPr/>
          <a:lstStyle/>
          <a:p>
            <a:r>
              <a:rPr lang="tr-TR" dirty="0" smtClean="0"/>
              <a:t>Merdiven altı üretim</a:t>
            </a:r>
          </a:p>
          <a:p>
            <a:r>
              <a:rPr lang="tr-TR" dirty="0" smtClean="0"/>
              <a:t>Sarı sertifika</a:t>
            </a:r>
          </a:p>
          <a:p>
            <a:r>
              <a:rPr lang="tr-TR" dirty="0" smtClean="0"/>
              <a:t>İsmine doğrulukta sıkıntı</a:t>
            </a:r>
          </a:p>
          <a:p>
            <a:r>
              <a:rPr lang="tr-TR" dirty="0" smtClean="0"/>
              <a:t>Aşı materyali bulmada sıkıntı</a:t>
            </a:r>
          </a:p>
          <a:p>
            <a:r>
              <a:rPr lang="tr-TR" dirty="0" smtClean="0"/>
              <a:t>Diğer sıkıntılar.. Yer, hastalık vs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87157"/>
            <a:ext cx="9144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tr-TR" altLang="ja-JP" sz="2400" b="1" i="0" u="none" strike="noStrike" cap="none" normalizeH="0" baseline="0" dirty="0" smtClean="0">
                <a:ln>
                  <a:noFill/>
                </a:ln>
                <a:solidFill>
                  <a:srgbClr val="0033CC"/>
                </a:solidFill>
                <a:effectLst/>
                <a:latin typeface="Times New Roman" pitchFamily="18" charset="0"/>
                <a:ea typeface="MS Mincho" pitchFamily="49" charset="-128"/>
                <a:cs typeface="Times New Roman" pitchFamily="18" charset="0"/>
              </a:rPr>
              <a:t>B- Gıda Tarım ve Hayvancılık Bakanlığımızın vermiş olduğu fidan hibe desteği mutlaka yeniden düzenlenmelidir. </a:t>
            </a:r>
            <a:endParaRPr kumimoji="0" lang="tr-TR" altLang="ja-JP" sz="2400" b="0" i="0" u="none" strike="noStrike" cap="none" normalizeH="0" baseline="0" dirty="0" smtClean="0">
              <a:ln>
                <a:noFill/>
              </a:ln>
              <a:solidFill>
                <a:srgbClr val="0033CC"/>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altLang="ja-JP"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2- Ceviz gibi tohum anaçları kullanılan türlerde sertifikalı fidan üretiminde </a:t>
            </a:r>
            <a:r>
              <a:rPr kumimoji="0" lang="tr-TR" altLang="ja-JP" sz="2800" b="1" i="0" u="sng"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“mutlaka anaçla kalem aynı sınıfta olmaları</a:t>
            </a:r>
            <a:r>
              <a:rPr kumimoji="0" lang="tr-TR" altLang="ja-JP"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a:t>
            </a:r>
            <a:r>
              <a:rPr kumimoji="0" lang="tr-TR" altLang="ja-JP" sz="28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şartı getirilmelidir.</a:t>
            </a:r>
            <a:r>
              <a:rPr kumimoji="0" lang="tr-TR" altLang="ja-JP"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Aksi halde mevcut yönetmelikle getirilen ismine doğruluk ve arilik konusunda sıkıntılar yaşanacağı aşikardır.</a:t>
            </a:r>
            <a:endParaRPr kumimoji="0" lang="tr-TR" altLang="ja-JP"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Ayrıca muhtemel  suiistimallerinde önüne geçilmiş olacaktır.  Bunun içinde 1-2 yıllık bir geçiş süreci tanınabilir. Ancak bu geçiş sürecinde;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8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Sertifikalı fidan üretiminde; kullanılan anacında en az %50 sinin sertifikalı sınıfta olması mutlaka sağlanmalıdır. </a:t>
            </a:r>
            <a:r>
              <a:rPr kumimoji="0" lang="tr-TR" altLang="ja-JP" sz="2800" b="1" i="0" u="sng" strike="noStrike" cap="none" normalizeH="0" baseline="0" dirty="0" smtClean="0">
                <a:ln>
                  <a:noFill/>
                </a:ln>
                <a:solidFill>
                  <a:srgbClr val="006600"/>
                </a:solidFill>
                <a:effectLst/>
                <a:latin typeface="Times New Roman" pitchFamily="18" charset="0"/>
                <a:ea typeface="MS Mincho" pitchFamily="49" charset="-128"/>
                <a:cs typeface="Times New Roman" pitchFamily="18" charset="0"/>
              </a:rPr>
              <a:t>Yani sertifikalı olarak üretilecek fidanların en az %50 sinde anaç ile kalem aynı sınıfta olması şartı olmalıdır</a:t>
            </a:r>
            <a:r>
              <a:rPr kumimoji="0" lang="tr-TR" altLang="ja-JP" sz="2800" b="0" i="0" u="sng" strike="noStrike" cap="none" normalizeH="0" baseline="0" dirty="0" smtClean="0">
                <a:ln>
                  <a:noFill/>
                </a:ln>
                <a:solidFill>
                  <a:srgbClr val="006600"/>
                </a:solidFill>
                <a:effectLst/>
                <a:latin typeface="Times New Roman" pitchFamily="18" charset="0"/>
                <a:ea typeface="MS Mincho" pitchFamily="49" charset="-128"/>
                <a:cs typeface="Times New Roman" pitchFamily="18" charset="0"/>
              </a:rPr>
              <a:t>.</a:t>
            </a:r>
            <a:endParaRPr kumimoji="0" lang="tr-TR" altLang="ja-JP" sz="2800" b="0" i="0" u="sng" strike="noStrike" cap="none" normalizeH="0" baseline="0" dirty="0" smtClean="0">
              <a:ln>
                <a:noFill/>
              </a:ln>
              <a:solidFill>
                <a:srgbClr val="006600"/>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tr-TR" altLang="ja-JP"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995601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128288"/>
            <a:ext cx="91440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tr-TR" altLang="ja-JP" sz="2000" b="1" i="0" u="none" strike="noStrike" cap="none" normalizeH="0" baseline="0" dirty="0" smtClean="0">
                <a:ln>
                  <a:noFill/>
                </a:ln>
                <a:solidFill>
                  <a:srgbClr val="0033CC"/>
                </a:solidFill>
                <a:effectLst/>
                <a:latin typeface="Times New Roman" pitchFamily="18" charset="0"/>
                <a:ea typeface="MS Mincho" pitchFamily="49" charset="-128"/>
                <a:cs typeface="Times New Roman" pitchFamily="18" charset="0"/>
              </a:rPr>
              <a:t>B- Gıda Tarım ve Hayvancılık Bakanlığımızın vermiş olduğu fidan hibe desteği mutlaka yeniden düzenlenmelidir. </a:t>
            </a:r>
            <a:endParaRPr kumimoji="0" lang="tr-TR" altLang="ja-JP" sz="2000" b="0" i="0" u="none" strike="noStrike" cap="none" normalizeH="0" baseline="0" dirty="0" smtClean="0">
              <a:ln>
                <a:noFill/>
              </a:ln>
              <a:solidFill>
                <a:srgbClr val="0033CC"/>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tr-TR" altLang="ja-JP"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Mevcut durumda yani, standart üretimi kısıtlayıcı mecburiyetler getirilmez ise, mevcut yönetmeliğe göre sertifikalı üretime geçiş çok uzun yıllar alacaktır.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Buda ismine doğru sağlıklı bitkisel materyal üretiminin uzun yıllar aksaması demektir. </a:t>
            </a:r>
            <a:endParaRPr kumimoji="0" lang="tr-TR" altLang="ja-JP"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8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Yönetmeliğin çıkartıldığı tarihten bu yana sertifikalı üretim alt yapısının kurulması ile ilgili ülkemizde beklenen gelişme sağlanamamıştır.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tr-TR" altLang="ja-JP" sz="2800" b="1" i="0" u="none" strike="noStrike" cap="none" normalizeH="0" baseline="0" dirty="0" smtClean="0">
                <a:ln>
                  <a:noFill/>
                </a:ln>
                <a:solidFill>
                  <a:srgbClr val="C00000"/>
                </a:solidFill>
                <a:effectLst/>
                <a:latin typeface="Times New Roman" pitchFamily="18" charset="0"/>
                <a:ea typeface="MS Mincho" pitchFamily="49" charset="-128"/>
                <a:cs typeface="Times New Roman" pitchFamily="18" charset="0"/>
              </a:rPr>
              <a:t>Üreticilerin standart bitkisel materyal üretmeleri konusundaki bu rahatlık ve serbestlikleri nedeniyle üretimde beklenen faydalar (ismine doğru sağlıklı fidan vs) elde edilemeyeceği aşikardır.</a:t>
            </a:r>
            <a:endParaRPr kumimoji="0" lang="tr-TR" altLang="ja-JP" sz="2800" b="1" i="0" u="none" strike="noStrike" cap="none" normalizeH="0" baseline="0" dirty="0" smtClean="0">
              <a:ln>
                <a:noFill/>
              </a:ln>
              <a:solidFill>
                <a:srgbClr val="C00000"/>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tr-TR" altLang="ja-JP"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68399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79512" y="394692"/>
            <a:ext cx="8424936" cy="64325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dirty="0" smtClean="0">
                <a:ln>
                  <a:noFill/>
                </a:ln>
                <a:solidFill>
                  <a:srgbClr val="003399"/>
                </a:solidFill>
                <a:effectLst/>
                <a:latin typeface="Times New Roman" pitchFamily="18" charset="0"/>
                <a:ea typeface="Calibri" pitchFamily="34" charset="0"/>
                <a:cs typeface="Times New Roman" pitchFamily="18" charset="0"/>
              </a:rPr>
              <a:t>TAVSİYELER…</a:t>
            </a:r>
            <a:r>
              <a:rPr kumimoji="0" lang="tr-TR"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endParaRPr kumimoji="0" lang="tr-TR"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lang="tr-TR" sz="2400" dirty="0" smtClean="0">
                <a:solidFill>
                  <a:srgbClr val="000000"/>
                </a:solidFill>
                <a:latin typeface="Times New Roman" pitchFamily="18" charset="0"/>
                <a:cs typeface="Times New Roman" pitchFamily="18" charset="0"/>
              </a:rPr>
              <a:t>1- </a:t>
            </a:r>
            <a:r>
              <a:rPr kumimoji="0" lang="tr-TR" sz="2400" b="0" i="0" u="none" strike="noStrike" cap="none" normalizeH="0" baseline="0" dirty="0" smtClean="0">
                <a:ln>
                  <a:noFill/>
                </a:ln>
                <a:solidFill>
                  <a:srgbClr val="000000"/>
                </a:solidFill>
                <a:effectLst/>
                <a:latin typeface="Times New Roman" pitchFamily="18" charset="0"/>
                <a:cs typeface="Times New Roman" pitchFamily="18" charset="0"/>
              </a:rPr>
              <a:t>Asla aşısız bir bitkiyi(fidanı) asla kapama bahçe tesisinde    kullanmamalıdır. </a:t>
            </a:r>
            <a:r>
              <a:rPr kumimoji="0" lang="tr-TR" sz="1600" b="0" i="0" u="none" strike="noStrike" cap="none" normalizeH="0" baseline="0" dirty="0" smtClean="0">
                <a:ln>
                  <a:noFill/>
                </a:ln>
                <a:solidFill>
                  <a:srgbClr val="000000"/>
                </a:solidFill>
                <a:effectLst/>
                <a:latin typeface="Times New Roman" pitchFamily="18" charset="0"/>
                <a:cs typeface="Times New Roman" pitchFamily="18" charset="0"/>
              </a:rPr>
              <a:t>Tercihiniz sertifikalı ismine doğru aşılı fidanlar ile bahçe kurmak olmalıdır. Gerekirse 1 yıl sonra olsun ama aşılı fidan olsun…</a:t>
            </a:r>
          </a:p>
          <a:p>
            <a:pPr marL="0" marR="0" lvl="0" indent="0" algn="just" defTabSz="914400" rtl="0" eaLnBrk="0" fontAlgn="base" latinLnBrk="0" hangingPunct="0">
              <a:lnSpc>
                <a:spcPct val="100000"/>
              </a:lnSpc>
              <a:spcBef>
                <a:spcPct val="0"/>
              </a:spcBef>
              <a:spcAft>
                <a:spcPct val="0"/>
              </a:spcAft>
              <a:buClrTx/>
              <a:buSzTx/>
              <a:tabLst/>
            </a:pPr>
            <a:endParaRPr kumimoji="0" lang="tr-TR"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tr-TR" sz="2400" b="0" i="0" u="none" strike="noStrike" cap="none" normalizeH="0" baseline="0" dirty="0" smtClean="0">
                <a:ln>
                  <a:noFill/>
                </a:ln>
                <a:solidFill>
                  <a:srgbClr val="000000"/>
                </a:solidFill>
                <a:effectLst/>
                <a:latin typeface="Times New Roman" pitchFamily="18" charset="0"/>
                <a:cs typeface="Times New Roman" pitchFamily="18" charset="0"/>
              </a:rPr>
              <a:t>2- FÜAB sadece üye aidatı ile ilgilenmemeli, </a:t>
            </a:r>
            <a:r>
              <a:rPr kumimoji="0" lang="tr-TR" sz="2400" b="0" i="0" u="sng" strike="noStrike" cap="none" normalizeH="0" baseline="0" dirty="0" smtClean="0">
                <a:ln>
                  <a:noFill/>
                </a:ln>
                <a:solidFill>
                  <a:srgbClr val="C00000"/>
                </a:solidFill>
                <a:effectLst/>
                <a:latin typeface="Times New Roman" pitchFamily="18" charset="0"/>
                <a:cs typeface="Times New Roman" pitchFamily="18" charset="0"/>
              </a:rPr>
              <a:t>sertifikasyon sitemine göre işini yapan üyelerini</a:t>
            </a:r>
            <a:r>
              <a:rPr kumimoji="0" lang="tr-TR" sz="2400" b="0" i="0" u="none" strike="noStrike" cap="none" normalizeH="0" baseline="0" dirty="0" smtClean="0">
                <a:ln>
                  <a:noFill/>
                </a:ln>
                <a:solidFill>
                  <a:srgbClr val="000000"/>
                </a:solidFill>
                <a:effectLst/>
                <a:latin typeface="Times New Roman" pitchFamily="18" charset="0"/>
                <a:cs typeface="Times New Roman" pitchFamily="18" charset="0"/>
              </a:rPr>
              <a:t> daha da önemlisi ceviz bahçesi kuracakları; sertifikalı anaç alımına engel olma noktasında korumalıdır.</a:t>
            </a:r>
          </a:p>
          <a:p>
            <a:pPr marL="0" marR="0" lvl="0" indent="0" algn="just" defTabSz="914400" rtl="0" eaLnBrk="0" fontAlgn="base" latinLnBrk="0" hangingPunct="0">
              <a:lnSpc>
                <a:spcPct val="100000"/>
              </a:lnSpc>
              <a:spcBef>
                <a:spcPct val="0"/>
              </a:spcBef>
              <a:spcAft>
                <a:spcPct val="0"/>
              </a:spcAft>
              <a:buClrTx/>
              <a:buSzTx/>
              <a:tabLst/>
            </a:pPr>
            <a:endParaRPr kumimoji="0" lang="tr-TR"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tr-TR" sz="2400" b="0" i="0" u="none" strike="noStrike" cap="none" normalizeH="0" baseline="0" dirty="0" smtClean="0">
                <a:ln>
                  <a:noFill/>
                </a:ln>
                <a:solidFill>
                  <a:srgbClr val="000000"/>
                </a:solidFill>
                <a:effectLst/>
                <a:latin typeface="Times New Roman" pitchFamily="18" charset="0"/>
                <a:cs typeface="Times New Roman" pitchFamily="18" charset="0"/>
              </a:rPr>
              <a:t>3- Tarım Bakanlığı acilen bu konuya el atmalıdır. Bir üretici (fidancı) kendi aşılı fidan üretimi kadar yada en fazla +%20 si kadar anaç üretebilmelidir</a:t>
            </a:r>
          </a:p>
          <a:p>
            <a:pPr marL="0" marR="0" lvl="0" indent="0" algn="just" defTabSz="914400" rtl="0" eaLnBrk="0" fontAlgn="base" latinLnBrk="0" hangingPunct="0">
              <a:lnSpc>
                <a:spcPct val="100000"/>
              </a:lnSpc>
              <a:spcBef>
                <a:spcPct val="0"/>
              </a:spcBef>
              <a:spcAft>
                <a:spcPct val="0"/>
              </a:spcAft>
              <a:buClrTx/>
              <a:buSzTx/>
              <a:tabLst/>
            </a:pPr>
            <a:endParaRPr kumimoji="0" lang="tr-TR"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tr-TR" sz="2400" b="0" i="0" u="none" strike="noStrike" cap="none" normalizeH="0" baseline="0" dirty="0" smtClean="0">
                <a:ln>
                  <a:noFill/>
                </a:ln>
                <a:solidFill>
                  <a:srgbClr val="000000"/>
                </a:solidFill>
                <a:effectLst/>
                <a:latin typeface="Times New Roman" pitchFamily="18" charset="0"/>
                <a:cs typeface="Times New Roman" pitchFamily="18" charset="0"/>
              </a:rPr>
              <a:t>4- </a:t>
            </a:r>
            <a:r>
              <a:rPr kumimoji="0" lang="tr-TR" sz="2400" b="1" i="0" u="none" strike="noStrike" cap="none" normalizeH="0" baseline="0" dirty="0" smtClean="0">
                <a:ln>
                  <a:noFill/>
                </a:ln>
                <a:solidFill>
                  <a:srgbClr val="000000"/>
                </a:solidFill>
                <a:effectLst/>
                <a:latin typeface="Times New Roman" pitchFamily="18" charset="0"/>
                <a:cs typeface="Times New Roman" pitchFamily="18" charset="0"/>
              </a:rPr>
              <a:t>Damızlık alt yapısı olmayan bir fidancı, anaç dahil çöğür vs bile üretememelidir. Aksi halde üretmediğini sağdan soldan toplar ve sertifika alabilir.</a:t>
            </a:r>
          </a:p>
          <a:p>
            <a:pPr marL="0" marR="0" lvl="0" indent="0" algn="l" defTabSz="914400" rtl="0" eaLnBrk="0" fontAlgn="base" latinLnBrk="0" hangingPunct="0">
              <a:lnSpc>
                <a:spcPct val="100000"/>
              </a:lnSpc>
              <a:spcBef>
                <a:spcPct val="0"/>
              </a:spcBef>
              <a:spcAft>
                <a:spcPct val="0"/>
              </a:spcAft>
              <a:buClrTx/>
              <a:buSzTx/>
              <a:tabLst/>
            </a:pP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706540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79512" y="232769"/>
            <a:ext cx="8712968" cy="62632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rgbClr val="003399"/>
                </a:solidFill>
                <a:effectLst/>
                <a:latin typeface="Times New Roman" pitchFamily="18" charset="0"/>
                <a:ea typeface="Calibri" pitchFamily="34" charset="0"/>
                <a:cs typeface="Times New Roman" pitchFamily="18" charset="0"/>
              </a:rPr>
              <a:t>TAVSİYELER….</a:t>
            </a:r>
            <a:endParaRPr kumimoji="0" lang="tr-TR" b="1" i="0" u="none" strike="noStrike" cap="none" normalizeH="0" baseline="0" dirty="0" smtClean="0">
              <a:ln>
                <a:noFill/>
              </a:ln>
              <a:solidFill>
                <a:srgbClr val="003399"/>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b="1" i="0" u="none" strike="noStrike" cap="none" normalizeH="0" baseline="0" dirty="0" smtClean="0">
                <a:ln>
                  <a:noFill/>
                </a:ln>
                <a:solidFill>
                  <a:srgbClr val="003399"/>
                </a:solidFill>
                <a:effectLst/>
                <a:latin typeface="Times New Roman" pitchFamily="18" charset="0"/>
                <a:cs typeface="Times New Roman" pitchFamily="18" charset="0"/>
              </a:rPr>
              <a:t>.</a:t>
            </a:r>
            <a:endParaRPr kumimoji="0" lang="tr-TR" b="1" i="0" u="none" strike="noStrike" cap="none" normalizeH="0" baseline="0" dirty="0" smtClean="0">
              <a:ln>
                <a:noFill/>
              </a:ln>
              <a:solidFill>
                <a:srgbClr val="003399"/>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tr-TR" sz="2400" b="0" i="0" u="none" strike="noStrike" cap="none" normalizeH="0" baseline="0" dirty="0" smtClean="0">
                <a:ln>
                  <a:noFill/>
                </a:ln>
                <a:solidFill>
                  <a:srgbClr val="000000"/>
                </a:solidFill>
                <a:effectLst/>
                <a:latin typeface="Times New Roman" pitchFamily="18" charset="0"/>
                <a:cs typeface="Times New Roman" pitchFamily="18" charset="0"/>
              </a:rPr>
              <a:t>5- </a:t>
            </a:r>
            <a:r>
              <a:rPr kumimoji="0" lang="tr-TR" sz="2400" b="1" i="0" u="none" strike="noStrike" cap="none" normalizeH="0" baseline="0" dirty="0" smtClean="0">
                <a:ln>
                  <a:noFill/>
                </a:ln>
                <a:solidFill>
                  <a:srgbClr val="000000"/>
                </a:solidFill>
                <a:effectLst/>
                <a:latin typeface="Times New Roman" pitchFamily="18" charset="0"/>
                <a:cs typeface="Times New Roman" pitchFamily="18" charset="0"/>
              </a:rPr>
              <a:t>Tarım Bakanlığı 2009 da çıkartmış olduğu sertifikasyon ve pazarlama yönetmeliğini çalıştırmalıdır…</a:t>
            </a:r>
          </a:p>
          <a:p>
            <a:pPr marL="0" marR="0" lvl="0" indent="0" algn="just" defTabSz="914400" rtl="0" eaLnBrk="0" fontAlgn="base" latinLnBrk="0" hangingPunct="0">
              <a:lnSpc>
                <a:spcPct val="100000"/>
              </a:lnSpc>
              <a:spcBef>
                <a:spcPct val="0"/>
              </a:spcBef>
              <a:spcAft>
                <a:spcPct val="0"/>
              </a:spcAft>
              <a:buClrTx/>
              <a:buSzTx/>
              <a:tabLst/>
            </a:pPr>
            <a:endParaRPr kumimoji="0" lang="tr-T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tr-TR" sz="2400" b="0" i="0" u="none" strike="noStrike" cap="none" normalizeH="0" baseline="0" dirty="0" smtClean="0">
                <a:ln>
                  <a:noFill/>
                </a:ln>
                <a:solidFill>
                  <a:srgbClr val="000000"/>
                </a:solidFill>
                <a:effectLst/>
                <a:latin typeface="Times New Roman" pitchFamily="18" charset="0"/>
                <a:cs typeface="Times New Roman" pitchFamily="18" charset="0"/>
              </a:rPr>
              <a:t>6- Cevizde anaçları fidan(çeşidi belli) diye satanlara yani bu başıboşluğa dur denmelidir. </a:t>
            </a:r>
            <a:r>
              <a:rPr kumimoji="0" lang="tr-TR" sz="1100" b="0" i="0" u="none" strike="noStrike" cap="none" normalizeH="0" baseline="0" dirty="0" smtClean="0">
                <a:ln>
                  <a:noFill/>
                </a:ln>
                <a:solidFill>
                  <a:srgbClr val="000000"/>
                </a:solidFill>
                <a:effectLst/>
                <a:latin typeface="Times New Roman" pitchFamily="18" charset="0"/>
                <a:cs typeface="Times New Roman" pitchFamily="18" charset="0"/>
              </a:rPr>
              <a:t>Yıllardır devam ediyor….</a:t>
            </a:r>
          </a:p>
          <a:p>
            <a:pPr marL="0" marR="0" lvl="0" indent="0" algn="just" defTabSz="914400" rtl="0" eaLnBrk="0" fontAlgn="base" latinLnBrk="0" hangingPunct="0">
              <a:lnSpc>
                <a:spcPct val="100000"/>
              </a:lnSpc>
              <a:spcBef>
                <a:spcPct val="0"/>
              </a:spcBef>
              <a:spcAft>
                <a:spcPct val="0"/>
              </a:spcAft>
              <a:buClrTx/>
              <a:buSzTx/>
              <a:tabLst/>
            </a:pPr>
            <a:endParaRPr kumimoji="0" lang="tr-TR"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tr-TR" sz="2400" b="0" i="0" u="none" strike="noStrike" cap="none" normalizeH="0" baseline="0" dirty="0" smtClean="0">
                <a:ln>
                  <a:noFill/>
                </a:ln>
                <a:solidFill>
                  <a:srgbClr val="000000"/>
                </a:solidFill>
                <a:effectLst/>
                <a:latin typeface="Times New Roman" pitchFamily="18" charset="0"/>
                <a:cs typeface="Times New Roman" pitchFamily="18" charset="0"/>
              </a:rPr>
              <a:t>7- Gıda Tarım ve Hayvancılık Bakanlığı tez elden, Türkiye de sarı standart sertifikalı anaçlar  ve fidanlar için ayrı, sertifikalı (mavi) bitkisel materyaller (tohum, anaç ve fidan) </a:t>
            </a:r>
            <a:r>
              <a:rPr kumimoji="0" lang="tr-TR" sz="2400" b="0" i="0" u="none" strike="noStrike" cap="none" normalizeH="0" baseline="0" dirty="0" smtClean="0">
                <a:ln>
                  <a:noFill/>
                </a:ln>
                <a:solidFill>
                  <a:srgbClr val="C00000"/>
                </a:solidFill>
                <a:effectLst/>
                <a:latin typeface="Times New Roman" pitchFamily="18" charset="0"/>
                <a:cs typeface="Times New Roman" pitchFamily="18" charset="0"/>
              </a:rPr>
              <a:t>ayrı bir tavan fiyat belirlemelidir.</a:t>
            </a:r>
            <a:r>
              <a:rPr kumimoji="0" lang="tr-TR" sz="24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tr-TR" b="0" i="0" u="none" strike="noStrike" cap="none" normalizeH="0" baseline="0" dirty="0" smtClean="0">
                <a:ln>
                  <a:noFill/>
                </a:ln>
                <a:solidFill>
                  <a:srgbClr val="000000"/>
                </a:solidFill>
                <a:effectLst/>
                <a:latin typeface="Times New Roman" pitchFamily="18" charset="0"/>
                <a:cs typeface="Times New Roman" pitchFamily="18" charset="0"/>
              </a:rPr>
              <a:t>Aksi halde sertifikasyon sistemi çalışmaz. </a:t>
            </a:r>
          </a:p>
          <a:p>
            <a:pPr marL="0" marR="0" lvl="0" indent="0" algn="just" defTabSz="914400" rtl="0" eaLnBrk="0" fontAlgn="base" latinLnBrk="0" hangingPunct="0">
              <a:lnSpc>
                <a:spcPct val="100000"/>
              </a:lnSpc>
              <a:spcBef>
                <a:spcPct val="0"/>
              </a:spcBef>
              <a:spcAft>
                <a:spcPct val="0"/>
              </a:spcAft>
              <a:buClrTx/>
              <a:buSzTx/>
              <a:tabLst/>
            </a:pPr>
            <a:endParaRPr kumimoji="0" lang="tr-TR"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tr-TR" sz="2400" b="0" i="0" u="none" strike="noStrike" cap="none" normalizeH="0" baseline="0" dirty="0" smtClean="0">
                <a:ln>
                  <a:noFill/>
                </a:ln>
                <a:solidFill>
                  <a:srgbClr val="000000"/>
                </a:solidFill>
                <a:effectLst/>
                <a:latin typeface="Times New Roman" pitchFamily="18" charset="0"/>
                <a:cs typeface="Times New Roman" pitchFamily="18" charset="0"/>
              </a:rPr>
              <a:t>8- Alta</a:t>
            </a:r>
            <a:r>
              <a:rPr kumimoji="0" lang="tr-TR" sz="2400" b="0" i="0" u="none" strike="noStrike" cap="none" normalizeH="0" dirty="0" smtClean="0">
                <a:ln>
                  <a:noFill/>
                </a:ln>
                <a:solidFill>
                  <a:srgbClr val="000000"/>
                </a:solidFill>
                <a:effectLst/>
                <a:latin typeface="Times New Roman" pitchFamily="18" charset="0"/>
                <a:cs typeface="Times New Roman" pitchFamily="18" charset="0"/>
              </a:rPr>
              <a:t> </a:t>
            </a:r>
            <a:r>
              <a:rPr kumimoji="0" lang="tr-TR" sz="2400" b="0" i="0" u="none" strike="noStrike" cap="none" normalizeH="0" baseline="0" dirty="0" smtClean="0">
                <a:ln>
                  <a:noFill/>
                </a:ln>
                <a:solidFill>
                  <a:srgbClr val="000000"/>
                </a:solidFill>
                <a:effectLst/>
                <a:latin typeface="Times New Roman" pitchFamily="18" charset="0"/>
                <a:cs typeface="Times New Roman" pitchFamily="18" charset="0"/>
              </a:rPr>
              <a:t>ceviz </a:t>
            </a:r>
            <a:r>
              <a:rPr kumimoji="0" lang="tr-TR" sz="2400" b="0" i="0" u="none" strike="noStrike" cap="none" normalizeH="0" baseline="0" dirty="0" err="1" smtClean="0">
                <a:ln>
                  <a:noFill/>
                </a:ln>
                <a:solidFill>
                  <a:srgbClr val="000000"/>
                </a:solidFill>
                <a:effectLst/>
                <a:latin typeface="Times New Roman" pitchFamily="18" charset="0"/>
                <a:cs typeface="Times New Roman" pitchFamily="18" charset="0"/>
              </a:rPr>
              <a:t>genotipi</a:t>
            </a:r>
            <a:r>
              <a:rPr kumimoji="0" lang="tr-TR" sz="2400" b="0" i="0" u="none" strike="noStrike" cap="none" normalizeH="0" baseline="0" dirty="0" smtClean="0">
                <a:ln>
                  <a:noFill/>
                </a:ln>
                <a:solidFill>
                  <a:srgbClr val="000000"/>
                </a:solidFill>
                <a:effectLst/>
                <a:latin typeface="Times New Roman" pitchFamily="18" charset="0"/>
                <a:cs typeface="Times New Roman" pitchFamily="18" charset="0"/>
              </a:rPr>
              <a:t>… gibi Türkiye ve dünyada kayıtlı bir çeşit değildir. Ülkemizde ilgili yasa gereği bakanlığını ilgili kurumunun değişik tarihlerindeki yazıları ile yasaklanmış ve üretilmesi dağıtılması mümkün değildir.</a:t>
            </a:r>
          </a:p>
          <a:p>
            <a:pPr marL="0" marR="0" lvl="0" indent="0" algn="just" defTabSz="914400" rtl="0" eaLnBrk="0" fontAlgn="base" latinLnBrk="0" hangingPunct="0">
              <a:lnSpc>
                <a:spcPct val="100000"/>
              </a:lnSpc>
              <a:spcBef>
                <a:spcPct val="0"/>
              </a:spcBef>
              <a:spcAft>
                <a:spcPct val="0"/>
              </a:spcAft>
              <a:buClrTx/>
              <a:buSzTx/>
              <a:tabLst/>
            </a:pPr>
            <a:endParaRPr kumimoji="0" lang="tr-TR"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4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Yarın geç olabilir  hele Gelecek yıl çok geç olabilir….</a:t>
            </a:r>
            <a:endParaRPr kumimoji="0" lang="tr-TR" sz="2400" b="1" i="0" u="none" strike="noStrike" cap="none" normalizeH="0" baseline="0" dirty="0" smtClean="0">
              <a:ln>
                <a:noFill/>
              </a:ln>
              <a:solidFill>
                <a:srgbClr val="C00000"/>
              </a:solidFill>
              <a:effectLst/>
              <a:latin typeface="Arial" pitchFamily="34" charset="0"/>
              <a:cs typeface="Arial" pitchFamily="34" charset="0"/>
            </a:endParaRPr>
          </a:p>
        </p:txBody>
      </p:sp>
    </p:spTree>
    <p:extLst>
      <p:ext uri="{BB962C8B-B14F-4D97-AF65-F5344CB8AC3E}">
        <p14:creationId xmlns:p14="http://schemas.microsoft.com/office/powerpoint/2010/main" val="10635419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971600" y="1700808"/>
            <a:ext cx="7200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7200" b="1" dirty="0" smtClean="0">
                <a:solidFill>
                  <a:srgbClr val="006600"/>
                </a:solidFill>
              </a:rPr>
              <a:t>CEVİZ ÇEŞİTLERİ</a:t>
            </a:r>
            <a:endParaRPr lang="tr-TR" sz="7200" b="1" dirty="0">
              <a:solidFill>
                <a:srgbClr val="0066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95536" y="86916"/>
            <a:ext cx="7992888" cy="677108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3200" b="1" dirty="0" smtClean="0">
                <a:solidFill>
                  <a:schemeClr val="tx1"/>
                </a:solidFill>
              </a:rPr>
              <a:t>TÜRKİYE de   TİCARETE KONU</a:t>
            </a:r>
          </a:p>
          <a:p>
            <a:pPr algn="ctr"/>
            <a:r>
              <a:rPr lang="tr-TR" sz="3200" b="1" dirty="0" smtClean="0">
                <a:solidFill>
                  <a:schemeClr val="tx1"/>
                </a:solidFill>
              </a:rPr>
              <a:t>TALEP GÖREN CEVİZ ÇEŞİTLERİ</a:t>
            </a:r>
          </a:p>
          <a:p>
            <a:endParaRPr lang="tr-TR" dirty="0"/>
          </a:p>
          <a:p>
            <a:pPr algn="ctr"/>
            <a:r>
              <a:rPr lang="tr-TR" sz="4400" dirty="0" smtClean="0"/>
              <a:t>MARAŞ18-</a:t>
            </a:r>
          </a:p>
          <a:p>
            <a:pPr algn="ctr"/>
            <a:r>
              <a:rPr lang="tr-TR" sz="4400" dirty="0" smtClean="0"/>
              <a:t>SÜTYEMEZ 1</a:t>
            </a:r>
          </a:p>
          <a:p>
            <a:pPr algn="ctr"/>
            <a:r>
              <a:rPr lang="tr-TR" sz="4400" dirty="0" smtClean="0"/>
              <a:t>KAMAN 1-</a:t>
            </a:r>
          </a:p>
          <a:p>
            <a:pPr algn="ctr"/>
            <a:r>
              <a:rPr lang="tr-TR" sz="4400" dirty="0" smtClean="0"/>
              <a:t>OĞUZLAR 77</a:t>
            </a:r>
          </a:p>
          <a:p>
            <a:pPr algn="ctr"/>
            <a:r>
              <a:rPr lang="tr-TR" sz="4400" dirty="0" smtClean="0"/>
              <a:t>CHANDLER-</a:t>
            </a:r>
          </a:p>
          <a:p>
            <a:pPr algn="ctr"/>
            <a:r>
              <a:rPr lang="tr-TR" sz="4400" dirty="0" smtClean="0"/>
              <a:t>FERNOR-</a:t>
            </a:r>
          </a:p>
          <a:p>
            <a:pPr algn="ctr"/>
            <a:r>
              <a:rPr lang="tr-TR" sz="4400" dirty="0" smtClean="0"/>
              <a:t>PEDRO-</a:t>
            </a:r>
          </a:p>
          <a:p>
            <a:pPr algn="ctr"/>
            <a:r>
              <a:rPr lang="tr-TR" sz="4400" dirty="0" err="1" smtClean="0"/>
              <a:t>howrad</a:t>
            </a:r>
            <a:endParaRPr lang="tr-TR" sz="4400" dirty="0" smtClean="0"/>
          </a:p>
        </p:txBody>
      </p:sp>
    </p:spTree>
    <p:extLst>
      <p:ext uri="{BB962C8B-B14F-4D97-AF65-F5344CB8AC3E}">
        <p14:creationId xmlns:p14="http://schemas.microsoft.com/office/powerpoint/2010/main" val="20667951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9512" y="0"/>
            <a:ext cx="2736304" cy="5355312"/>
          </a:xfrm>
          <a:prstGeom prst="rect">
            <a:avLst/>
          </a:prstGeom>
          <a:noFill/>
        </p:spPr>
        <p:txBody>
          <a:bodyPr wrap="square" rtlCol="0">
            <a:spAutoFit/>
          </a:bodyPr>
          <a:lstStyle/>
          <a:p>
            <a:r>
              <a:rPr lang="tr-TR" sz="3600" b="1" dirty="0" smtClean="0">
                <a:solidFill>
                  <a:srgbClr val="FF0000"/>
                </a:solidFill>
              </a:rPr>
              <a:t>ÇEŞİT TAVSİYELERİ NEYE GÖRE..!???</a:t>
            </a:r>
          </a:p>
          <a:p>
            <a:endParaRPr lang="tr-TR" sz="3600" dirty="0"/>
          </a:p>
          <a:p>
            <a:pPr marL="285750" indent="-285750">
              <a:buFontTx/>
              <a:buChar char="-"/>
            </a:pPr>
            <a:r>
              <a:rPr lang="tr-TR" sz="3600" dirty="0" smtClean="0"/>
              <a:t>RAKIM</a:t>
            </a:r>
          </a:p>
          <a:p>
            <a:pPr marL="285750" indent="-285750">
              <a:buFontTx/>
              <a:buChar char="-"/>
            </a:pPr>
            <a:r>
              <a:rPr lang="tr-TR" sz="3600" dirty="0" smtClean="0"/>
              <a:t>TAVSİYE TABLOLARI</a:t>
            </a:r>
          </a:p>
          <a:p>
            <a:endParaRPr lang="tr-TR" dirty="0"/>
          </a:p>
          <a:p>
            <a:endParaRPr lang="tr-TR" dirty="0" smtClean="0"/>
          </a:p>
          <a:p>
            <a:endParaRPr lang="tr-TR" dirty="0"/>
          </a:p>
        </p:txBody>
      </p:sp>
      <p:pic>
        <p:nvPicPr>
          <p:cNvPr id="3" name="Resim 2"/>
          <p:cNvPicPr>
            <a:picLocks noChangeAspect="1"/>
          </p:cNvPicPr>
          <p:nvPr/>
        </p:nvPicPr>
        <p:blipFill rotWithShape="1">
          <a:blip r:embed="rId2" cstate="print"/>
          <a:srcRect l="27163" t="9401" r="27163" b="5201"/>
          <a:stretch/>
        </p:blipFill>
        <p:spPr>
          <a:xfrm>
            <a:off x="3419872" y="24341"/>
            <a:ext cx="5544616" cy="5831406"/>
          </a:xfrm>
          <a:prstGeom prst="rect">
            <a:avLst/>
          </a:prstGeom>
        </p:spPr>
      </p:pic>
      <p:sp>
        <p:nvSpPr>
          <p:cNvPr id="4" name="Metin kutusu 3"/>
          <p:cNvSpPr txBox="1"/>
          <p:nvPr/>
        </p:nvSpPr>
        <p:spPr>
          <a:xfrm>
            <a:off x="7020272" y="5060261"/>
            <a:ext cx="1224136" cy="830997"/>
          </a:xfrm>
          <a:prstGeom prst="rect">
            <a:avLst/>
          </a:prstGeom>
          <a:solidFill>
            <a:schemeClr val="tx2">
              <a:lumMod val="20000"/>
              <a:lumOff val="80000"/>
            </a:schemeClr>
          </a:solidFill>
        </p:spPr>
        <p:txBody>
          <a:bodyPr wrap="square" rtlCol="0">
            <a:spAutoFit/>
          </a:bodyPr>
          <a:lstStyle/>
          <a:p>
            <a:r>
              <a:rPr lang="tr-TR" sz="4800" dirty="0" smtClean="0"/>
              <a:t>xxx</a:t>
            </a:r>
            <a:endParaRPr lang="tr-TR" sz="4800" dirty="0"/>
          </a:p>
        </p:txBody>
      </p:sp>
      <p:sp>
        <p:nvSpPr>
          <p:cNvPr id="5" name="Dikdörtgen 4"/>
          <p:cNvSpPr/>
          <p:nvPr/>
        </p:nvSpPr>
        <p:spPr>
          <a:xfrm>
            <a:off x="6732240" y="5908960"/>
            <a:ext cx="2359941" cy="261610"/>
          </a:xfrm>
          <a:prstGeom prst="rect">
            <a:avLst/>
          </a:prstGeom>
        </p:spPr>
        <p:txBody>
          <a:bodyPr wrap="none">
            <a:spAutoFit/>
          </a:bodyPr>
          <a:lstStyle/>
          <a:p>
            <a:r>
              <a:rPr lang="tr-TR" sz="1100" dirty="0"/>
              <a:t>http://www.ceviz.com.tr/gordeal.htm</a:t>
            </a:r>
          </a:p>
        </p:txBody>
      </p:sp>
    </p:spTree>
    <p:extLst>
      <p:ext uri="{BB962C8B-B14F-4D97-AF65-F5344CB8AC3E}">
        <p14:creationId xmlns:p14="http://schemas.microsoft.com/office/powerpoint/2010/main" val="20720302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rotWithShape="1">
          <a:blip r:embed="rId2" cstate="print"/>
          <a:srcRect t="22048" r="42130" b="4467"/>
          <a:stretch/>
        </p:blipFill>
        <p:spPr bwMode="auto">
          <a:xfrm>
            <a:off x="179512" y="1"/>
            <a:ext cx="4896544" cy="3330526"/>
          </a:xfrm>
          <a:prstGeom prst="rect">
            <a:avLst/>
          </a:prstGeom>
          <a:ln>
            <a:noFill/>
          </a:ln>
          <a:extLst>
            <a:ext uri="{53640926-AAD7-44D8-BBD7-CCE9431645EC}">
              <a14:shadowObscured xmlns:a14="http://schemas.microsoft.com/office/drawing/2010/main"/>
            </a:ext>
          </a:extLst>
        </p:spPr>
      </p:pic>
      <p:pic>
        <p:nvPicPr>
          <p:cNvPr id="3" name="Resim 2"/>
          <p:cNvPicPr/>
          <p:nvPr/>
        </p:nvPicPr>
        <p:blipFill rotWithShape="1">
          <a:blip r:embed="rId3" cstate="print"/>
          <a:srcRect t="20282" r="44941" b="7408"/>
          <a:stretch/>
        </p:blipFill>
        <p:spPr bwMode="auto">
          <a:xfrm>
            <a:off x="4499992" y="3330526"/>
            <a:ext cx="4468857" cy="3514898"/>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364088" y="332656"/>
            <a:ext cx="2952328" cy="156966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tr-TR" sz="3200" b="1" dirty="0" smtClean="0">
                <a:solidFill>
                  <a:srgbClr val="FF0000"/>
                </a:solidFill>
              </a:rPr>
              <a:t>TESCİL mi PATENT mi </a:t>
            </a:r>
          </a:p>
          <a:p>
            <a:pPr algn="ctr"/>
            <a:r>
              <a:rPr lang="tr-TR" sz="3200" b="1" dirty="0" smtClean="0">
                <a:solidFill>
                  <a:srgbClr val="FF0000"/>
                </a:solidFill>
              </a:rPr>
              <a:t>olsun</a:t>
            </a:r>
            <a:endParaRPr lang="tr-TR" sz="3200" b="1" dirty="0">
              <a:solidFill>
                <a:srgbClr val="FF0000"/>
              </a:solidFill>
            </a:endParaRPr>
          </a:p>
        </p:txBody>
      </p:sp>
    </p:spTree>
    <p:extLst>
      <p:ext uri="{BB962C8B-B14F-4D97-AF65-F5344CB8AC3E}">
        <p14:creationId xmlns:p14="http://schemas.microsoft.com/office/powerpoint/2010/main" val="27429017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4080" t="16376" r="21387" b="5523"/>
          <a:stretch>
            <a:fillRect/>
          </a:stretch>
        </p:blipFill>
        <p:spPr bwMode="auto">
          <a:xfrm>
            <a:off x="1799184" y="548680"/>
            <a:ext cx="7344816" cy="5914008"/>
          </a:xfrm>
          <a:prstGeom prst="rect">
            <a:avLst/>
          </a:prstGeom>
          <a:noFill/>
          <a:ln w="9525">
            <a:noFill/>
            <a:miter lim="800000"/>
            <a:headEnd/>
            <a:tailEnd/>
          </a:ln>
        </p:spPr>
      </p:pic>
      <p:sp>
        <p:nvSpPr>
          <p:cNvPr id="3" name="Metin kutusu 2"/>
          <p:cNvSpPr txBox="1"/>
          <p:nvPr/>
        </p:nvSpPr>
        <p:spPr>
          <a:xfrm>
            <a:off x="107504" y="0"/>
            <a:ext cx="2880320" cy="830997"/>
          </a:xfrm>
          <a:prstGeom prst="rect">
            <a:avLst/>
          </a:prstGeom>
          <a:noFill/>
        </p:spPr>
        <p:txBody>
          <a:bodyPr wrap="square" rtlCol="0">
            <a:spAutoFit/>
          </a:bodyPr>
          <a:lstStyle/>
          <a:p>
            <a:pPr algn="ctr"/>
            <a:r>
              <a:rPr lang="tr-TR" sz="2400" dirty="0" smtClean="0">
                <a:solidFill>
                  <a:srgbClr val="C00000"/>
                </a:solidFill>
              </a:rPr>
              <a:t>TESCİL mi PATENT mi </a:t>
            </a:r>
          </a:p>
          <a:p>
            <a:pPr algn="ctr"/>
            <a:r>
              <a:rPr lang="tr-TR" sz="2400" dirty="0" smtClean="0">
                <a:solidFill>
                  <a:srgbClr val="C00000"/>
                </a:solidFill>
              </a:rPr>
              <a:t>olsun</a:t>
            </a:r>
            <a:endParaRPr lang="tr-TR" sz="2400" dirty="0">
              <a:solidFill>
                <a:srgbClr val="C00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971600" y="1700808"/>
            <a:ext cx="7200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7200" b="1" dirty="0" smtClean="0">
                <a:solidFill>
                  <a:srgbClr val="006600"/>
                </a:solidFill>
              </a:rPr>
              <a:t>CEVİZ ÇEŞİTLERİ</a:t>
            </a:r>
            <a:endParaRPr lang="tr-TR" sz="7200" b="1" dirty="0">
              <a:solidFill>
                <a:srgbClr val="0066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Türkiye de ceviz fidan üretimi</a:t>
            </a:r>
            <a:endParaRPr lang="tr-TR" dirty="0"/>
          </a:p>
        </p:txBody>
      </p:sp>
      <p:sp>
        <p:nvSpPr>
          <p:cNvPr id="3" name="2 İçerik Yer Tutucusu"/>
          <p:cNvSpPr>
            <a:spLocks noGrp="1"/>
          </p:cNvSpPr>
          <p:nvPr>
            <p:ph idx="1"/>
          </p:nvPr>
        </p:nvSpPr>
        <p:spPr>
          <a:xfrm>
            <a:off x="179512" y="1600200"/>
            <a:ext cx="8784976" cy="4525963"/>
          </a:xfrm>
        </p:spPr>
        <p:txBody>
          <a:bodyPr>
            <a:normAutofit lnSpcReduction="10000"/>
          </a:bodyPr>
          <a:lstStyle/>
          <a:p>
            <a:pPr algn="ctr">
              <a:buNone/>
            </a:pPr>
            <a:r>
              <a:rPr lang="tr-TR" sz="4000" dirty="0" smtClean="0">
                <a:solidFill>
                  <a:srgbClr val="FF0000"/>
                </a:solidFill>
              </a:rPr>
              <a:t>Genel değerlendirme </a:t>
            </a:r>
            <a:endParaRPr lang="tr-TR" dirty="0"/>
          </a:p>
          <a:p>
            <a:pPr>
              <a:buNone/>
            </a:pPr>
            <a:r>
              <a:rPr lang="tr-TR" dirty="0" smtClean="0">
                <a:solidFill>
                  <a:srgbClr val="0033CC"/>
                </a:solidFill>
              </a:rPr>
              <a:t>* İsmine doğrulukta hale sıkıntı ÇOK var</a:t>
            </a:r>
          </a:p>
          <a:p>
            <a:pPr>
              <a:buNone/>
            </a:pPr>
            <a:r>
              <a:rPr lang="tr-TR" dirty="0" smtClean="0">
                <a:solidFill>
                  <a:srgbClr val="0033CC"/>
                </a:solidFill>
              </a:rPr>
              <a:t>*Hastalık (kök çürüklüğü) sıkıntıları artmaya başladı</a:t>
            </a:r>
          </a:p>
          <a:p>
            <a:pPr>
              <a:buNone/>
            </a:pPr>
            <a:r>
              <a:rPr lang="tr-TR" dirty="0" smtClean="0">
                <a:solidFill>
                  <a:srgbClr val="0033CC"/>
                </a:solidFill>
              </a:rPr>
              <a:t>*Fidan sevkiyatında sıkıntı devam ediyor…</a:t>
            </a:r>
          </a:p>
          <a:p>
            <a:pPr>
              <a:buNone/>
            </a:pPr>
            <a:r>
              <a:rPr lang="tr-TR" dirty="0" smtClean="0">
                <a:solidFill>
                  <a:srgbClr val="0033CC"/>
                </a:solidFill>
              </a:rPr>
              <a:t>*Aşı materyali bulamama sıkıntısı çok çok arttı</a:t>
            </a:r>
          </a:p>
          <a:p>
            <a:pPr marL="0" indent="0">
              <a:buNone/>
            </a:pPr>
            <a:r>
              <a:rPr lang="tr-TR" dirty="0" smtClean="0">
                <a:solidFill>
                  <a:srgbClr val="0033CC"/>
                </a:solidFill>
              </a:rPr>
              <a:t>*</a:t>
            </a:r>
            <a:r>
              <a:rPr lang="tr-TR" dirty="0" err="1" smtClean="0">
                <a:solidFill>
                  <a:srgbClr val="0033CC"/>
                </a:solidFill>
              </a:rPr>
              <a:t>Sertfikalı</a:t>
            </a:r>
            <a:r>
              <a:rPr lang="tr-TR" dirty="0" smtClean="0">
                <a:solidFill>
                  <a:srgbClr val="0033CC"/>
                </a:solidFill>
              </a:rPr>
              <a:t> fidana geçişte büyük sıkıntı var</a:t>
            </a:r>
          </a:p>
          <a:p>
            <a:pPr marL="0" indent="0">
              <a:buNone/>
            </a:pPr>
            <a:r>
              <a:rPr lang="tr-TR" dirty="0" smtClean="0">
                <a:solidFill>
                  <a:srgbClr val="0033CC"/>
                </a:solidFill>
              </a:rPr>
              <a:t>*Standart üretimden vazgeçememe inadı var</a:t>
            </a:r>
          </a:p>
          <a:p>
            <a:pPr marL="0" indent="0">
              <a:buNone/>
            </a:pPr>
            <a:r>
              <a:rPr lang="tr-TR" dirty="0" smtClean="0">
                <a:solidFill>
                  <a:srgbClr val="0033CC"/>
                </a:solidFill>
              </a:rPr>
              <a:t>* Diğer sıkıntılar</a:t>
            </a:r>
          </a:p>
          <a:p>
            <a:endParaRPr lang="tr-TR" dirty="0" smtClean="0">
              <a:solidFill>
                <a:srgbClr val="0033CC"/>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 4"/>
          <p:cNvPicPr>
            <a:picLocks noGrp="1" noChangeAspect="1" noChangeArrowheads="1"/>
          </p:cNvPicPr>
          <p:nvPr>
            <p:ph type="body" idx="1"/>
          </p:nvPr>
        </p:nvPicPr>
        <p:blipFill>
          <a:blip r:embed="rId2" cstate="print"/>
          <a:srcRect/>
          <a:stretch>
            <a:fillRect/>
          </a:stretch>
        </p:blipFill>
        <p:spPr>
          <a:xfrm>
            <a:off x="539552" y="476672"/>
            <a:ext cx="8322257" cy="5831359"/>
          </a:xfrm>
          <a:noFill/>
        </p:spPr>
      </p:pic>
      <p:sp>
        <p:nvSpPr>
          <p:cNvPr id="5124" name="Rectangle 4"/>
          <p:cNvSpPr>
            <a:spLocks noChangeArrowheads="1"/>
          </p:cNvSpPr>
          <p:nvPr/>
        </p:nvSpPr>
        <p:spPr bwMode="auto">
          <a:xfrm>
            <a:off x="2916238" y="2852738"/>
            <a:ext cx="3671887" cy="1143000"/>
          </a:xfrm>
          <a:prstGeom prst="rect">
            <a:avLst/>
          </a:prstGeom>
          <a:noFill/>
          <a:ln w="9525">
            <a:noFill/>
            <a:miter lim="800000"/>
            <a:headEnd/>
            <a:tailEnd/>
          </a:ln>
          <a:effectLst/>
        </p:spPr>
        <p:txBody>
          <a:bodyPr anchor="ctr"/>
          <a:lstStyle/>
          <a:p>
            <a:pPr algn="ctr" eaLnBrk="1" hangingPunct="1"/>
            <a:r>
              <a:rPr lang="tr-TR" altLang="de-DE" sz="4400" b="1" dirty="0" smtClean="0">
                <a:solidFill>
                  <a:schemeClr val="tx2"/>
                </a:solidFill>
              </a:rPr>
              <a:t>CEVİZ</a:t>
            </a:r>
          </a:p>
          <a:p>
            <a:pPr algn="ctr" eaLnBrk="1" hangingPunct="1"/>
            <a:r>
              <a:rPr lang="tr-TR" altLang="de-DE" sz="4400" b="1" dirty="0" smtClean="0">
                <a:solidFill>
                  <a:schemeClr val="tx2"/>
                </a:solidFill>
              </a:rPr>
              <a:t>Çeşit </a:t>
            </a:r>
            <a:r>
              <a:rPr lang="tr-TR" altLang="de-DE" sz="4400" b="1" dirty="0">
                <a:solidFill>
                  <a:schemeClr val="tx2"/>
                </a:solidFill>
              </a:rPr>
              <a:t>Islah </a:t>
            </a:r>
            <a:r>
              <a:rPr lang="tr-TR" altLang="de-DE" sz="4400" b="1" dirty="0" smtClean="0">
                <a:solidFill>
                  <a:schemeClr val="tx2"/>
                </a:solidFill>
              </a:rPr>
              <a:t>Çalışmaları</a:t>
            </a:r>
            <a:endParaRPr lang="tr-TR" altLang="de-DE" sz="4400" b="1" dirty="0">
              <a:solidFill>
                <a:schemeClr val="tx2"/>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95536" y="0"/>
            <a:ext cx="8208962" cy="2184400"/>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tr-TR" sz="2800" b="1" dirty="0"/>
              <a:t>Kalite ve Verim Bakımından Üstün Özelliklere Sahip Bazı Ceviz (</a:t>
            </a:r>
            <a:r>
              <a:rPr lang="tr-TR" sz="2800" b="1" i="1" dirty="0" err="1"/>
              <a:t>Juglans</a:t>
            </a:r>
            <a:r>
              <a:rPr lang="tr-TR" sz="2800" b="1" i="1" dirty="0"/>
              <a:t> </a:t>
            </a:r>
            <a:r>
              <a:rPr lang="tr-TR" sz="2800" b="1" i="1" dirty="0" err="1"/>
              <a:t>regia</a:t>
            </a:r>
            <a:r>
              <a:rPr lang="tr-TR" sz="2800" b="1" dirty="0"/>
              <a:t> L.) Tip ve Çeşitlerinin Karşılıklı Melezlenmesi Suretiyle Yeni Çeşit </a:t>
            </a:r>
            <a:r>
              <a:rPr lang="tr-TR" sz="2800" b="1" dirty="0" err="1"/>
              <a:t>Eldesi</a:t>
            </a:r>
            <a:r>
              <a:rPr lang="tr-TR" sz="2800" b="1" dirty="0"/>
              <a:t> Üzerine Araştırmalar </a:t>
            </a:r>
          </a:p>
          <a:p>
            <a:pPr algn="ctr">
              <a:defRPr/>
            </a:pPr>
            <a:r>
              <a:rPr lang="tr-TR" sz="2400" b="1" dirty="0"/>
              <a:t>(TÜBİTAK- 104 0 318)</a:t>
            </a:r>
            <a:endParaRPr lang="tr-TR" sz="2400" dirty="0"/>
          </a:p>
        </p:txBody>
      </p:sp>
      <p:sp>
        <p:nvSpPr>
          <p:cNvPr id="3" name="1 Başlık"/>
          <p:cNvSpPr txBox="1">
            <a:spLocks/>
          </p:cNvSpPr>
          <p:nvPr/>
        </p:nvSpPr>
        <p:spPr>
          <a:xfrm>
            <a:off x="395536" y="3573016"/>
            <a:ext cx="8208912" cy="199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lstStyle/>
          <a:p>
            <a:pPr algn="ctr" fontAlgn="auto">
              <a:spcAft>
                <a:spcPts val="0"/>
              </a:spcAft>
              <a:defRPr/>
            </a:pPr>
            <a:r>
              <a:rPr lang="tr-TR" sz="2400" b="1" dirty="0">
                <a:solidFill>
                  <a:schemeClr val="bg1"/>
                </a:solidFill>
                <a:effectLst>
                  <a:outerShdw blurRad="63500" sx="102000" sy="102000" algn="ctr" rotWithShape="0">
                    <a:prstClr val="black">
                      <a:alpha val="40000"/>
                    </a:prstClr>
                  </a:outerShdw>
                </a:effectLst>
                <a:latin typeface="Arial" pitchFamily="34" charset="0"/>
                <a:cs typeface="Arial" pitchFamily="34" charset="0"/>
              </a:rPr>
              <a:t>Melezleme Yoluyla Elde Edilmiş </a:t>
            </a:r>
            <a:r>
              <a:rPr lang="tr-TR" sz="2400" b="1" dirty="0" err="1">
                <a:solidFill>
                  <a:schemeClr val="bg1"/>
                </a:solidFill>
                <a:effectLst>
                  <a:outerShdw blurRad="63500" sx="102000" sy="102000" algn="ctr" rotWithShape="0">
                    <a:prstClr val="black">
                      <a:alpha val="40000"/>
                    </a:prstClr>
                  </a:outerShdw>
                </a:effectLst>
                <a:latin typeface="Arial" pitchFamily="34" charset="0"/>
                <a:cs typeface="Arial" pitchFamily="34" charset="0"/>
              </a:rPr>
              <a:t>Ümitvar</a:t>
            </a:r>
            <a:r>
              <a:rPr lang="tr-TR" sz="2400" b="1" dirty="0">
                <a:solidFill>
                  <a:schemeClr val="bg1"/>
                </a:solidFill>
                <a:effectLst>
                  <a:outerShdw blurRad="63500" sx="102000" sy="102000" algn="ctr" rotWithShape="0">
                    <a:prstClr val="black">
                      <a:alpha val="40000"/>
                    </a:prstClr>
                  </a:outerShdw>
                </a:effectLst>
                <a:latin typeface="Arial" pitchFamily="34" charset="0"/>
                <a:cs typeface="Arial" pitchFamily="34" charset="0"/>
              </a:rPr>
              <a:t> Bazı Ceviz Tiplerinin Farklı </a:t>
            </a:r>
            <a:r>
              <a:rPr lang="tr-TR" sz="2400" b="1" dirty="0" err="1">
                <a:solidFill>
                  <a:schemeClr val="bg1"/>
                </a:solidFill>
                <a:effectLst>
                  <a:outerShdw blurRad="63500" sx="102000" sy="102000" algn="ctr" rotWithShape="0">
                    <a:prstClr val="black">
                      <a:alpha val="40000"/>
                    </a:prstClr>
                  </a:outerShdw>
                </a:effectLst>
                <a:latin typeface="Arial" pitchFamily="34" charset="0"/>
                <a:cs typeface="Arial" pitchFamily="34" charset="0"/>
              </a:rPr>
              <a:t>Lokasyonlarda</a:t>
            </a:r>
            <a:r>
              <a:rPr lang="tr-TR" sz="2400" b="1" dirty="0">
                <a:solidFill>
                  <a:schemeClr val="bg1"/>
                </a:solidFill>
                <a:effectLst>
                  <a:outerShdw blurRad="63500" sx="102000" sy="102000" algn="ctr" rotWithShape="0">
                    <a:prstClr val="black">
                      <a:alpha val="40000"/>
                    </a:prstClr>
                  </a:outerShdw>
                </a:effectLst>
                <a:latin typeface="Arial" pitchFamily="34" charset="0"/>
                <a:cs typeface="Arial" pitchFamily="34" charset="0"/>
              </a:rPr>
              <a:t> Performanslarının Belirlenmesi -Seleksiyon 2 Aşaması</a:t>
            </a:r>
          </a:p>
          <a:p>
            <a:pPr algn="ctr" fontAlgn="auto">
              <a:spcAft>
                <a:spcPts val="0"/>
              </a:spcAft>
              <a:defRPr/>
            </a:pPr>
            <a:r>
              <a:rPr lang="tr-TR" sz="2400" b="1" dirty="0">
                <a:solidFill>
                  <a:schemeClr val="bg1"/>
                </a:solidFill>
                <a:effectLst>
                  <a:outerShdw blurRad="63500" sx="102000" sy="102000" algn="ctr" rotWithShape="0">
                    <a:prstClr val="black">
                      <a:alpha val="40000"/>
                    </a:prstClr>
                  </a:outerShdw>
                </a:effectLst>
                <a:latin typeface="Arial" pitchFamily="34" charset="0"/>
                <a:cs typeface="Arial" pitchFamily="34" charset="0"/>
              </a:rPr>
              <a:t>(TÜBİTAK 1120067) </a:t>
            </a:r>
            <a:r>
              <a:rPr lang="tr-TR" sz="2400" dirty="0">
                <a:solidFill>
                  <a:schemeClr val="bg1"/>
                </a:solidFill>
                <a:effectLst>
                  <a:innerShdw blurRad="63500" dist="50800" dir="13500000">
                    <a:prstClr val="black">
                      <a:alpha val="50000"/>
                    </a:prstClr>
                  </a:innerShdw>
                </a:effectLst>
                <a:latin typeface="Arial" pitchFamily="34" charset="0"/>
                <a:cs typeface="Arial" pitchFamily="34" charset="0"/>
              </a:rPr>
              <a:t/>
            </a:r>
            <a:br>
              <a:rPr lang="tr-TR" sz="2400" dirty="0">
                <a:solidFill>
                  <a:schemeClr val="bg1"/>
                </a:solidFill>
                <a:effectLst>
                  <a:innerShdw blurRad="63500" dist="50800" dir="13500000">
                    <a:prstClr val="black">
                      <a:alpha val="50000"/>
                    </a:prstClr>
                  </a:innerShdw>
                </a:effectLst>
                <a:latin typeface="Arial" pitchFamily="34" charset="0"/>
                <a:cs typeface="Arial" pitchFamily="34" charset="0"/>
              </a:rPr>
            </a:br>
            <a:endParaRPr lang="tr-TR" sz="2400" dirty="0">
              <a:solidFill>
                <a:schemeClr val="bg1"/>
              </a:solidFill>
              <a:effectLst>
                <a:innerShdw blurRad="63500" dist="50800" dir="13500000">
                  <a:prstClr val="black">
                    <a:alpha val="50000"/>
                  </a:prstClr>
                </a:innerShdw>
              </a:effectLst>
              <a:latin typeface="Arial" pitchFamily="34" charset="0"/>
              <a:cs typeface="Arial" pitchFamily="34" charset="0"/>
            </a:endParaRPr>
          </a:p>
        </p:txBody>
      </p:sp>
      <p:pic>
        <p:nvPicPr>
          <p:cNvPr id="2052" name="Picture 2" descr="B&amp;Idot;TK&amp;Idot;LERDE MELEZLEME ile ilgili görsel sonucu"/>
          <p:cNvPicPr>
            <a:picLocks noChangeAspect="1" noChangeArrowheads="1" noCrop="1"/>
          </p:cNvPicPr>
          <p:nvPr/>
        </p:nvPicPr>
        <p:blipFill>
          <a:blip r:embed="rId2" cstate="print"/>
          <a:srcRect/>
          <a:stretch>
            <a:fillRect/>
          </a:stretch>
        </p:blipFill>
        <p:spPr bwMode="auto">
          <a:xfrm>
            <a:off x="3275857" y="2276872"/>
            <a:ext cx="1728192" cy="1257645"/>
          </a:xfrm>
          <a:prstGeom prst="rect">
            <a:avLst/>
          </a:prstGeom>
          <a:noFill/>
          <a:ln w="9525">
            <a:noFill/>
            <a:miter lim="800000"/>
            <a:headEnd/>
            <a:tailEnd/>
          </a:ln>
        </p:spPr>
      </p:pic>
      <p:sp>
        <p:nvSpPr>
          <p:cNvPr id="5" name="2 Alt Başlık"/>
          <p:cNvSpPr txBox="1">
            <a:spLocks/>
          </p:cNvSpPr>
          <p:nvPr/>
        </p:nvSpPr>
        <p:spPr>
          <a:xfrm>
            <a:off x="0" y="5500687"/>
            <a:ext cx="9144000" cy="1357313"/>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tr-TR"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Mehmet SÜTYEMEZ</a:t>
            </a:r>
            <a:r>
              <a:rPr kumimoji="0" lang="tr-TR"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p>
          <a:p>
            <a:pPr marL="342900" marR="0" lvl="0" indent="-342900" algn="ctr"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tr-TR"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Ak</a:t>
            </a:r>
            <a:r>
              <a:rPr kumimoji="0" lang="tr-TR"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ide ÖZCAN, Fatih TOPUZ, H.Feride YILDIRIM</a:t>
            </a:r>
            <a:r>
              <a:rPr kumimoji="0" lang="tr-TR" sz="1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tr-TR" sz="1800" b="1" i="0" u="none" strike="noStrike" kern="1200" cap="none" spc="0" normalizeH="0" baseline="0" noProof="0" dirty="0" smtClean="0">
                <a:ln>
                  <a:noFill/>
                </a:ln>
                <a:solidFill>
                  <a:srgbClr val="339933"/>
                </a:solidFill>
                <a:effectLst/>
                <a:uLnTx/>
                <a:uFillTx/>
                <a:latin typeface="Arial" pitchFamily="34" charset="0"/>
                <a:ea typeface="+mn-ea"/>
                <a:cs typeface="Arial" pitchFamily="34" charset="0"/>
              </a:rPr>
              <a:t> </a:t>
            </a:r>
            <a:r>
              <a:rPr kumimoji="0" lang="tr-TR"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Mihriban NAMLI,</a:t>
            </a:r>
          </a:p>
          <a:p>
            <a:pPr marL="342900" marR="0" lvl="0" indent="-342900" algn="ctr"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tr-TR"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Y. Kadir KÖMÜR, </a:t>
            </a:r>
            <a:r>
              <a:rPr kumimoji="0" lang="tr-TR" sz="1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Şakir</a:t>
            </a:r>
            <a:r>
              <a:rPr kumimoji="0" lang="tr-TR"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Burak BÜKÜCÜ</a:t>
            </a:r>
            <a:endParaRPr kumimoji="0" lang="tr-TR"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7504" y="46885"/>
            <a:ext cx="8229600" cy="490066"/>
          </a:xfrm>
        </p:spPr>
        <p:txBody>
          <a:bodyPr>
            <a:normAutofit fontScale="90000"/>
          </a:bodyPr>
          <a:lstStyle/>
          <a:p>
            <a:r>
              <a:rPr lang="tr-TR" sz="2400" dirty="0" smtClean="0"/>
              <a:t>Kahramanmaraş Sütçü İmam Üniversitesi Ziraat Fakültesi                         CEVİZ çeşitleri</a:t>
            </a:r>
            <a:endParaRPr lang="tr-TR" sz="2400"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700600420"/>
              </p:ext>
            </p:extLst>
          </p:nvPr>
        </p:nvGraphicFramePr>
        <p:xfrm>
          <a:off x="432797" y="709498"/>
          <a:ext cx="6248608" cy="3136690"/>
        </p:xfrm>
        <a:graphic>
          <a:graphicData uri="http://schemas.openxmlformats.org/drawingml/2006/table">
            <a:tbl>
              <a:tblPr firstRow="1" firstCol="1" bandRow="1">
                <a:tableStyleId>{5C22544A-7EE6-4342-B048-85BDC9FD1C3A}</a:tableStyleId>
              </a:tblPr>
              <a:tblGrid>
                <a:gridCol w="761199"/>
                <a:gridCol w="1763687"/>
                <a:gridCol w="1274196"/>
                <a:gridCol w="2449526"/>
              </a:tblGrid>
              <a:tr h="333046">
                <a:tc>
                  <a:txBody>
                    <a:bodyPr/>
                    <a:lstStyle/>
                    <a:p>
                      <a:pPr>
                        <a:lnSpc>
                          <a:spcPct val="115000"/>
                        </a:lnSpc>
                        <a:spcAft>
                          <a:spcPts val="0"/>
                        </a:spcAft>
                      </a:pPr>
                      <a:r>
                        <a:rPr lang="tr-TR" sz="16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600" dirty="0">
                          <a:effectLst/>
                        </a:rPr>
                        <a:t>ÇEŞİT ADI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600" dirty="0">
                          <a:effectLst/>
                        </a:rPr>
                        <a:t>TESCİL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6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2322">
                <a:tc>
                  <a:txBody>
                    <a:bodyPr/>
                    <a:lstStyle/>
                    <a:p>
                      <a:pPr>
                        <a:lnSpc>
                          <a:spcPct val="115000"/>
                        </a:lnSpc>
                        <a:spcAft>
                          <a:spcPts val="0"/>
                        </a:spcAft>
                      </a:pPr>
                      <a:r>
                        <a:rPr lang="tr-TR" sz="1600">
                          <a:effectLst/>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600" dirty="0">
                          <a:effectLst/>
                        </a:rPr>
                        <a:t>MARAŞ 18</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100">
                          <a:effectLst/>
                        </a:rPr>
                        <a:t>110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3046">
                <a:tc>
                  <a:txBody>
                    <a:bodyPr/>
                    <a:lstStyle/>
                    <a:p>
                      <a:pPr>
                        <a:lnSpc>
                          <a:spcPct val="115000"/>
                        </a:lnSpc>
                        <a:spcAft>
                          <a:spcPts val="0"/>
                        </a:spcAft>
                      </a:pPr>
                      <a:r>
                        <a:rPr lang="tr-TR" sz="1600">
                          <a:effectLst/>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600">
                          <a:effectLst/>
                        </a:rPr>
                        <a:t>SÜTYEMEZ 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100">
                          <a:effectLst/>
                        </a:rPr>
                        <a:t>111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3046">
                <a:tc>
                  <a:txBody>
                    <a:bodyPr/>
                    <a:lstStyle/>
                    <a:p>
                      <a:pPr>
                        <a:lnSpc>
                          <a:spcPct val="115000"/>
                        </a:lnSpc>
                        <a:spcAft>
                          <a:spcPts val="0"/>
                        </a:spcAft>
                      </a:pPr>
                      <a:r>
                        <a:rPr lang="tr-TR" sz="1600">
                          <a:effectLst/>
                        </a:rPr>
                        <a:t>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600">
                          <a:effectLst/>
                        </a:rPr>
                        <a:t>KAMAN 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100">
                          <a:effectLst/>
                        </a:rPr>
                        <a:t>112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3046">
                <a:tc>
                  <a:txBody>
                    <a:bodyPr/>
                    <a:lstStyle/>
                    <a:p>
                      <a:pPr>
                        <a:lnSpc>
                          <a:spcPct val="115000"/>
                        </a:lnSpc>
                        <a:spcAft>
                          <a:spcPts val="0"/>
                        </a:spcAft>
                      </a:pPr>
                      <a:r>
                        <a:rPr lang="tr-TR" sz="1600">
                          <a:effectLst/>
                        </a:rPr>
                        <a:t>4</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600">
                          <a:effectLst/>
                        </a:rPr>
                        <a:t>MARAŞ 12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100">
                          <a:effectLst/>
                        </a:rPr>
                        <a:t>1292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3046">
                <a:tc>
                  <a:txBody>
                    <a:bodyPr/>
                    <a:lstStyle/>
                    <a:p>
                      <a:pPr>
                        <a:lnSpc>
                          <a:spcPct val="115000"/>
                        </a:lnSpc>
                        <a:spcAft>
                          <a:spcPts val="0"/>
                        </a:spcAft>
                      </a:pPr>
                      <a:r>
                        <a:rPr lang="tr-TR" sz="1600">
                          <a:effectLst/>
                        </a:rPr>
                        <a:t>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600">
                          <a:effectLst/>
                        </a:rPr>
                        <a:t>BAYRAK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100">
                          <a:effectLst/>
                        </a:rPr>
                        <a:t>1307</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4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3046">
                <a:tc>
                  <a:txBody>
                    <a:bodyPr/>
                    <a:lstStyle/>
                    <a:p>
                      <a:pPr>
                        <a:lnSpc>
                          <a:spcPct val="115000"/>
                        </a:lnSpc>
                        <a:spcAft>
                          <a:spcPts val="0"/>
                        </a:spcAft>
                      </a:pPr>
                      <a:r>
                        <a:rPr lang="tr-TR" sz="1600">
                          <a:effectLst/>
                        </a:rPr>
                        <a:t>6</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600" b="1" dirty="0">
                          <a:solidFill>
                            <a:srgbClr val="C00000"/>
                          </a:solidFill>
                          <a:effectLst/>
                        </a:rPr>
                        <a:t>DİRİLİŞ</a:t>
                      </a:r>
                      <a:endParaRPr lang="tr-TR" sz="11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100" b="1" dirty="0">
                          <a:solidFill>
                            <a:srgbClr val="C00000"/>
                          </a:solidFill>
                          <a:effectLst/>
                        </a:rPr>
                        <a:t>1290</a:t>
                      </a:r>
                      <a:endParaRPr lang="tr-TR" sz="11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tr-TR" sz="1400" dirty="0">
                          <a:effectLst/>
                        </a:rPr>
                        <a:t>TÜRKİYENİN İLK MELEZ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3046">
                <a:tc>
                  <a:txBody>
                    <a:bodyPr/>
                    <a:lstStyle/>
                    <a:p>
                      <a:pPr>
                        <a:lnSpc>
                          <a:spcPct val="115000"/>
                        </a:lnSpc>
                        <a:spcAft>
                          <a:spcPts val="0"/>
                        </a:spcAft>
                      </a:pPr>
                      <a:r>
                        <a:rPr lang="tr-TR" sz="1600">
                          <a:effectLst/>
                        </a:rPr>
                        <a:t>7</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600" b="1" dirty="0">
                          <a:solidFill>
                            <a:srgbClr val="C00000"/>
                          </a:solidFill>
                          <a:effectLst/>
                        </a:rPr>
                        <a:t>15 TEMMUZ</a:t>
                      </a:r>
                      <a:endParaRPr lang="tr-TR" sz="11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100" b="1" dirty="0">
                          <a:solidFill>
                            <a:srgbClr val="C00000"/>
                          </a:solidFill>
                          <a:effectLst/>
                        </a:rPr>
                        <a:t>1291</a:t>
                      </a:r>
                      <a:endParaRPr lang="tr-TR" sz="11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400">
                          <a:effectLst/>
                        </a:rPr>
                        <a:t>           CEVİZ ÇEŞİTLERİ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3046">
                <a:tc>
                  <a:txBody>
                    <a:bodyPr/>
                    <a:lstStyle/>
                    <a:p>
                      <a:pPr>
                        <a:lnSpc>
                          <a:spcPct val="115000"/>
                        </a:lnSpc>
                        <a:spcAft>
                          <a:spcPts val="0"/>
                        </a:spcAft>
                      </a:pPr>
                      <a:r>
                        <a:rPr lang="tr-TR" sz="16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6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tr-TR" sz="11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7" name="Tablo 6"/>
          <p:cNvGraphicFramePr>
            <a:graphicFrameLocks noGrp="1"/>
          </p:cNvGraphicFramePr>
          <p:nvPr>
            <p:extLst>
              <p:ext uri="{D42A27DB-BD31-4B8C-83A1-F6EECF244321}">
                <p14:modId xmlns:p14="http://schemas.microsoft.com/office/powerpoint/2010/main" val="3388161294"/>
              </p:ext>
            </p:extLst>
          </p:nvPr>
        </p:nvGraphicFramePr>
        <p:xfrm>
          <a:off x="4283968" y="4293099"/>
          <a:ext cx="4434835" cy="2536990"/>
        </p:xfrm>
        <a:graphic>
          <a:graphicData uri="http://schemas.openxmlformats.org/drawingml/2006/table">
            <a:tbl>
              <a:tblPr firstRow="1" firstCol="1" bandRow="1">
                <a:tableStyleId>{5C22544A-7EE6-4342-B048-85BDC9FD1C3A}</a:tableStyleId>
              </a:tblPr>
              <a:tblGrid>
                <a:gridCol w="733265"/>
                <a:gridCol w="1689066"/>
                <a:gridCol w="2012504"/>
              </a:tblGrid>
              <a:tr h="364778">
                <a:tc>
                  <a:txBody>
                    <a:bodyPr/>
                    <a:lstStyle/>
                    <a:p>
                      <a:pPr>
                        <a:lnSpc>
                          <a:spcPct val="115000"/>
                        </a:lnSpc>
                      </a:pPr>
                      <a:endParaRPr lang="tr-TR" sz="1100" dirty="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tr-TR" sz="1400" dirty="0">
                          <a:effectLst/>
                        </a:rPr>
                        <a:t>ANAÇ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tr-TR" sz="1400">
                          <a:effectLst/>
                        </a:rPr>
                        <a:t>TESCİL NO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4778">
                <a:tc>
                  <a:txBody>
                    <a:bodyPr/>
                    <a:lstStyle/>
                    <a:p>
                      <a:pPr algn="ctr">
                        <a:lnSpc>
                          <a:spcPct val="115000"/>
                        </a:lnSpc>
                        <a:spcAft>
                          <a:spcPts val="0"/>
                        </a:spcAft>
                      </a:pPr>
                      <a:r>
                        <a:rPr lang="tr-TR" sz="1400">
                          <a:effectLst/>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tr-TR" sz="1400">
                          <a:effectLst/>
                        </a:rPr>
                        <a:t>Maraş 18</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400">
                          <a:effectLst/>
                        </a:rPr>
                        <a:t>1319</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4778">
                <a:tc>
                  <a:txBody>
                    <a:bodyPr/>
                    <a:lstStyle/>
                    <a:p>
                      <a:pPr algn="ctr">
                        <a:lnSpc>
                          <a:spcPct val="115000"/>
                        </a:lnSpc>
                        <a:spcAft>
                          <a:spcPts val="0"/>
                        </a:spcAft>
                      </a:pPr>
                      <a:r>
                        <a:rPr lang="tr-TR" sz="1400">
                          <a:effectLst/>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tr-TR" sz="1400">
                          <a:effectLst/>
                        </a:rPr>
                        <a:t>Sütyemez 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400">
                          <a:effectLst/>
                        </a:rPr>
                        <a:t>1320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4778">
                <a:tc>
                  <a:txBody>
                    <a:bodyPr/>
                    <a:lstStyle/>
                    <a:p>
                      <a:pPr algn="ctr">
                        <a:lnSpc>
                          <a:spcPct val="115000"/>
                        </a:lnSpc>
                        <a:spcAft>
                          <a:spcPts val="0"/>
                        </a:spcAft>
                      </a:pPr>
                      <a:r>
                        <a:rPr lang="tr-TR" sz="1400">
                          <a:effectLst/>
                        </a:rPr>
                        <a:t>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tr-TR" sz="1400">
                          <a:effectLst/>
                        </a:rPr>
                        <a:t>Kaman 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400">
                          <a:effectLst/>
                        </a:rPr>
                        <a:t>1321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4778">
                <a:tc>
                  <a:txBody>
                    <a:bodyPr/>
                    <a:lstStyle/>
                    <a:p>
                      <a:pPr algn="ctr">
                        <a:lnSpc>
                          <a:spcPct val="115000"/>
                        </a:lnSpc>
                        <a:spcAft>
                          <a:spcPts val="0"/>
                        </a:spcAft>
                      </a:pPr>
                      <a:r>
                        <a:rPr lang="tr-TR" sz="1400">
                          <a:effectLst/>
                        </a:rPr>
                        <a:t>4</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tr-TR" sz="1400">
                          <a:effectLst/>
                        </a:rPr>
                        <a:t>Maraş 12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400">
                          <a:effectLst/>
                        </a:rPr>
                        <a:t>1322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48322">
                <a:tc>
                  <a:txBody>
                    <a:bodyPr/>
                    <a:lstStyle/>
                    <a:p>
                      <a:pPr algn="ctr">
                        <a:lnSpc>
                          <a:spcPct val="115000"/>
                        </a:lnSpc>
                        <a:spcAft>
                          <a:spcPts val="0"/>
                        </a:spcAft>
                      </a:pPr>
                      <a:r>
                        <a:rPr lang="tr-TR" sz="1400">
                          <a:effectLst/>
                        </a:rPr>
                        <a:t>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tr-TR" sz="1400">
                          <a:effectLst/>
                        </a:rPr>
                        <a:t>Bayrak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400">
                          <a:effectLst/>
                        </a:rPr>
                        <a:t>1323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4778">
                <a:tc>
                  <a:txBody>
                    <a:bodyPr/>
                    <a:lstStyle/>
                    <a:p>
                      <a:pPr>
                        <a:lnSpc>
                          <a:spcPct val="115000"/>
                        </a:lnSpc>
                      </a:pPr>
                      <a:endParaRPr lang="tr-TR"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pPr>
                      <a:endParaRPr lang="tr-TR"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pPr>
                      <a:endParaRPr lang="tr-TR" sz="1100" dirty="0">
                        <a:effectLst/>
                        <a:latin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8" name="Dikdörtgen 7"/>
          <p:cNvSpPr/>
          <p:nvPr/>
        </p:nvSpPr>
        <p:spPr>
          <a:xfrm>
            <a:off x="4665181" y="3920694"/>
            <a:ext cx="4032448" cy="410882"/>
          </a:xfrm>
          <a:prstGeom prst="rect">
            <a:avLst/>
          </a:prstGeom>
        </p:spPr>
        <p:txBody>
          <a:bodyPr wrap="square">
            <a:spAutoFit/>
          </a:bodyPr>
          <a:lstStyle/>
          <a:p>
            <a:pPr>
              <a:lnSpc>
                <a:spcPct val="115000"/>
              </a:lnSpc>
              <a:spcAft>
                <a:spcPts val="1000"/>
              </a:spcAft>
            </a:pPr>
            <a:r>
              <a:rPr lang="tr-TR" b="1" u="sng" dirty="0">
                <a:latin typeface="Calibri" panose="020F0502020204030204" pitchFamily="34" charset="0"/>
                <a:ea typeface="Calibri" panose="020F0502020204030204" pitchFamily="34" charset="0"/>
                <a:cs typeface="Times New Roman" panose="02020603050405020304" pitchFamily="18" charset="0"/>
              </a:rPr>
              <a:t>ANAÇ LİSTESİNEDE ALINAN GENOTİPLER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29335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endParaRPr lang="de-DE" altLang="de-DE" smtClean="0"/>
          </a:p>
        </p:txBody>
      </p:sp>
      <p:sp>
        <p:nvSpPr>
          <p:cNvPr id="15363" name="Rectangle 3"/>
          <p:cNvSpPr>
            <a:spLocks noGrp="1" noChangeArrowheads="1"/>
          </p:cNvSpPr>
          <p:nvPr>
            <p:ph type="body" idx="1"/>
          </p:nvPr>
        </p:nvSpPr>
        <p:spPr/>
        <p:txBody>
          <a:bodyPr/>
          <a:lstStyle/>
          <a:p>
            <a:endParaRPr lang="de-DE" altLang="de-DE" smtClean="0"/>
          </a:p>
        </p:txBody>
      </p:sp>
      <p:pic>
        <p:nvPicPr>
          <p:cNvPr id="15364" name="Picture 4" descr="torbalı ağaç 1"/>
          <p:cNvPicPr>
            <a:picLocks noChangeAspect="1" noChangeArrowheads="1"/>
          </p:cNvPicPr>
          <p:nvPr/>
        </p:nvPicPr>
        <p:blipFill>
          <a:blip r:embed="rId2" cstate="print"/>
          <a:srcRect/>
          <a:stretch>
            <a:fillRect/>
          </a:stretch>
        </p:blipFill>
        <p:spPr bwMode="auto">
          <a:xfrm>
            <a:off x="0" y="0"/>
            <a:ext cx="4403725" cy="6858000"/>
          </a:xfrm>
          <a:prstGeom prst="rect">
            <a:avLst/>
          </a:prstGeom>
          <a:noFill/>
          <a:ln w="9525">
            <a:noFill/>
            <a:miter lim="800000"/>
            <a:headEnd/>
            <a:tailEnd/>
          </a:ln>
        </p:spPr>
      </p:pic>
      <p:pic>
        <p:nvPicPr>
          <p:cNvPr id="15366" name="Picture 6" descr="torbalanmış ğaç"/>
          <p:cNvPicPr>
            <a:picLocks noChangeAspect="1" noChangeArrowheads="1"/>
          </p:cNvPicPr>
          <p:nvPr/>
        </p:nvPicPr>
        <p:blipFill>
          <a:blip r:embed="rId3" cstate="print"/>
          <a:srcRect/>
          <a:stretch>
            <a:fillRect/>
          </a:stretch>
        </p:blipFill>
        <p:spPr bwMode="auto">
          <a:xfrm>
            <a:off x="4089400" y="3357563"/>
            <a:ext cx="5054600" cy="3500437"/>
          </a:xfrm>
          <a:prstGeom prst="rect">
            <a:avLst/>
          </a:prstGeom>
          <a:noFill/>
          <a:ln w="9525">
            <a:noFill/>
            <a:miter lim="800000"/>
            <a:headEnd/>
            <a:tailEnd/>
          </a:ln>
        </p:spPr>
      </p:pic>
      <p:pic>
        <p:nvPicPr>
          <p:cNvPr id="7" name="Picture 4" descr="torbalama"/>
          <p:cNvPicPr>
            <a:picLocks noChangeAspect="1" noChangeArrowheads="1"/>
          </p:cNvPicPr>
          <p:nvPr/>
        </p:nvPicPr>
        <p:blipFill>
          <a:blip r:embed="rId4" cstate="print"/>
          <a:srcRect/>
          <a:stretch>
            <a:fillRect/>
          </a:stretch>
        </p:blipFill>
        <p:spPr bwMode="auto">
          <a:xfrm>
            <a:off x="4067944" y="0"/>
            <a:ext cx="5076056" cy="3384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KSÜ"/>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670" y="103289"/>
            <a:ext cx="452900" cy="4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descr="KSÜ ZİRAAT AMBLEMM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4656" y="55280"/>
            <a:ext cx="339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 Box 6"/>
          <p:cNvSpPr txBox="1">
            <a:spLocks noChangeArrowheads="1"/>
          </p:cNvSpPr>
          <p:nvPr/>
        </p:nvSpPr>
        <p:spPr bwMode="auto">
          <a:xfrm>
            <a:off x="285567" y="14563"/>
            <a:ext cx="76819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de-DE" sz="1400" b="1" dirty="0"/>
              <a:t>     KAHRAMANMARAŞ SÜTÇÜ İMAM  ÜNİVERSİTESİ ZİRAAT FAKÜLTESİ </a:t>
            </a:r>
            <a:endParaRPr lang="tr-TR" altLang="de-DE" sz="1400" dirty="0"/>
          </a:p>
        </p:txBody>
      </p:sp>
      <p:sp>
        <p:nvSpPr>
          <p:cNvPr id="2053" name="13 Dikdörtgen"/>
          <p:cNvSpPr>
            <a:spLocks noChangeArrowheads="1"/>
          </p:cNvSpPr>
          <p:nvPr/>
        </p:nvSpPr>
        <p:spPr bwMode="auto">
          <a:xfrm>
            <a:off x="356471" y="599235"/>
            <a:ext cx="8360787" cy="260350"/>
          </a:xfrm>
          <a:prstGeom prst="rect">
            <a:avLst/>
          </a:prstGeom>
          <a:solidFill>
            <a:schemeClr val="accent3">
              <a:lumMod val="40000"/>
              <a:lumOff val="60000"/>
            </a:schemeClr>
          </a:solidFill>
          <a:ln>
            <a:noFill/>
          </a:ln>
          <a:extLst/>
        </p:spPr>
        <p:txBody>
          <a:bodyPr wrap="squar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tr-TR" altLang="de-DE" sz="1100" b="1" dirty="0"/>
              <a:t>          </a:t>
            </a:r>
            <a:r>
              <a:rPr lang="tr-TR" altLang="de-DE" sz="1000" b="1" dirty="0" smtClean="0"/>
              <a:t>            </a:t>
            </a:r>
            <a:r>
              <a:rPr lang="tr-TR" altLang="de-DE" sz="800" b="1" dirty="0"/>
              <a:t>*Tescil Tarihi: </a:t>
            </a:r>
            <a:r>
              <a:rPr lang="tr-TR" altLang="de-DE" sz="800" b="1" dirty="0" smtClean="0"/>
              <a:t>2009-2016       </a:t>
            </a:r>
            <a:r>
              <a:rPr lang="tr-TR" altLang="de-DE" sz="1000" b="1" dirty="0"/>
              <a:t>Islah Eden: Dr. Mehmet SÜTYEMEZ</a:t>
            </a:r>
          </a:p>
        </p:txBody>
      </p:sp>
      <p:pic>
        <p:nvPicPr>
          <p:cNvPr id="2054" name="Resim 13"/>
          <p:cNvPicPr>
            <a:picLocks noChangeAspect="1"/>
          </p:cNvPicPr>
          <p:nvPr/>
        </p:nvPicPr>
        <p:blipFill rotWithShape="1">
          <a:blip r:embed="rId4" cstate="print">
            <a:extLst>
              <a:ext uri="{28A0092B-C50C-407E-A947-70E740481C1C}">
                <a14:useLocalDpi xmlns:a14="http://schemas.microsoft.com/office/drawing/2010/main" val="0"/>
              </a:ext>
            </a:extLst>
          </a:blip>
          <a:srcRect r="32171"/>
          <a:stretch/>
        </p:blipFill>
        <p:spPr bwMode="auto">
          <a:xfrm>
            <a:off x="359583" y="882888"/>
            <a:ext cx="1891726" cy="187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Resim 14"/>
          <p:cNvPicPr>
            <a:picLocks noChangeAspect="1"/>
          </p:cNvPicPr>
          <p:nvPr/>
        </p:nvPicPr>
        <p:blipFill rotWithShape="1">
          <a:blip r:embed="rId5" cstate="print">
            <a:extLst>
              <a:ext uri="{28A0092B-C50C-407E-A947-70E740481C1C}">
                <a14:useLocalDpi xmlns:a14="http://schemas.microsoft.com/office/drawing/2010/main" val="0"/>
              </a:ext>
            </a:extLst>
          </a:blip>
          <a:srcRect r="31526"/>
          <a:stretch/>
        </p:blipFill>
        <p:spPr bwMode="auto">
          <a:xfrm>
            <a:off x="3450540" y="895399"/>
            <a:ext cx="2129572" cy="186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Resim 15"/>
          <p:cNvPicPr>
            <a:picLocks noChangeAspect="1"/>
          </p:cNvPicPr>
          <p:nvPr/>
        </p:nvPicPr>
        <p:blipFill rotWithShape="1">
          <a:blip r:embed="rId6" cstate="print">
            <a:extLst>
              <a:ext uri="{28A0092B-C50C-407E-A947-70E740481C1C}">
                <a14:useLocalDpi xmlns:a14="http://schemas.microsoft.com/office/drawing/2010/main" val="0"/>
              </a:ext>
            </a:extLst>
          </a:blip>
          <a:srcRect r="29277"/>
          <a:stretch/>
        </p:blipFill>
        <p:spPr bwMode="auto">
          <a:xfrm>
            <a:off x="6732240" y="924399"/>
            <a:ext cx="2022643" cy="190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Resim 1"/>
          <p:cNvPicPr>
            <a:picLocks noChangeAspect="1"/>
          </p:cNvPicPr>
          <p:nvPr/>
        </p:nvPicPr>
        <p:blipFill rotWithShape="1">
          <a:blip r:embed="rId7" cstate="print">
            <a:extLst>
              <a:ext uri="{28A0092B-C50C-407E-A947-70E740481C1C}">
                <a14:useLocalDpi xmlns:a14="http://schemas.microsoft.com/office/drawing/2010/main" val="0"/>
              </a:ext>
            </a:extLst>
          </a:blip>
          <a:srcRect l="15032" t="2483" r="8890" b="3914"/>
          <a:stretch/>
        </p:blipFill>
        <p:spPr bwMode="auto">
          <a:xfrm>
            <a:off x="3450540" y="2935347"/>
            <a:ext cx="2270164" cy="171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Metin kutusu 2"/>
          <p:cNvSpPr txBox="1">
            <a:spLocks noChangeArrowheads="1"/>
          </p:cNvSpPr>
          <p:nvPr/>
        </p:nvSpPr>
        <p:spPr bwMode="auto">
          <a:xfrm>
            <a:off x="4610088" y="3013236"/>
            <a:ext cx="1223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tr-TR" altLang="tr-TR" sz="1200" b="1" dirty="0">
                <a:solidFill>
                  <a:schemeClr val="bg1"/>
                </a:solidFill>
              </a:rPr>
              <a:t>KSÜ RENGİ</a:t>
            </a:r>
          </a:p>
        </p:txBody>
      </p:sp>
      <p:sp>
        <p:nvSpPr>
          <p:cNvPr id="11" name="Text Box 7"/>
          <p:cNvSpPr txBox="1">
            <a:spLocks noChangeArrowheads="1"/>
          </p:cNvSpPr>
          <p:nvPr/>
        </p:nvSpPr>
        <p:spPr bwMode="auto">
          <a:xfrm>
            <a:off x="2794375" y="249520"/>
            <a:ext cx="2664296" cy="366712"/>
          </a:xfrm>
          <a:prstGeom prst="rect">
            <a:avLst/>
          </a:prstGeom>
          <a:noFill/>
          <a:ln w="9525">
            <a:noFill/>
            <a:miter lim="800000"/>
            <a:headEnd/>
            <a:tailEnd/>
          </a:ln>
        </p:spPr>
        <p:txBody>
          <a:bodyPr wrap="square">
            <a:spAutoFit/>
          </a:bodyPr>
          <a:lstStyle/>
          <a:p>
            <a:pPr algn="ctr">
              <a:spcBef>
                <a:spcPct val="50000"/>
              </a:spcBef>
            </a:pPr>
            <a:r>
              <a:rPr lang="tr-TR" b="1" dirty="0"/>
              <a:t>CEVİZ  ÇEŞİTLERİ</a:t>
            </a:r>
          </a:p>
        </p:txBody>
      </p:sp>
      <p:pic>
        <p:nvPicPr>
          <p:cNvPr id="12" name="Picture 14" descr="dir 20161111_140125"/>
          <p:cNvPicPr>
            <a:picLocks noChangeAspect="1" noChangeArrowheads="1"/>
          </p:cNvPicPr>
          <p:nvPr/>
        </p:nvPicPr>
        <p:blipFill>
          <a:blip r:embed="rId8" cstate="print"/>
          <a:srcRect/>
          <a:stretch>
            <a:fillRect/>
          </a:stretch>
        </p:blipFill>
        <p:spPr bwMode="auto">
          <a:xfrm>
            <a:off x="2237284" y="5018789"/>
            <a:ext cx="1801895" cy="1794003"/>
          </a:xfrm>
          <a:prstGeom prst="rect">
            <a:avLst/>
          </a:prstGeom>
          <a:noFill/>
          <a:ln w="9525">
            <a:noFill/>
            <a:miter lim="800000"/>
            <a:headEnd/>
            <a:tailEnd/>
          </a:ln>
        </p:spPr>
      </p:pic>
      <p:sp>
        <p:nvSpPr>
          <p:cNvPr id="13" name="Text Box 20"/>
          <p:cNvSpPr txBox="1">
            <a:spLocks noChangeArrowheads="1"/>
          </p:cNvSpPr>
          <p:nvPr/>
        </p:nvSpPr>
        <p:spPr bwMode="auto">
          <a:xfrm>
            <a:off x="2425065" y="5758128"/>
            <a:ext cx="1345966" cy="368300"/>
          </a:xfrm>
          <a:prstGeom prst="rect">
            <a:avLst/>
          </a:prstGeom>
          <a:noFill/>
          <a:ln w="9525">
            <a:noFill/>
            <a:miter lim="800000"/>
            <a:headEnd/>
            <a:tailEnd/>
          </a:ln>
        </p:spPr>
        <p:txBody>
          <a:bodyPr wrap="square" lIns="91431" tIns="45715" rIns="91431" bIns="45715">
            <a:spAutoFit/>
          </a:bodyPr>
          <a:lstStyle/>
          <a:p>
            <a:pPr algn="ctr" eaLnBrk="1" hangingPunct="1">
              <a:spcBef>
                <a:spcPct val="50000"/>
              </a:spcBef>
            </a:pPr>
            <a:r>
              <a:rPr lang="tr-TR" altLang="de-DE" b="1" dirty="0"/>
              <a:t>DİRİLİŞ</a:t>
            </a:r>
          </a:p>
        </p:txBody>
      </p:sp>
      <p:pic>
        <p:nvPicPr>
          <p:cNvPr id="14" name="Picture 16" descr="15 temmm yeni 20161111_140653"/>
          <p:cNvPicPr>
            <a:picLocks noChangeAspect="1" noChangeArrowheads="1"/>
          </p:cNvPicPr>
          <p:nvPr/>
        </p:nvPicPr>
        <p:blipFill>
          <a:blip r:embed="rId9" cstate="print"/>
          <a:srcRect r="4349"/>
          <a:stretch>
            <a:fillRect/>
          </a:stretch>
        </p:blipFill>
        <p:spPr bwMode="auto">
          <a:xfrm>
            <a:off x="4480436" y="4985726"/>
            <a:ext cx="1815177" cy="1807387"/>
          </a:xfrm>
          <a:prstGeom prst="rect">
            <a:avLst/>
          </a:prstGeom>
          <a:noFill/>
          <a:ln w="9525">
            <a:noFill/>
            <a:miter lim="800000"/>
            <a:headEnd/>
            <a:tailEnd/>
          </a:ln>
        </p:spPr>
      </p:pic>
      <p:pic>
        <p:nvPicPr>
          <p:cNvPr id="15" name="Picture 17" descr="M12 20161111_110946"/>
          <p:cNvPicPr>
            <a:picLocks noChangeAspect="1" noChangeArrowheads="1"/>
          </p:cNvPicPr>
          <p:nvPr/>
        </p:nvPicPr>
        <p:blipFill>
          <a:blip r:embed="rId10" cstate="print"/>
          <a:srcRect r="2562"/>
          <a:stretch>
            <a:fillRect/>
          </a:stretch>
        </p:blipFill>
        <p:spPr bwMode="auto">
          <a:xfrm>
            <a:off x="356471" y="2914838"/>
            <a:ext cx="1891726" cy="1868826"/>
          </a:xfrm>
          <a:prstGeom prst="rect">
            <a:avLst/>
          </a:prstGeom>
          <a:noFill/>
          <a:ln w="9525">
            <a:noFill/>
            <a:miter lim="800000"/>
            <a:headEnd/>
            <a:tailEnd/>
          </a:ln>
        </p:spPr>
      </p:pic>
      <p:pic>
        <p:nvPicPr>
          <p:cNvPr id="17" name="Picture 15" descr="mi 20161111_140342"/>
          <p:cNvPicPr>
            <a:picLocks noChangeAspect="1" noChangeArrowheads="1"/>
          </p:cNvPicPr>
          <p:nvPr/>
        </p:nvPicPr>
        <p:blipFill>
          <a:blip r:embed="rId11" cstate="print"/>
          <a:srcRect r="12923"/>
          <a:stretch>
            <a:fillRect/>
          </a:stretch>
        </p:blipFill>
        <p:spPr bwMode="auto">
          <a:xfrm>
            <a:off x="6732240" y="2972396"/>
            <a:ext cx="2022643" cy="1905900"/>
          </a:xfrm>
          <a:prstGeom prst="rect">
            <a:avLst/>
          </a:prstGeom>
          <a:noFill/>
          <a:ln w="9525">
            <a:noFill/>
            <a:miter lim="800000"/>
            <a:headEnd/>
            <a:tailEnd/>
          </a:ln>
        </p:spPr>
      </p:pic>
      <p:sp>
        <p:nvSpPr>
          <p:cNvPr id="18" name="Text Box 21"/>
          <p:cNvSpPr txBox="1">
            <a:spLocks noChangeArrowheads="1"/>
          </p:cNvSpPr>
          <p:nvPr/>
        </p:nvSpPr>
        <p:spPr bwMode="auto">
          <a:xfrm>
            <a:off x="7093970" y="3740402"/>
            <a:ext cx="1383223" cy="369887"/>
          </a:xfrm>
          <a:prstGeom prst="rect">
            <a:avLst/>
          </a:prstGeom>
          <a:noFill/>
          <a:ln w="9525">
            <a:noFill/>
            <a:miter lim="800000"/>
            <a:headEnd/>
            <a:tailEnd/>
          </a:ln>
        </p:spPr>
        <p:txBody>
          <a:bodyPr wrap="square" lIns="91431" tIns="45715" rIns="91431" bIns="45715">
            <a:spAutoFit/>
          </a:bodyPr>
          <a:lstStyle/>
          <a:p>
            <a:pPr algn="ctr" eaLnBrk="1" hangingPunct="1">
              <a:spcBef>
                <a:spcPct val="50000"/>
              </a:spcBef>
            </a:pPr>
            <a:r>
              <a:rPr lang="tr-TR" altLang="de-DE" b="1" dirty="0">
                <a:solidFill>
                  <a:srgbClr val="CC3300"/>
                </a:solidFill>
              </a:rPr>
              <a:t>  </a:t>
            </a:r>
            <a:r>
              <a:rPr lang="tr-TR" altLang="de-DE" b="1" dirty="0" smtClean="0"/>
              <a:t>BAYRAK</a:t>
            </a:r>
            <a:endParaRPr lang="tr-TR" altLang="de-DE" b="1" dirty="0"/>
          </a:p>
        </p:txBody>
      </p:sp>
      <p:sp>
        <p:nvSpPr>
          <p:cNvPr id="19" name="Text Box 23"/>
          <p:cNvSpPr txBox="1">
            <a:spLocks noChangeArrowheads="1"/>
          </p:cNvSpPr>
          <p:nvPr/>
        </p:nvSpPr>
        <p:spPr bwMode="auto">
          <a:xfrm>
            <a:off x="4594362" y="5730848"/>
            <a:ext cx="1555349" cy="369887"/>
          </a:xfrm>
          <a:prstGeom prst="rect">
            <a:avLst/>
          </a:prstGeom>
          <a:noFill/>
          <a:ln w="9525">
            <a:noFill/>
            <a:miter lim="800000"/>
            <a:headEnd/>
            <a:tailEnd/>
          </a:ln>
        </p:spPr>
        <p:txBody>
          <a:bodyPr wrap="square" lIns="91431" tIns="45715" rIns="91431" bIns="45715">
            <a:spAutoFit/>
          </a:bodyPr>
          <a:lstStyle/>
          <a:p>
            <a:pPr algn="ctr" eaLnBrk="1" hangingPunct="1">
              <a:spcBef>
                <a:spcPct val="50000"/>
              </a:spcBef>
            </a:pPr>
            <a:r>
              <a:rPr lang="tr-TR" altLang="de-DE" b="1" dirty="0"/>
              <a:t>   15 TEMMUZ</a:t>
            </a:r>
          </a:p>
        </p:txBody>
      </p:sp>
      <p:sp>
        <p:nvSpPr>
          <p:cNvPr id="20" name="Text Box 22"/>
          <p:cNvSpPr txBox="1">
            <a:spLocks noChangeArrowheads="1"/>
          </p:cNvSpPr>
          <p:nvPr/>
        </p:nvSpPr>
        <p:spPr bwMode="auto">
          <a:xfrm>
            <a:off x="523123" y="3610519"/>
            <a:ext cx="1524973" cy="366712"/>
          </a:xfrm>
          <a:prstGeom prst="rect">
            <a:avLst/>
          </a:prstGeom>
          <a:noFill/>
          <a:ln w="9525">
            <a:noFill/>
            <a:miter lim="800000"/>
            <a:headEnd/>
            <a:tailEnd/>
          </a:ln>
        </p:spPr>
        <p:txBody>
          <a:bodyPr wrap="square" lIns="91431" tIns="45715" rIns="91431" bIns="45715">
            <a:spAutoFit/>
          </a:bodyPr>
          <a:lstStyle/>
          <a:p>
            <a:pPr algn="ctr" eaLnBrk="1" hangingPunct="1">
              <a:spcBef>
                <a:spcPct val="50000"/>
              </a:spcBef>
            </a:pPr>
            <a:r>
              <a:rPr lang="tr-TR" altLang="de-DE" b="1" dirty="0">
                <a:solidFill>
                  <a:srgbClr val="CC3300"/>
                </a:solidFill>
              </a:rPr>
              <a:t>  </a:t>
            </a:r>
            <a:r>
              <a:rPr lang="tr-TR" altLang="de-DE" sz="1400" b="1" dirty="0"/>
              <a:t>MARAŞ 12</a:t>
            </a:r>
          </a:p>
        </p:txBody>
      </p:sp>
      <p:sp>
        <p:nvSpPr>
          <p:cNvPr id="21" name="Text Box 5"/>
          <p:cNvSpPr txBox="1">
            <a:spLocks noChangeArrowheads="1"/>
          </p:cNvSpPr>
          <p:nvPr/>
        </p:nvSpPr>
        <p:spPr bwMode="auto">
          <a:xfrm>
            <a:off x="2248197" y="4677960"/>
            <a:ext cx="4047416" cy="307766"/>
          </a:xfrm>
          <a:prstGeom prst="rect">
            <a:avLst/>
          </a:prstGeom>
          <a:noFill/>
          <a:ln w="9525">
            <a:solidFill>
              <a:srgbClr val="006600"/>
            </a:solidFill>
            <a:miter lim="800000"/>
            <a:headEnd/>
            <a:tailEnd/>
          </a:ln>
        </p:spPr>
        <p:txBody>
          <a:bodyPr wrap="square" lIns="91431" tIns="45715" rIns="91431" bIns="45715">
            <a:spAutoFit/>
          </a:bodyPr>
          <a:lstStyle/>
          <a:p>
            <a:pPr algn="ctr" defTabSz="457200" eaLnBrk="1" hangingPunct="1">
              <a:spcBef>
                <a:spcPct val="50000"/>
              </a:spcBef>
            </a:pPr>
            <a:r>
              <a:rPr lang="tr-TR" altLang="de-DE" sz="1400" b="1" dirty="0">
                <a:solidFill>
                  <a:srgbClr val="FF0000"/>
                </a:solidFill>
              </a:rPr>
              <a:t>TÜRKİYE’ NİN   İLK   MELEZ   CEVİZ   ÇEŞİTLERİ</a:t>
            </a:r>
          </a:p>
        </p:txBody>
      </p:sp>
    </p:spTree>
    <p:extLst>
      <p:ext uri="{BB962C8B-B14F-4D97-AF65-F5344CB8AC3E}">
        <p14:creationId xmlns:p14="http://schemas.microsoft.com/office/powerpoint/2010/main" val="27086315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5"/>
          <p:cNvPicPr>
            <a:picLocks noChangeAspect="1" noChangeArrowheads="1"/>
          </p:cNvPicPr>
          <p:nvPr/>
        </p:nvPicPr>
        <p:blipFill>
          <a:blip r:embed="rId2" cstate="print"/>
          <a:srcRect/>
          <a:stretch>
            <a:fillRect/>
          </a:stretch>
        </p:blipFill>
        <p:spPr bwMode="auto">
          <a:xfrm>
            <a:off x="0" y="0"/>
            <a:ext cx="2666074" cy="1866088"/>
          </a:xfrm>
          <a:prstGeom prst="rect">
            <a:avLst/>
          </a:prstGeom>
          <a:noFill/>
          <a:ln w="9525">
            <a:noFill/>
            <a:miter lim="800000"/>
            <a:headEnd/>
            <a:tailEnd/>
          </a:ln>
        </p:spPr>
      </p:pic>
      <p:pic>
        <p:nvPicPr>
          <p:cNvPr id="19459" name="Picture 84"/>
          <p:cNvPicPr>
            <a:picLocks noChangeAspect="1" noChangeArrowheads="1"/>
          </p:cNvPicPr>
          <p:nvPr/>
        </p:nvPicPr>
        <p:blipFill>
          <a:blip r:embed="rId3" cstate="print"/>
          <a:srcRect l="26936" r="14143"/>
          <a:stretch>
            <a:fillRect/>
          </a:stretch>
        </p:blipFill>
        <p:spPr bwMode="auto">
          <a:xfrm>
            <a:off x="1634735" y="1185386"/>
            <a:ext cx="2198530" cy="1535433"/>
          </a:xfrm>
          <a:prstGeom prst="rect">
            <a:avLst/>
          </a:prstGeom>
          <a:noFill/>
          <a:ln w="9525">
            <a:noFill/>
            <a:miter lim="800000"/>
            <a:headEnd/>
            <a:tailEnd/>
          </a:ln>
        </p:spPr>
      </p:pic>
      <p:pic>
        <p:nvPicPr>
          <p:cNvPr id="19460" name="Picture 91"/>
          <p:cNvPicPr>
            <a:picLocks noChangeAspect="1" noChangeArrowheads="1"/>
          </p:cNvPicPr>
          <p:nvPr/>
        </p:nvPicPr>
        <p:blipFill>
          <a:blip r:embed="rId4" cstate="print"/>
          <a:srcRect l="-13461" r="13461"/>
          <a:stretch>
            <a:fillRect/>
          </a:stretch>
        </p:blipFill>
        <p:spPr bwMode="auto">
          <a:xfrm>
            <a:off x="2532322" y="1964885"/>
            <a:ext cx="2338464" cy="1511869"/>
          </a:xfrm>
          <a:prstGeom prst="rect">
            <a:avLst/>
          </a:prstGeom>
          <a:noFill/>
          <a:ln w="9525">
            <a:noFill/>
            <a:miter lim="800000"/>
            <a:headEnd/>
            <a:tailEnd/>
          </a:ln>
        </p:spPr>
      </p:pic>
      <p:pic>
        <p:nvPicPr>
          <p:cNvPr id="19461" name="Picture 120"/>
          <p:cNvPicPr>
            <a:picLocks noChangeAspect="1" noChangeArrowheads="1"/>
          </p:cNvPicPr>
          <p:nvPr/>
        </p:nvPicPr>
        <p:blipFill>
          <a:blip r:embed="rId5" cstate="print"/>
          <a:srcRect/>
          <a:stretch>
            <a:fillRect/>
          </a:stretch>
        </p:blipFill>
        <p:spPr bwMode="auto">
          <a:xfrm>
            <a:off x="3882119" y="2781589"/>
            <a:ext cx="2160240" cy="1511507"/>
          </a:xfrm>
          <a:prstGeom prst="rect">
            <a:avLst/>
          </a:prstGeom>
          <a:noFill/>
          <a:ln w="9525">
            <a:noFill/>
            <a:miter lim="800000"/>
            <a:headEnd/>
            <a:tailEnd/>
          </a:ln>
        </p:spPr>
      </p:pic>
      <p:pic>
        <p:nvPicPr>
          <p:cNvPr id="19462" name="Picture 5" descr="melez bitkiler"/>
          <p:cNvPicPr>
            <a:picLocks noChangeAspect="1" noChangeArrowheads="1"/>
          </p:cNvPicPr>
          <p:nvPr/>
        </p:nvPicPr>
        <p:blipFill>
          <a:blip r:embed="rId6" cstate="print"/>
          <a:srcRect/>
          <a:stretch>
            <a:fillRect/>
          </a:stretch>
        </p:blipFill>
        <p:spPr bwMode="auto">
          <a:xfrm>
            <a:off x="4823065" y="3797253"/>
            <a:ext cx="2160240" cy="1439171"/>
          </a:xfrm>
          <a:prstGeom prst="rect">
            <a:avLst/>
          </a:prstGeom>
          <a:noFill/>
          <a:ln w="9525">
            <a:noFill/>
            <a:miter lim="800000"/>
            <a:headEnd/>
            <a:tailEnd/>
          </a:ln>
        </p:spPr>
      </p:pic>
      <p:sp>
        <p:nvSpPr>
          <p:cNvPr id="10" name="9 Metin kutusu"/>
          <p:cNvSpPr txBox="1"/>
          <p:nvPr/>
        </p:nvSpPr>
        <p:spPr>
          <a:xfrm>
            <a:off x="2627784" y="0"/>
            <a:ext cx="6300192"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tr-TR" b="1" dirty="0" smtClean="0"/>
              <a:t> </a:t>
            </a:r>
            <a:r>
              <a:rPr lang="tr-TR" sz="2400" b="1" dirty="0" smtClean="0"/>
              <a:t>MELEZ  ISLAH  PROGRAMINA BAŞLAMA - </a:t>
            </a:r>
            <a:r>
              <a:rPr lang="tr-TR" sz="2400" b="1" dirty="0" smtClean="0">
                <a:solidFill>
                  <a:srgbClr val="C00000"/>
                </a:solidFill>
              </a:rPr>
              <a:t>2001</a:t>
            </a:r>
            <a:endParaRPr lang="tr-TR" sz="2400" b="1" dirty="0">
              <a:solidFill>
                <a:srgbClr val="C00000"/>
              </a:solidFill>
            </a:endParaRPr>
          </a:p>
        </p:txBody>
      </p:sp>
      <p:pic>
        <p:nvPicPr>
          <p:cNvPr id="22" name="Picture 4" descr="torbalama"/>
          <p:cNvPicPr>
            <a:picLocks noChangeAspect="1" noChangeArrowheads="1"/>
          </p:cNvPicPr>
          <p:nvPr/>
        </p:nvPicPr>
        <p:blipFill>
          <a:blip r:embed="rId7" cstate="print"/>
          <a:srcRect/>
          <a:stretch>
            <a:fillRect/>
          </a:stretch>
        </p:blipFill>
        <p:spPr bwMode="auto">
          <a:xfrm>
            <a:off x="0" y="1556792"/>
            <a:ext cx="498987" cy="332658"/>
          </a:xfrm>
          <a:prstGeom prst="rect">
            <a:avLst/>
          </a:prstGeom>
          <a:noFill/>
          <a:ln w="9525">
            <a:noFill/>
            <a:miter lim="800000"/>
            <a:headEnd/>
            <a:tailEnd/>
          </a:ln>
        </p:spPr>
      </p:pic>
      <p:pic>
        <p:nvPicPr>
          <p:cNvPr id="23" name="Picture 4" descr="fidanlık ceviz çiçek vs024"/>
          <p:cNvPicPr>
            <a:picLocks noChangeAspect="1" noChangeArrowheads="1"/>
          </p:cNvPicPr>
          <p:nvPr/>
        </p:nvPicPr>
        <p:blipFill>
          <a:blip r:embed="rId8" cstate="print"/>
          <a:srcRect l="42858" t="17642" r="1682" b="1697"/>
          <a:stretch>
            <a:fillRect/>
          </a:stretch>
        </p:blipFill>
        <p:spPr bwMode="auto">
          <a:xfrm>
            <a:off x="5489074" y="4799778"/>
            <a:ext cx="2304256" cy="1305745"/>
          </a:xfrm>
          <a:prstGeom prst="rect">
            <a:avLst/>
          </a:prstGeom>
          <a:noFill/>
          <a:ln w="9525">
            <a:noFill/>
            <a:miter lim="800000"/>
            <a:headEnd/>
            <a:tailEnd/>
          </a:ln>
        </p:spPr>
      </p:pic>
      <p:cxnSp>
        <p:nvCxnSpPr>
          <p:cNvPr id="21" name="20 Dirsek Bağlayıcısı"/>
          <p:cNvCxnSpPr/>
          <p:nvPr/>
        </p:nvCxnSpPr>
        <p:spPr>
          <a:xfrm rot="16200000" flipH="1">
            <a:off x="4175956" y="1736812"/>
            <a:ext cx="1080120" cy="864096"/>
          </a:xfrm>
          <a:prstGeom prst="bentConnector3">
            <a:avLst>
              <a:gd name="adj1" fmla="val 30571"/>
            </a:avLst>
          </a:prstGeom>
          <a:ln w="2540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24" name="23 Dirsek Bağlayıcısı"/>
          <p:cNvCxnSpPr/>
          <p:nvPr/>
        </p:nvCxnSpPr>
        <p:spPr>
          <a:xfrm>
            <a:off x="5148064" y="2708920"/>
            <a:ext cx="1869212" cy="1045429"/>
          </a:xfrm>
          <a:prstGeom prst="bentConnector3">
            <a:avLst>
              <a:gd name="adj1" fmla="val 50000"/>
            </a:avLst>
          </a:prstGeom>
          <a:ln w="2540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27" name="26 Dirsek Bağlayıcısı"/>
          <p:cNvCxnSpPr/>
          <p:nvPr/>
        </p:nvCxnSpPr>
        <p:spPr>
          <a:xfrm>
            <a:off x="2987824" y="548680"/>
            <a:ext cx="1296144" cy="1080120"/>
          </a:xfrm>
          <a:prstGeom prst="bentConnector3">
            <a:avLst>
              <a:gd name="adj1" fmla="val 50000"/>
            </a:avLst>
          </a:prstGeom>
          <a:ln w="25400">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36 Metin kutusu"/>
          <p:cNvSpPr txBox="1"/>
          <p:nvPr/>
        </p:nvSpPr>
        <p:spPr>
          <a:xfrm>
            <a:off x="5508104" y="1628800"/>
            <a:ext cx="3635896" cy="1015663"/>
          </a:xfrm>
          <a:prstGeom prst="rect">
            <a:avLst/>
          </a:prstGeom>
          <a:noFill/>
        </p:spPr>
        <p:txBody>
          <a:bodyPr wrap="square" rtlCol="0">
            <a:spAutoFit/>
          </a:bodyPr>
          <a:lstStyle/>
          <a:p>
            <a:pPr algn="ctr"/>
            <a:r>
              <a:rPr lang="tr-TR" sz="2000" b="1" dirty="0" smtClean="0">
                <a:solidFill>
                  <a:srgbClr val="006600"/>
                </a:solidFill>
              </a:rPr>
              <a:t>ÇEŞİT ISLAHINDA MENZİLE</a:t>
            </a:r>
          </a:p>
          <a:p>
            <a:pPr algn="ctr"/>
            <a:r>
              <a:rPr lang="tr-TR" sz="2000" b="1" dirty="0" smtClean="0">
                <a:solidFill>
                  <a:srgbClr val="006600"/>
                </a:solidFill>
              </a:rPr>
              <a:t> 15 YILLIK SABIRLI BİR YOLDAN SONRA ULAŞILIR…</a:t>
            </a:r>
            <a:endParaRPr lang="tr-TR" sz="2000" b="1" dirty="0">
              <a:solidFill>
                <a:srgbClr val="006600"/>
              </a:solidFill>
            </a:endParaRPr>
          </a:p>
        </p:txBody>
      </p:sp>
      <p:sp>
        <p:nvSpPr>
          <p:cNvPr id="11" name="10 Metin kutusu"/>
          <p:cNvSpPr txBox="1"/>
          <p:nvPr/>
        </p:nvSpPr>
        <p:spPr>
          <a:xfrm>
            <a:off x="4805128" y="6210584"/>
            <a:ext cx="2736304"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tr-TR" sz="2400" b="1" dirty="0" smtClean="0"/>
              <a:t>ÇEŞİT TESCİLİ - </a:t>
            </a:r>
            <a:r>
              <a:rPr lang="tr-TR" sz="2400" b="1" dirty="0" smtClean="0">
                <a:solidFill>
                  <a:srgbClr val="C00000"/>
                </a:solidFill>
              </a:rPr>
              <a:t>2016</a:t>
            </a:r>
            <a:endParaRPr lang="tr-TR" sz="2400" b="1" dirty="0">
              <a:solidFill>
                <a:srgbClr val="C00000"/>
              </a:solidFill>
            </a:endParaRPr>
          </a:p>
        </p:txBody>
      </p:sp>
      <p:cxnSp>
        <p:nvCxnSpPr>
          <p:cNvPr id="38" name="37 Dirsek Bağlayıcısı"/>
          <p:cNvCxnSpPr/>
          <p:nvPr/>
        </p:nvCxnSpPr>
        <p:spPr>
          <a:xfrm rot="16200000" flipH="1">
            <a:off x="6305658" y="4436203"/>
            <a:ext cx="1920943" cy="497706"/>
          </a:xfrm>
          <a:prstGeom prst="bentConnector3">
            <a:avLst>
              <a:gd name="adj1" fmla="val 50000"/>
            </a:avLst>
          </a:prstGeom>
          <a:ln w="25400">
            <a:solidFill>
              <a:srgbClr val="0033CC"/>
            </a:solidFill>
            <a:tailEnd type="arrow"/>
          </a:ln>
        </p:spPr>
        <p:style>
          <a:lnRef idx="1">
            <a:schemeClr val="accent1"/>
          </a:lnRef>
          <a:fillRef idx="0">
            <a:schemeClr val="accent1"/>
          </a:fillRef>
          <a:effectRef idx="0">
            <a:schemeClr val="accent1"/>
          </a:effectRef>
          <a:fontRef idx="minor">
            <a:schemeClr val="tx1"/>
          </a:fontRef>
        </p:style>
      </p:cxnSp>
      <p:pic>
        <p:nvPicPr>
          <p:cNvPr id="26" name="Picture 8" descr="dir 20161111_140125"/>
          <p:cNvPicPr>
            <a:picLocks noChangeAspect="1" noChangeArrowheads="1"/>
          </p:cNvPicPr>
          <p:nvPr/>
        </p:nvPicPr>
        <p:blipFill>
          <a:blip r:embed="rId9" cstate="print"/>
          <a:srcRect/>
          <a:stretch>
            <a:fillRect/>
          </a:stretch>
        </p:blipFill>
        <p:spPr bwMode="auto">
          <a:xfrm>
            <a:off x="7514982" y="5644325"/>
            <a:ext cx="1629018" cy="1213676"/>
          </a:xfrm>
          <a:prstGeom prst="rect">
            <a:avLst/>
          </a:prstGeom>
          <a:noFill/>
          <a:ln w="9525">
            <a:noFill/>
            <a:miter lim="800000"/>
            <a:headEnd/>
            <a:tailEnd/>
          </a:ln>
        </p:spPr>
      </p:pic>
    </p:spTree>
    <p:extLst>
      <p:ext uri="{BB962C8B-B14F-4D97-AF65-F5344CB8AC3E}">
        <p14:creationId xmlns:p14="http://schemas.microsoft.com/office/powerpoint/2010/main" val="28985184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Başlık"/>
          <p:cNvSpPr>
            <a:spLocks noGrp="1"/>
          </p:cNvSpPr>
          <p:nvPr>
            <p:ph type="title" idx="4294967295"/>
          </p:nvPr>
        </p:nvSpPr>
        <p:spPr>
          <a:xfrm>
            <a:off x="1547813" y="260350"/>
            <a:ext cx="6769100" cy="654050"/>
          </a:xfrm>
        </p:spPr>
        <p:txBody>
          <a:bodyPr/>
          <a:lstStyle/>
          <a:p>
            <a:pPr eaLnBrk="1" hangingPunct="1"/>
            <a:r>
              <a:rPr lang="tr-TR" altLang="de-DE" sz="2000" b="1" smtClean="0">
                <a:solidFill>
                  <a:srgbClr val="008000"/>
                </a:solidFill>
                <a:cs typeface="Arial" panose="020B0604020202020204" pitchFamily="34" charset="0"/>
              </a:rPr>
              <a:t>Bitkisel ve Fenolojik Özelliklerin Belirlenmesi</a:t>
            </a:r>
            <a:endParaRPr lang="tr-TR" altLang="de-DE" sz="2000" smtClean="0">
              <a:solidFill>
                <a:srgbClr val="008000"/>
              </a:solidFill>
              <a:cs typeface="Arial" panose="020B0604020202020204" pitchFamily="34" charset="0"/>
            </a:endParaRPr>
          </a:p>
        </p:txBody>
      </p:sp>
      <p:sp>
        <p:nvSpPr>
          <p:cNvPr id="22531" name="2 İçerik Yer Tutucusu"/>
          <p:cNvSpPr>
            <a:spLocks noGrp="1"/>
          </p:cNvSpPr>
          <p:nvPr>
            <p:ph idx="4294967295"/>
          </p:nvPr>
        </p:nvSpPr>
        <p:spPr>
          <a:xfrm>
            <a:off x="179388" y="981075"/>
            <a:ext cx="8785100" cy="5876925"/>
          </a:xfrm>
        </p:spPr>
        <p:txBody>
          <a:bodyPr/>
          <a:lstStyle/>
          <a:p>
            <a:pPr algn="just" eaLnBrk="1" hangingPunct="1">
              <a:lnSpc>
                <a:spcPct val="80000"/>
              </a:lnSpc>
              <a:buFontTx/>
              <a:buNone/>
            </a:pPr>
            <a:r>
              <a:rPr lang="tr-TR" altLang="de-DE" sz="2200" dirty="0" smtClean="0">
                <a:cs typeface="Arial" panose="020B0604020202020204" pitchFamily="34" charset="0"/>
              </a:rPr>
              <a:t>	</a:t>
            </a:r>
          </a:p>
          <a:p>
            <a:pPr algn="just" eaLnBrk="1" hangingPunct="1">
              <a:lnSpc>
                <a:spcPct val="80000"/>
              </a:lnSpc>
              <a:buFontTx/>
              <a:buNone/>
            </a:pPr>
            <a:r>
              <a:rPr lang="tr-TR" altLang="de-DE" sz="2200" dirty="0" smtClean="0">
                <a:cs typeface="Arial" panose="020B0604020202020204" pitchFamily="34" charset="0"/>
              </a:rPr>
              <a:t> </a:t>
            </a:r>
            <a:r>
              <a:rPr lang="tr-TR" altLang="de-DE" sz="4000" b="1" dirty="0" err="1" smtClean="0">
                <a:solidFill>
                  <a:srgbClr val="C00000"/>
                </a:solidFill>
                <a:cs typeface="Arial" panose="020B0604020202020204" pitchFamily="34" charset="0"/>
              </a:rPr>
              <a:t>Walnut</a:t>
            </a:r>
            <a:r>
              <a:rPr lang="tr-TR" altLang="de-DE" sz="4000" b="1" dirty="0" smtClean="0">
                <a:solidFill>
                  <a:srgbClr val="C00000"/>
                </a:solidFill>
                <a:cs typeface="Arial" panose="020B0604020202020204" pitchFamily="34" charset="0"/>
              </a:rPr>
              <a:t> </a:t>
            </a:r>
            <a:r>
              <a:rPr lang="tr-TR" altLang="de-DE" sz="4000" b="1" dirty="0" err="1" smtClean="0">
                <a:solidFill>
                  <a:srgbClr val="C00000"/>
                </a:solidFill>
                <a:cs typeface="Arial" panose="020B0604020202020204" pitchFamily="34" charset="0"/>
              </a:rPr>
              <a:t>Descriptors</a:t>
            </a:r>
            <a:r>
              <a:rPr lang="tr-TR" altLang="de-DE" sz="4000" b="1" dirty="0" smtClean="0">
                <a:solidFill>
                  <a:srgbClr val="C00000"/>
                </a:solidFill>
                <a:cs typeface="Arial" panose="020B0604020202020204" pitchFamily="34" charset="0"/>
              </a:rPr>
              <a:t> ve UPOV kriterlerine göre </a:t>
            </a:r>
          </a:p>
          <a:p>
            <a:pPr eaLnBrk="1" hangingPunct="1">
              <a:lnSpc>
                <a:spcPct val="80000"/>
              </a:lnSpc>
              <a:buFontTx/>
              <a:buNone/>
            </a:pPr>
            <a:r>
              <a:rPr lang="tr-TR" altLang="de-DE" sz="4000" b="1" dirty="0" smtClean="0">
                <a:cs typeface="Arial" panose="020B0604020202020204" pitchFamily="34" charset="0"/>
              </a:rPr>
              <a:t>Morfolojik, </a:t>
            </a:r>
            <a:r>
              <a:rPr lang="tr-TR" altLang="de-DE" sz="4000" b="1" dirty="0" err="1" smtClean="0">
                <a:cs typeface="Arial" panose="020B0604020202020204" pitchFamily="34" charset="0"/>
              </a:rPr>
              <a:t>Fenolojik</a:t>
            </a:r>
            <a:r>
              <a:rPr lang="tr-TR" altLang="de-DE" sz="4000" b="1" dirty="0" smtClean="0">
                <a:cs typeface="Arial" panose="020B0604020202020204" pitchFamily="34" charset="0"/>
              </a:rPr>
              <a:t> ve </a:t>
            </a:r>
            <a:r>
              <a:rPr lang="tr-TR" altLang="de-DE" sz="4000" b="1" dirty="0" err="1" smtClean="0">
                <a:cs typeface="Arial" panose="020B0604020202020204" pitchFamily="34" charset="0"/>
              </a:rPr>
              <a:t>Pomolojik</a:t>
            </a:r>
            <a:r>
              <a:rPr lang="tr-TR" altLang="de-DE" sz="4000" b="1" dirty="0" smtClean="0">
                <a:cs typeface="Arial" panose="020B0604020202020204" pitchFamily="34" charset="0"/>
              </a:rPr>
              <a:t> özellikleri incelenmiş, </a:t>
            </a:r>
          </a:p>
          <a:p>
            <a:pPr eaLnBrk="1" hangingPunct="1">
              <a:lnSpc>
                <a:spcPct val="80000"/>
              </a:lnSpc>
              <a:buFontTx/>
              <a:buNone/>
            </a:pPr>
            <a:r>
              <a:rPr lang="tr-TR" altLang="de-DE" sz="4000" b="1" dirty="0" smtClean="0">
                <a:cs typeface="Arial" panose="020B0604020202020204" pitchFamily="34" charset="0"/>
              </a:rPr>
              <a:t>ayrıca </a:t>
            </a:r>
            <a:r>
              <a:rPr lang="tr-TR" altLang="de-DE" sz="4000" b="1" dirty="0" err="1" smtClean="0">
                <a:cs typeface="Arial" panose="020B0604020202020204" pitchFamily="34" charset="0"/>
              </a:rPr>
              <a:t>genotiplerin</a:t>
            </a:r>
            <a:r>
              <a:rPr lang="tr-TR" altLang="de-DE" sz="4000" b="1" dirty="0" smtClean="0">
                <a:cs typeface="Arial" panose="020B0604020202020204" pitchFamily="34" charset="0"/>
              </a:rPr>
              <a:t> verim değerleri belirlenmiştir. </a:t>
            </a:r>
          </a:p>
          <a:p>
            <a:pPr algn="just" eaLnBrk="1" hangingPunct="1">
              <a:lnSpc>
                <a:spcPct val="80000"/>
              </a:lnSpc>
            </a:pPr>
            <a:endParaRPr lang="tr-TR" altLang="de-DE" sz="2200" b="1" dirty="0" smtClean="0">
              <a:cs typeface="Arial" panose="020B0604020202020204" pitchFamily="34" charset="0"/>
            </a:endParaRPr>
          </a:p>
          <a:p>
            <a:pPr algn="just" eaLnBrk="1" hangingPunct="1">
              <a:lnSpc>
                <a:spcPct val="80000"/>
              </a:lnSpc>
              <a:buFontTx/>
              <a:buNone/>
            </a:pPr>
            <a:r>
              <a:rPr lang="tr-TR" altLang="de-DE" sz="2200" dirty="0" smtClean="0">
                <a:cs typeface="Arial" panose="020B0604020202020204" pitchFamily="34" charset="0"/>
              </a:rPr>
              <a:t> </a:t>
            </a:r>
          </a:p>
        </p:txBody>
      </p:sp>
    </p:spTree>
    <p:extLst>
      <p:ext uri="{BB962C8B-B14F-4D97-AF65-F5344CB8AC3E}">
        <p14:creationId xmlns:p14="http://schemas.microsoft.com/office/powerpoint/2010/main" val="12830359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51520" y="332656"/>
            <a:ext cx="8640960" cy="2276872"/>
          </a:xfrm>
        </p:spPr>
        <p:txBody>
          <a:bodyPr>
            <a:noAutofit/>
          </a:bodyPr>
          <a:lstStyle/>
          <a:p>
            <a:r>
              <a:rPr lang="tr-TR" sz="5400" b="1" dirty="0" smtClean="0">
                <a:solidFill>
                  <a:srgbClr val="0033CC"/>
                </a:solidFill>
              </a:rPr>
              <a:t>TÜRKİYE’NİN                                                  İLK MELEZ </a:t>
            </a:r>
            <a:br>
              <a:rPr lang="tr-TR" sz="5400" b="1" dirty="0" smtClean="0">
                <a:solidFill>
                  <a:srgbClr val="0033CC"/>
                </a:solidFill>
              </a:rPr>
            </a:br>
            <a:r>
              <a:rPr lang="tr-TR" sz="5400" b="1" dirty="0" smtClean="0">
                <a:solidFill>
                  <a:srgbClr val="0033CC"/>
                </a:solidFill>
              </a:rPr>
              <a:t>CEVİZ  ÇEŞİTLERİ</a:t>
            </a:r>
            <a:endParaRPr lang="tr-TR" sz="5400" b="1" dirty="0">
              <a:solidFill>
                <a:srgbClr val="0033CC"/>
              </a:solidFill>
            </a:endParaRPr>
          </a:p>
        </p:txBody>
      </p:sp>
      <p:sp>
        <p:nvSpPr>
          <p:cNvPr id="3" name="2 İçerik Yer Tutucusu"/>
          <p:cNvSpPr>
            <a:spLocks noGrp="1"/>
          </p:cNvSpPr>
          <p:nvPr>
            <p:ph idx="1"/>
          </p:nvPr>
        </p:nvSpPr>
        <p:spPr>
          <a:xfrm>
            <a:off x="1763688" y="3068960"/>
            <a:ext cx="5616624" cy="2592288"/>
          </a:xfrm>
        </p:spPr>
        <p:style>
          <a:lnRef idx="0">
            <a:schemeClr val="accent3"/>
          </a:lnRef>
          <a:fillRef idx="3">
            <a:schemeClr val="accent3"/>
          </a:fillRef>
          <a:effectRef idx="3">
            <a:schemeClr val="accent3"/>
          </a:effectRef>
          <a:fontRef idx="minor">
            <a:schemeClr val="lt1"/>
          </a:fontRef>
        </p:style>
        <p:txBody>
          <a:bodyPr>
            <a:noAutofit/>
          </a:bodyPr>
          <a:lstStyle/>
          <a:p>
            <a:pPr algn="ctr">
              <a:buNone/>
            </a:pPr>
            <a:r>
              <a:rPr lang="tr-TR" sz="5400" b="1" dirty="0" smtClean="0">
                <a:solidFill>
                  <a:schemeClr val="tx1"/>
                </a:solidFill>
              </a:rPr>
              <a:t>DİRİLİŞ</a:t>
            </a:r>
          </a:p>
          <a:p>
            <a:pPr algn="ctr">
              <a:buNone/>
            </a:pPr>
            <a:endParaRPr lang="tr-TR" sz="2800" b="1" dirty="0">
              <a:solidFill>
                <a:schemeClr val="tx1"/>
              </a:solidFill>
            </a:endParaRPr>
          </a:p>
          <a:p>
            <a:pPr algn="ctr">
              <a:buNone/>
            </a:pPr>
            <a:r>
              <a:rPr lang="tr-TR" sz="5400" b="1" dirty="0" smtClean="0">
                <a:solidFill>
                  <a:schemeClr val="tx1"/>
                </a:solidFill>
              </a:rPr>
              <a:t>15 TEMMUZ </a:t>
            </a:r>
            <a:endParaRPr lang="tr-TR" sz="5400" b="1" dirty="0">
              <a:solidFill>
                <a:schemeClr val="tx1"/>
              </a:solidFill>
            </a:endParaRPr>
          </a:p>
        </p:txBody>
      </p:sp>
      <p:sp>
        <p:nvSpPr>
          <p:cNvPr id="4" name="Text Box 5"/>
          <p:cNvSpPr txBox="1">
            <a:spLocks noChangeArrowheads="1"/>
          </p:cNvSpPr>
          <p:nvPr/>
        </p:nvSpPr>
        <p:spPr bwMode="auto">
          <a:xfrm>
            <a:off x="179512" y="5445224"/>
            <a:ext cx="8964488" cy="784820"/>
          </a:xfrm>
          <a:prstGeom prst="rect">
            <a:avLst/>
          </a:prstGeom>
          <a:noFill/>
          <a:ln w="9525">
            <a:noFill/>
            <a:miter lim="800000"/>
            <a:headEnd/>
            <a:tailEnd/>
          </a:ln>
        </p:spPr>
        <p:txBody>
          <a:bodyPr wrap="square" lIns="91431" tIns="45715" rIns="91431" bIns="45715">
            <a:spAutoFit/>
          </a:bodyPr>
          <a:lstStyle/>
          <a:p>
            <a:pPr defTabSz="457200" eaLnBrk="1" hangingPunct="1">
              <a:spcBef>
                <a:spcPct val="50000"/>
              </a:spcBef>
            </a:pPr>
            <a:endParaRPr lang="tr-TR" altLang="de-DE" sz="900" b="1" dirty="0"/>
          </a:p>
          <a:p>
            <a:pPr defTabSz="457200" eaLnBrk="1" hangingPunct="1">
              <a:spcBef>
                <a:spcPct val="50000"/>
              </a:spcBef>
            </a:pPr>
            <a:r>
              <a:rPr lang="tr-TR" altLang="de-DE" sz="2400" b="1" dirty="0"/>
              <a:t>   </a:t>
            </a:r>
            <a:r>
              <a:rPr lang="tr-TR" altLang="de-DE" sz="2200" b="1" dirty="0"/>
              <a:t>Islah Sahibi:  KSÜ Ziraat Fakültesi   </a:t>
            </a:r>
            <a:r>
              <a:rPr lang="tr-TR" altLang="de-DE" sz="2200" b="1" dirty="0" smtClean="0"/>
              <a:t>      Islahçı: Doç. Dr</a:t>
            </a:r>
            <a:r>
              <a:rPr lang="tr-TR" altLang="de-DE" sz="2200" b="1" dirty="0"/>
              <a:t>. Mehmet SÜTYEMEZ</a:t>
            </a:r>
          </a:p>
        </p:txBody>
      </p:sp>
      <p:pic>
        <p:nvPicPr>
          <p:cNvPr id="5" name="Picture 7" descr="logo"/>
          <p:cNvPicPr>
            <a:picLocks noChangeAspect="1" noChangeArrowheads="1"/>
          </p:cNvPicPr>
          <p:nvPr/>
        </p:nvPicPr>
        <p:blipFill>
          <a:blip r:embed="rId2" cstate="print"/>
          <a:srcRect/>
          <a:stretch>
            <a:fillRect/>
          </a:stretch>
        </p:blipFill>
        <p:spPr bwMode="auto">
          <a:xfrm>
            <a:off x="0" y="0"/>
            <a:ext cx="1043608" cy="1128724"/>
          </a:xfrm>
          <a:prstGeom prst="rect">
            <a:avLst/>
          </a:prstGeom>
          <a:noFill/>
          <a:ln w="9525">
            <a:noFill/>
            <a:miter lim="800000"/>
            <a:headEnd/>
            <a:tailEnd/>
          </a:ln>
        </p:spPr>
      </p:pic>
      <p:pic>
        <p:nvPicPr>
          <p:cNvPr id="6" name="Picture 9" descr="KSÜ ziraat fakültesi ile ilgili görsel sonucu"/>
          <p:cNvPicPr>
            <a:picLocks noChangeAspect="1" noChangeArrowheads="1"/>
          </p:cNvPicPr>
          <p:nvPr/>
        </p:nvPicPr>
        <p:blipFill>
          <a:blip r:embed="rId3" cstate="print"/>
          <a:srcRect/>
          <a:stretch>
            <a:fillRect/>
          </a:stretch>
        </p:blipFill>
        <p:spPr bwMode="auto">
          <a:xfrm>
            <a:off x="8172400" y="0"/>
            <a:ext cx="971600" cy="1212589"/>
          </a:xfrm>
          <a:prstGeom prst="rect">
            <a:avLst/>
          </a:prstGeom>
          <a:noFill/>
          <a:ln w="9525">
            <a:noFill/>
            <a:miter lim="800000"/>
            <a:headEnd/>
            <a:tailEnd/>
          </a:ln>
        </p:spPr>
      </p:pic>
    </p:spTree>
    <p:extLst>
      <p:ext uri="{BB962C8B-B14F-4D97-AF65-F5344CB8AC3E}">
        <p14:creationId xmlns:p14="http://schemas.microsoft.com/office/powerpoint/2010/main" val="789113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descr="http://www.milliyet.com.tr/d/i/logo4.png"/>
          <p:cNvPicPr>
            <a:picLocks noChangeAspect="1" noChangeArrowheads="1"/>
          </p:cNvPicPr>
          <p:nvPr/>
        </p:nvPicPr>
        <p:blipFill>
          <a:blip r:embed="rId2" cstate="print"/>
          <a:srcRect/>
          <a:stretch>
            <a:fillRect/>
          </a:stretch>
        </p:blipFill>
        <p:spPr bwMode="auto">
          <a:xfrm>
            <a:off x="612755" y="620688"/>
            <a:ext cx="2352675" cy="361950"/>
          </a:xfrm>
          <a:prstGeom prst="rect">
            <a:avLst/>
          </a:prstGeom>
          <a:noFill/>
          <a:ln w="9525">
            <a:noFill/>
            <a:miter lim="800000"/>
            <a:headEnd/>
            <a:tailEnd/>
          </a:ln>
        </p:spPr>
      </p:pic>
      <p:sp>
        <p:nvSpPr>
          <p:cNvPr id="16388" name="Dikdörtgen 3"/>
          <p:cNvSpPr>
            <a:spLocks noChangeArrowheads="1"/>
          </p:cNvSpPr>
          <p:nvPr/>
        </p:nvSpPr>
        <p:spPr bwMode="auto">
          <a:xfrm>
            <a:off x="62543" y="766774"/>
            <a:ext cx="7023124" cy="923330"/>
          </a:xfrm>
          <a:prstGeom prst="rect">
            <a:avLst/>
          </a:prstGeom>
          <a:noFill/>
          <a:ln w="9525">
            <a:noFill/>
            <a:miter lim="800000"/>
            <a:headEnd/>
            <a:tailEnd/>
          </a:ln>
        </p:spPr>
        <p:txBody>
          <a:bodyPr wrap="square">
            <a:spAutoFit/>
          </a:bodyPr>
          <a:lstStyle/>
          <a:p>
            <a:endParaRPr lang="de-CH" altLang="de-DE" dirty="0"/>
          </a:p>
          <a:p>
            <a:r>
              <a:rPr lang="de-CH" altLang="de-DE" dirty="0"/>
              <a:t>08 </a:t>
            </a:r>
            <a:r>
              <a:rPr lang="de-CH" altLang="de-DE" dirty="0" err="1"/>
              <a:t>Kasım</a:t>
            </a:r>
            <a:r>
              <a:rPr lang="de-CH" altLang="de-DE" dirty="0"/>
              <a:t> 2016 - 17:25</a:t>
            </a:r>
          </a:p>
          <a:p>
            <a:r>
              <a:rPr lang="de-CH" altLang="de-DE" b="1" dirty="0" err="1"/>
              <a:t>Türkiye'nin</a:t>
            </a:r>
            <a:r>
              <a:rPr lang="de-CH" altLang="de-DE" b="1" dirty="0"/>
              <a:t> </a:t>
            </a:r>
            <a:r>
              <a:rPr lang="de-CH" altLang="de-DE" b="1" dirty="0" err="1"/>
              <a:t>İlk</a:t>
            </a:r>
            <a:r>
              <a:rPr lang="de-CH" altLang="de-DE" b="1" dirty="0"/>
              <a:t> </a:t>
            </a:r>
            <a:r>
              <a:rPr lang="de-CH" altLang="de-DE" b="1" dirty="0" err="1"/>
              <a:t>Melez</a:t>
            </a:r>
            <a:r>
              <a:rPr lang="de-CH" altLang="de-DE" b="1" dirty="0"/>
              <a:t> </a:t>
            </a:r>
            <a:r>
              <a:rPr lang="de-CH" altLang="de-DE" b="1" dirty="0" err="1"/>
              <a:t>Cevizine</a:t>
            </a:r>
            <a:r>
              <a:rPr lang="de-CH" altLang="de-DE" b="1" dirty="0"/>
              <a:t> "15 </a:t>
            </a:r>
            <a:r>
              <a:rPr lang="de-CH" altLang="de-DE" b="1" dirty="0" err="1"/>
              <a:t>Temmuz</a:t>
            </a:r>
            <a:r>
              <a:rPr lang="de-CH" altLang="de-DE" b="1" dirty="0"/>
              <a:t>" </a:t>
            </a:r>
            <a:r>
              <a:rPr lang="de-CH" altLang="de-DE" b="1" dirty="0" err="1"/>
              <a:t>Adı</a:t>
            </a:r>
            <a:r>
              <a:rPr lang="de-CH" altLang="de-DE" b="1" dirty="0"/>
              <a:t> </a:t>
            </a:r>
            <a:r>
              <a:rPr lang="de-CH" altLang="de-DE" b="1" dirty="0" err="1"/>
              <a:t>Verildi</a:t>
            </a:r>
            <a:endParaRPr lang="de-CH" altLang="de-DE" b="1" dirty="0"/>
          </a:p>
        </p:txBody>
      </p:sp>
      <p:sp>
        <p:nvSpPr>
          <p:cNvPr id="16389" name="Dikdörtgen 4"/>
          <p:cNvSpPr>
            <a:spLocks noChangeArrowheads="1"/>
          </p:cNvSpPr>
          <p:nvPr/>
        </p:nvSpPr>
        <p:spPr bwMode="auto">
          <a:xfrm rot="20882081">
            <a:off x="4951149" y="326989"/>
            <a:ext cx="4768221" cy="830997"/>
          </a:xfrm>
          <a:prstGeom prst="rect">
            <a:avLst/>
          </a:prstGeom>
          <a:noFill/>
          <a:ln w="9525">
            <a:noFill/>
            <a:miter lim="800000"/>
            <a:headEnd/>
            <a:tailEnd/>
          </a:ln>
        </p:spPr>
        <p:txBody>
          <a:bodyPr wrap="square">
            <a:spAutoFit/>
          </a:bodyPr>
          <a:lstStyle/>
          <a:p>
            <a:r>
              <a:rPr lang="de-CH" altLang="de-DE" sz="1200" i="1" dirty="0">
                <a:solidFill>
                  <a:srgbClr val="C00000"/>
                </a:solidFill>
              </a:rPr>
              <a:t>www.haberturk.com/yasam/.../</a:t>
            </a:r>
            <a:r>
              <a:rPr lang="de-CH" altLang="de-DE" sz="1200" i="1" dirty="0"/>
              <a:t>1321322-ksude-kursungecirmez-yelek-ve-</a:t>
            </a:r>
            <a:r>
              <a:rPr lang="de-CH" altLang="de-DE" sz="1200" b="1" i="1" dirty="0"/>
              <a:t>ceviz</a:t>
            </a:r>
            <a:r>
              <a:rPr lang="de-CH" altLang="de-DE" sz="1200" i="1" dirty="0"/>
              <a:t>-uretild...</a:t>
            </a:r>
            <a:r>
              <a:rPr lang="de-CH" altLang="de-DE" sz="1200" dirty="0"/>
              <a:t>8 </a:t>
            </a:r>
            <a:r>
              <a:rPr lang="de-CH" altLang="de-DE" sz="1200" dirty="0" err="1"/>
              <a:t>Kas</a:t>
            </a:r>
            <a:r>
              <a:rPr lang="de-CH" altLang="de-DE" sz="1200" dirty="0"/>
              <a:t> 2016 - </a:t>
            </a:r>
            <a:r>
              <a:rPr lang="de-CH" altLang="de-DE" sz="1200" dirty="0" err="1"/>
              <a:t>Kahramanmaraş</a:t>
            </a:r>
            <a:r>
              <a:rPr lang="de-CH" altLang="de-DE" sz="1200" dirty="0"/>
              <a:t> </a:t>
            </a:r>
            <a:r>
              <a:rPr lang="de-CH" altLang="de-DE" sz="1200" dirty="0" err="1"/>
              <a:t>Sütçü</a:t>
            </a:r>
            <a:r>
              <a:rPr lang="de-CH" altLang="de-DE" sz="1200" dirty="0"/>
              <a:t> </a:t>
            </a:r>
            <a:r>
              <a:rPr lang="de-CH" altLang="de-DE" sz="1200" dirty="0" err="1"/>
              <a:t>İmam</a:t>
            </a:r>
            <a:r>
              <a:rPr lang="de-CH" altLang="de-DE" sz="1200" dirty="0"/>
              <a:t> </a:t>
            </a:r>
            <a:r>
              <a:rPr lang="de-CH" altLang="de-DE" sz="1200" dirty="0" err="1"/>
              <a:t>Üniversitesinde</a:t>
            </a:r>
            <a:r>
              <a:rPr lang="de-CH" altLang="de-DE" sz="1200" dirty="0"/>
              <a:t> (KSÜ), </a:t>
            </a:r>
            <a:r>
              <a:rPr lang="de-CH" altLang="de-DE" sz="1200" dirty="0" err="1"/>
              <a:t>Türkiye'nin</a:t>
            </a:r>
            <a:r>
              <a:rPr lang="de-CH" altLang="de-DE" sz="1200" dirty="0"/>
              <a:t> </a:t>
            </a:r>
            <a:r>
              <a:rPr lang="de-CH" altLang="de-DE" sz="1200" dirty="0" err="1"/>
              <a:t>melezleme</a:t>
            </a:r>
            <a:r>
              <a:rPr lang="de-CH" altLang="de-DE" sz="1200" dirty="0"/>
              <a:t> </a:t>
            </a:r>
            <a:r>
              <a:rPr lang="de-CH" altLang="de-DE" sz="1200" dirty="0" err="1"/>
              <a:t>ıslahı</a:t>
            </a:r>
            <a:r>
              <a:rPr lang="de-CH" altLang="de-DE" sz="1200" dirty="0"/>
              <a:t> </a:t>
            </a:r>
            <a:r>
              <a:rPr lang="de-CH" altLang="de-DE" sz="1200" dirty="0" err="1"/>
              <a:t>ile</a:t>
            </a:r>
            <a:r>
              <a:rPr lang="de-CH" altLang="de-DE" sz="1200" dirty="0"/>
              <a:t> </a:t>
            </a:r>
            <a:r>
              <a:rPr lang="de-CH" altLang="de-DE" sz="1200" dirty="0" err="1"/>
              <a:t>elde</a:t>
            </a:r>
            <a:r>
              <a:rPr lang="de-CH" altLang="de-DE" sz="1200" dirty="0"/>
              <a:t> </a:t>
            </a:r>
            <a:r>
              <a:rPr lang="de-CH" altLang="de-DE" sz="1200" dirty="0" err="1"/>
              <a:t>edilmiş</a:t>
            </a:r>
            <a:r>
              <a:rPr lang="de-CH" altLang="de-DE" sz="1200" dirty="0"/>
              <a:t> </a:t>
            </a:r>
            <a:r>
              <a:rPr lang="de-CH" altLang="de-DE" sz="1200" dirty="0" err="1"/>
              <a:t>ilk</a:t>
            </a:r>
            <a:r>
              <a:rPr lang="de-CH" altLang="de-DE" sz="1200" dirty="0"/>
              <a:t> </a:t>
            </a:r>
            <a:r>
              <a:rPr lang="de-CH" altLang="de-DE" sz="1200" i="1" dirty="0" err="1"/>
              <a:t>ceviz</a:t>
            </a:r>
            <a:r>
              <a:rPr lang="de-CH" altLang="de-DE" sz="1200" i="1" dirty="0"/>
              <a:t> </a:t>
            </a:r>
            <a:r>
              <a:rPr lang="de-CH" altLang="de-DE" sz="1200" i="1" dirty="0" err="1"/>
              <a:t>çeşitleri</a:t>
            </a:r>
            <a:r>
              <a:rPr lang="de-CH" altLang="de-DE" sz="1200" dirty="0"/>
              <a:t> </a:t>
            </a:r>
            <a:r>
              <a:rPr lang="de-CH" altLang="de-DE" sz="1200" dirty="0" err="1"/>
              <a:t>olan</a:t>
            </a:r>
            <a:r>
              <a:rPr lang="de-CH" altLang="de-DE" sz="1200" dirty="0"/>
              <a:t> "</a:t>
            </a:r>
            <a:r>
              <a:rPr lang="de-CH" altLang="de-DE" sz="1200" i="1" dirty="0" err="1"/>
              <a:t>Diriliş</a:t>
            </a:r>
            <a:r>
              <a:rPr lang="de-CH" altLang="de-DE" sz="1200" dirty="0"/>
              <a:t>", "15 </a:t>
            </a:r>
            <a:r>
              <a:rPr lang="de-CH" altLang="de-DE" sz="1200" dirty="0" err="1"/>
              <a:t>Temmuz</a:t>
            </a:r>
            <a:r>
              <a:rPr lang="de-CH" altLang="de-DE" sz="1200" dirty="0"/>
              <a:t>", ...</a:t>
            </a:r>
          </a:p>
        </p:txBody>
      </p:sp>
      <p:sp>
        <p:nvSpPr>
          <p:cNvPr id="3" name="Dikdörtgen 2"/>
          <p:cNvSpPr/>
          <p:nvPr/>
        </p:nvSpPr>
        <p:spPr>
          <a:xfrm rot="20947640">
            <a:off x="94238" y="3027022"/>
            <a:ext cx="5742384" cy="830997"/>
          </a:xfrm>
          <a:prstGeom prst="rect">
            <a:avLst/>
          </a:prstGeom>
        </p:spPr>
        <p:txBody>
          <a:bodyPr wrap="square">
            <a:spAutoFit/>
          </a:bodyPr>
          <a:lstStyle/>
          <a:p>
            <a:r>
              <a:rPr lang="tr-TR" sz="1200" b="1" dirty="0" smtClean="0">
                <a:hlinkClick r:id="rId3"/>
              </a:rPr>
              <a:t>SonDakika.com </a:t>
            </a:r>
            <a:r>
              <a:rPr lang="tr-TR" sz="1200" b="1" dirty="0">
                <a:hlinkClick r:id="rId3"/>
              </a:rPr>
              <a:t>- Son Dakika Haber - En Son Haberler</a:t>
            </a:r>
            <a:endParaRPr lang="tr-TR" sz="1200" b="1" dirty="0"/>
          </a:p>
          <a:p>
            <a:r>
              <a:rPr lang="tr-TR" sz="1200" i="1" dirty="0"/>
              <a:t>www.sondakika.com/kahramanmaras-sutcu-imam-universitesi/1/</a:t>
            </a:r>
            <a:endParaRPr lang="tr-TR" sz="1200" dirty="0"/>
          </a:p>
          <a:p>
            <a:r>
              <a:rPr lang="tr-TR" sz="1200" dirty="0"/>
              <a:t>Dr. 08 Kasım 2016 17:10 </a:t>
            </a:r>
            <a:r>
              <a:rPr lang="tr-TR" sz="1200" i="1" dirty="0"/>
              <a:t>Türkiye</a:t>
            </a:r>
            <a:r>
              <a:rPr lang="tr-TR" sz="1200" dirty="0"/>
              <a:t>'</a:t>
            </a:r>
            <a:r>
              <a:rPr lang="tr-TR" sz="1200" i="1" dirty="0"/>
              <a:t>nin İlk Melez Cevizine</a:t>
            </a:r>
            <a:r>
              <a:rPr lang="tr-TR" sz="1200" dirty="0"/>
              <a:t> "15 Temmuz" Adı ... Ziraat Fakültesi tarafından yapılan </a:t>
            </a:r>
            <a:r>
              <a:rPr lang="tr-TR" sz="1200" i="1" dirty="0"/>
              <a:t>ceviz</a:t>
            </a:r>
            <a:r>
              <a:rPr lang="tr-TR" sz="1200" dirty="0"/>
              <a:t> ıslahı çalışmaları kapsamında 4 yeni </a:t>
            </a:r>
            <a:r>
              <a:rPr lang="tr-TR" sz="1200" i="1" dirty="0"/>
              <a:t>ceviz</a:t>
            </a:r>
            <a:r>
              <a:rPr lang="tr-TR" sz="1200" dirty="0"/>
              <a:t> ...</a:t>
            </a:r>
          </a:p>
        </p:txBody>
      </p:sp>
      <p:sp>
        <p:nvSpPr>
          <p:cNvPr id="5" name="Rectangle 1"/>
          <p:cNvSpPr>
            <a:spLocks noChangeArrowheads="1"/>
          </p:cNvSpPr>
          <p:nvPr/>
        </p:nvSpPr>
        <p:spPr bwMode="auto">
          <a:xfrm rot="1341808" flipH="1">
            <a:off x="4622989" y="4269958"/>
            <a:ext cx="47163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b="1" i="0" u="none" strike="noStrike" cap="none" normalizeH="0" baseline="0" dirty="0" smtClean="0">
                <a:ln>
                  <a:noFill/>
                </a:ln>
                <a:solidFill>
                  <a:srgbClr val="C00000"/>
                </a:solidFill>
                <a:effectLst/>
                <a:latin typeface="Arial" panose="020B0604020202020204" pitchFamily="34" charset="0"/>
                <a:hlinkClick r:id="rId4"/>
              </a:rPr>
              <a:t>Yeni Şafak</a:t>
            </a:r>
            <a:endParaRPr kumimoji="0" lang="tr-TR" altLang="tr-TR" b="1" i="0" u="none" strike="noStrike" cap="none" normalizeH="0" baseline="0" dirty="0" smtClean="0">
              <a:ln>
                <a:noFill/>
              </a:ln>
              <a:solidFill>
                <a:srgbClr val="C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600" b="0" i="1" u="none" strike="noStrike" cap="none" normalizeH="0" baseline="0" dirty="0" smtClean="0">
                <a:ln>
                  <a:noFill/>
                </a:ln>
                <a:solidFill>
                  <a:schemeClr val="tx1"/>
                </a:solidFill>
                <a:effectLst/>
                <a:latin typeface="Arial" panose="020B0604020202020204" pitchFamily="34" charset="0"/>
              </a:rPr>
              <a:t>www.yenisafak.com › teknoloji</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Arial" panose="020B0604020202020204" pitchFamily="34" charset="0"/>
              </a:rPr>
              <a:t>8 Kas 2016 - </a:t>
            </a:r>
            <a:r>
              <a:rPr kumimoji="0" lang="tr-TR" altLang="tr-TR" sz="1200" b="0" i="0" u="none" strike="noStrike" cap="none" normalizeH="0" baseline="0" dirty="0" err="1" smtClean="0">
                <a:ln>
                  <a:noFill/>
                </a:ln>
                <a:solidFill>
                  <a:srgbClr val="C00000"/>
                </a:solidFill>
                <a:effectLst/>
                <a:latin typeface="Arial" panose="020B0604020202020204" pitchFamily="34" charset="0"/>
              </a:rPr>
              <a:t>KSÜ'de</a:t>
            </a:r>
            <a:r>
              <a:rPr kumimoji="0" lang="tr-TR" altLang="tr-TR" sz="1200" b="0" i="0" u="none" strike="noStrike" cap="none" normalizeH="0" baseline="0" dirty="0" smtClean="0">
                <a:ln>
                  <a:noFill/>
                </a:ln>
                <a:solidFill>
                  <a:srgbClr val="C00000"/>
                </a:solidFill>
                <a:effectLst/>
                <a:latin typeface="Arial" panose="020B0604020202020204" pitchFamily="34" charset="0"/>
              </a:rPr>
              <a:t>, </a:t>
            </a:r>
            <a:r>
              <a:rPr kumimoji="0" lang="tr-TR" altLang="tr-TR" sz="1200" b="0" i="1" u="none" strike="noStrike" cap="none" normalizeH="0" baseline="0" dirty="0" smtClean="0">
                <a:ln>
                  <a:noFill/>
                </a:ln>
                <a:solidFill>
                  <a:srgbClr val="C00000"/>
                </a:solidFill>
                <a:effectLst/>
                <a:latin typeface="Arial" panose="020B0604020202020204" pitchFamily="34" charset="0"/>
              </a:rPr>
              <a:t>Türkiye'nin</a:t>
            </a:r>
            <a:r>
              <a:rPr kumimoji="0" lang="tr-TR" altLang="tr-TR" sz="1200" b="0" i="0" u="none" strike="noStrike" cap="none" normalizeH="0" baseline="0" dirty="0" smtClean="0">
                <a:ln>
                  <a:noFill/>
                </a:ln>
                <a:solidFill>
                  <a:srgbClr val="C00000"/>
                </a:solidFill>
                <a:effectLst/>
                <a:latin typeface="Arial" panose="020B0604020202020204" pitchFamily="34" charset="0"/>
              </a:rPr>
              <a:t> melezleme ıslahı ile elde edilmiş </a:t>
            </a:r>
            <a:r>
              <a:rPr kumimoji="0" lang="tr-TR" altLang="tr-TR" sz="1200" b="0" i="1" u="none" strike="noStrike" cap="none" normalizeH="0" baseline="0" dirty="0" smtClean="0">
                <a:ln>
                  <a:noFill/>
                </a:ln>
                <a:solidFill>
                  <a:srgbClr val="C00000"/>
                </a:solidFill>
                <a:effectLst/>
                <a:latin typeface="Arial" panose="020B0604020202020204" pitchFamily="34" charset="0"/>
              </a:rPr>
              <a:t>ilk</a:t>
            </a:r>
            <a:r>
              <a:rPr kumimoji="0" lang="tr-TR" altLang="tr-TR" sz="1200" b="0" i="0" u="none" strike="noStrike" cap="none" normalizeH="0" baseline="0" dirty="0" smtClean="0">
                <a:ln>
                  <a:noFill/>
                </a:ln>
                <a:solidFill>
                  <a:srgbClr val="C00000"/>
                </a:solidFill>
                <a:effectLst/>
                <a:latin typeface="Arial" panose="020B0604020202020204" pitchFamily="34" charset="0"/>
              </a:rPr>
              <a:t> ceviz çeşitleri olan </a:t>
            </a:r>
            <a:r>
              <a:rPr kumimoji="0" lang="tr-TR" altLang="tr-TR" sz="1200" b="0" i="0" u="none" strike="noStrike" cap="none" normalizeH="0" baseline="0" dirty="0" smtClean="0">
                <a:ln>
                  <a:noFill/>
                </a:ln>
                <a:solidFill>
                  <a:schemeClr val="tx1"/>
                </a:solidFill>
                <a:effectLst/>
                <a:latin typeface="Arial" panose="020B0604020202020204" pitchFamily="34" charset="0"/>
              </a:rPr>
              <a:t>"Diriliş", "</a:t>
            </a:r>
            <a:r>
              <a:rPr kumimoji="0" lang="tr-TR" altLang="tr-TR" sz="1200" b="0" i="1" u="none" strike="noStrike" cap="none" normalizeH="0" baseline="0" dirty="0" smtClean="0">
                <a:ln>
                  <a:noFill/>
                </a:ln>
                <a:solidFill>
                  <a:schemeClr val="tx1"/>
                </a:solidFill>
                <a:effectLst/>
                <a:latin typeface="Arial" panose="020B0604020202020204" pitchFamily="34" charset="0"/>
              </a:rPr>
              <a:t>15 Temmuz</a:t>
            </a:r>
            <a:r>
              <a:rPr kumimoji="0" lang="tr-TR" altLang="tr-TR" sz="1200" b="0" i="0" u="none" strike="noStrike" cap="none" normalizeH="0" baseline="0" dirty="0" smtClean="0">
                <a:ln>
                  <a:noFill/>
                </a:ln>
                <a:solidFill>
                  <a:schemeClr val="tx1"/>
                </a:solidFill>
                <a:effectLst/>
                <a:latin typeface="Arial" panose="020B0604020202020204" pitchFamily="34" charset="0"/>
              </a:rPr>
              <a:t>", "Bayrak" ve "Maraş ... </a:t>
            </a:r>
            <a:r>
              <a:rPr kumimoji="0" lang="tr-TR" altLang="tr-TR" sz="1200" b="0" i="0" u="none" strike="noStrike" cap="none" normalizeH="0" baseline="0" dirty="0" err="1" smtClean="0">
                <a:ln>
                  <a:noFill/>
                </a:ln>
                <a:solidFill>
                  <a:schemeClr val="tx1"/>
                </a:solidFill>
                <a:effectLst/>
                <a:latin typeface="Arial" panose="020B0604020202020204" pitchFamily="34" charset="0"/>
              </a:rPr>
              <a:t>Sütyemez</a:t>
            </a:r>
            <a:r>
              <a:rPr kumimoji="0" lang="tr-TR" altLang="tr-TR" sz="1200" b="0" i="0" u="none" strike="noStrike" cap="none" normalizeH="0" baseline="0" dirty="0" smtClean="0">
                <a:ln>
                  <a:noFill/>
                </a:ln>
                <a:solidFill>
                  <a:schemeClr val="tx1"/>
                </a:solidFill>
                <a:effectLst/>
                <a:latin typeface="Arial" panose="020B0604020202020204" pitchFamily="34" charset="0"/>
              </a:rPr>
              <a:t> ayrıca, 14 yıllık çalışma neticesinde de Türkiye'de de </a:t>
            </a:r>
            <a:r>
              <a:rPr kumimoji="0" lang="tr-TR" altLang="tr-TR" sz="1200" b="0" i="1" u="none" strike="noStrike" cap="none" normalizeH="0" baseline="0" dirty="0" smtClean="0">
                <a:ln>
                  <a:noFill/>
                </a:ln>
                <a:solidFill>
                  <a:schemeClr val="tx1"/>
                </a:solidFill>
                <a:effectLst/>
                <a:latin typeface="Arial" panose="020B0604020202020204" pitchFamily="34" charset="0"/>
              </a:rPr>
              <a:t>ilk</a:t>
            </a:r>
            <a:r>
              <a:rPr kumimoji="0" lang="tr-TR" altLang="tr-TR" sz="1200" b="0" i="0" u="none" strike="noStrike" cap="none" normalizeH="0" baseline="0" dirty="0" smtClean="0">
                <a:ln>
                  <a:noFill/>
                </a:ln>
                <a:solidFill>
                  <a:schemeClr val="tx1"/>
                </a:solidFill>
                <a:effectLst/>
                <a:latin typeface="Arial" panose="020B0604020202020204" pitchFamily="34" charset="0"/>
              </a:rPr>
              <a:t> defa </a:t>
            </a:r>
            <a:r>
              <a:rPr kumimoji="0" lang="tr-TR" altLang="tr-TR" sz="1200" b="0" i="1" u="none" strike="noStrike" cap="none" normalizeH="0" baseline="0" dirty="0" smtClean="0">
                <a:ln>
                  <a:noFill/>
                </a:ln>
                <a:solidFill>
                  <a:schemeClr val="tx1"/>
                </a:solidFill>
                <a:effectLst/>
                <a:latin typeface="Arial" panose="020B0604020202020204" pitchFamily="34" charset="0"/>
              </a:rPr>
              <a:t>melez</a:t>
            </a:r>
            <a:r>
              <a:rPr kumimoji="0" lang="tr-TR" altLang="tr-TR" sz="1200" b="0" i="0" u="none" strike="noStrike" cap="none" normalizeH="0" baseline="0" dirty="0" smtClean="0">
                <a:ln>
                  <a:noFill/>
                </a:ln>
                <a:solidFill>
                  <a:schemeClr val="tx1"/>
                </a:solidFill>
                <a:effectLst/>
                <a:latin typeface="Arial" panose="020B0604020202020204" pitchFamily="34" charset="0"/>
              </a:rPr>
              <a:t> ceviz çeşidi ıslan eden ... </a:t>
            </a:r>
          </a:p>
        </p:txBody>
      </p:sp>
      <p:sp>
        <p:nvSpPr>
          <p:cNvPr id="6" name="Dikdörtgen 5"/>
          <p:cNvSpPr/>
          <p:nvPr/>
        </p:nvSpPr>
        <p:spPr>
          <a:xfrm>
            <a:off x="539552" y="4510675"/>
            <a:ext cx="4572000" cy="1446550"/>
          </a:xfrm>
          <a:prstGeom prst="rect">
            <a:avLst/>
          </a:prstGeom>
        </p:spPr>
        <p:txBody>
          <a:bodyPr>
            <a:spAutoFit/>
          </a:bodyPr>
          <a:lstStyle/>
          <a:p>
            <a:r>
              <a:rPr lang="tr-TR" b="1" dirty="0" smtClean="0">
                <a:hlinkClick r:id="rId5"/>
              </a:rPr>
              <a:t> </a:t>
            </a:r>
            <a:r>
              <a:rPr lang="tr-TR" b="1" dirty="0">
                <a:hlinkClick r:id="rId5"/>
              </a:rPr>
              <a:t>Denizli Gazetesi</a:t>
            </a:r>
            <a:endParaRPr lang="tr-TR" b="1" dirty="0"/>
          </a:p>
          <a:p>
            <a:r>
              <a:rPr lang="tr-TR" sz="1400" i="1" dirty="0"/>
              <a:t>www.denizligazetesi.com/dosyalar/MTU4MjQ2ZGNlZDBmZDc.pdf</a:t>
            </a:r>
            <a:endParaRPr lang="tr-TR" sz="1400" dirty="0"/>
          </a:p>
          <a:p>
            <a:r>
              <a:rPr lang="tr-TR" sz="1400" dirty="0"/>
              <a:t>10 Kas 2016 - </a:t>
            </a:r>
            <a:r>
              <a:rPr lang="tr-TR" sz="1400" dirty="0" err="1"/>
              <a:t>sını</a:t>
            </a:r>
            <a:r>
              <a:rPr lang="tr-TR" sz="1400" dirty="0"/>
              <a:t> tamamladı. İlk etap çalışmaları kapsamında. Haylamaz Mahalle- ...... </a:t>
            </a:r>
            <a:r>
              <a:rPr lang="tr-TR" sz="1400" i="1" dirty="0">
                <a:solidFill>
                  <a:srgbClr val="006600"/>
                </a:solidFill>
              </a:rPr>
              <a:t>TÜRKİYE'NİN İLK MELEZ CEVİZİNE</a:t>
            </a:r>
            <a:r>
              <a:rPr lang="tr-TR" sz="1400" dirty="0">
                <a:solidFill>
                  <a:srgbClr val="006600"/>
                </a:solidFill>
              </a:rPr>
              <a:t> "</a:t>
            </a:r>
            <a:r>
              <a:rPr lang="tr-TR" sz="1400" i="1" dirty="0">
                <a:solidFill>
                  <a:srgbClr val="006600"/>
                </a:solidFill>
              </a:rPr>
              <a:t>15 TEMMUZ</a:t>
            </a:r>
            <a:r>
              <a:rPr lang="tr-TR" sz="1400" dirty="0">
                <a:solidFill>
                  <a:srgbClr val="006600"/>
                </a:solidFill>
              </a:rPr>
              <a:t>" ADI VERİLDİ.</a:t>
            </a:r>
          </a:p>
        </p:txBody>
      </p:sp>
      <p:sp>
        <p:nvSpPr>
          <p:cNvPr id="7" name="Dikdörtgen 6"/>
          <p:cNvSpPr/>
          <p:nvPr/>
        </p:nvSpPr>
        <p:spPr>
          <a:xfrm>
            <a:off x="252584" y="1827877"/>
            <a:ext cx="5886400" cy="1169551"/>
          </a:xfrm>
          <a:prstGeom prst="rect">
            <a:avLst/>
          </a:prstGeom>
        </p:spPr>
        <p:txBody>
          <a:bodyPr wrap="square">
            <a:spAutoFit/>
          </a:bodyPr>
          <a:lstStyle/>
          <a:p>
            <a:r>
              <a:rPr lang="tr-TR" sz="1400" b="1" dirty="0" err="1">
                <a:hlinkClick r:id="rId6"/>
              </a:rPr>
              <a:t>KSÜ'de</a:t>
            </a:r>
            <a:r>
              <a:rPr lang="tr-TR" sz="1400" b="1" dirty="0">
                <a:hlinkClick r:id="rId6"/>
              </a:rPr>
              <a:t>, ceviz çeşitlerine "Diriliş", "15 Temmuz", "Bayrak" ve "Maraş 12 ...</a:t>
            </a:r>
            <a:endParaRPr lang="tr-TR" sz="1400" b="1" dirty="0"/>
          </a:p>
          <a:p>
            <a:r>
              <a:rPr lang="tr-TR" sz="1400" i="1" dirty="0"/>
              <a:t>www.maraspusula.com/.../ksu-de-</a:t>
            </a:r>
            <a:r>
              <a:rPr lang="tr-TR" sz="1400" b="1" i="1" dirty="0"/>
              <a:t>ceviz</a:t>
            </a:r>
            <a:r>
              <a:rPr lang="tr-TR" sz="1400" i="1" dirty="0"/>
              <a:t>-cesitlerine-</a:t>
            </a:r>
            <a:r>
              <a:rPr lang="tr-TR" sz="1400" b="1" i="1" dirty="0"/>
              <a:t>dirilis</a:t>
            </a:r>
            <a:r>
              <a:rPr lang="tr-TR" sz="1400" i="1" dirty="0"/>
              <a:t>-15-temmuz-bayrak-ve-mara</a:t>
            </a:r>
            <a:r>
              <a:rPr lang="tr-TR" sz="1400" i="1" dirty="0" smtClean="0"/>
              <a:t>...8/11</a:t>
            </a:r>
            <a:r>
              <a:rPr lang="tr-TR" sz="1400" dirty="0" smtClean="0"/>
              <a:t> </a:t>
            </a:r>
            <a:r>
              <a:rPr lang="tr-TR" sz="1400" dirty="0"/>
              <a:t>2016 - </a:t>
            </a:r>
            <a:r>
              <a:rPr lang="tr-TR" sz="1400" i="1" dirty="0" err="1"/>
              <a:t>Sütyemez</a:t>
            </a:r>
            <a:r>
              <a:rPr lang="tr-TR" sz="1400" dirty="0"/>
              <a:t> ayrıca, 14 yıllık çalışma neticesinde de Türkiye'de de ilk defa melez </a:t>
            </a:r>
            <a:r>
              <a:rPr lang="tr-TR" sz="1400" i="1" dirty="0"/>
              <a:t>ceviz</a:t>
            </a:r>
            <a:r>
              <a:rPr lang="tr-TR" sz="1400" dirty="0"/>
              <a:t> çeşidi ıslan eden kurum unvanını da aldıklarını vurguladı.</a:t>
            </a:r>
          </a:p>
        </p:txBody>
      </p:sp>
      <p:pic>
        <p:nvPicPr>
          <p:cNvPr id="1027" name="Picture 3" descr="SABAH - TÜRK&amp;Idot;YE'N&amp;Idot;N EN &amp;Idot;Y&amp;Idot; HABER S&amp;Idot;TES&amp;Id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0830" y="1887320"/>
            <a:ext cx="1209675" cy="542926"/>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rot="20516557">
            <a:off x="6432483" y="2219511"/>
            <a:ext cx="2286000" cy="769441"/>
          </a:xfrm>
          <a:prstGeom prst="rect">
            <a:avLst/>
          </a:prstGeom>
        </p:spPr>
        <p:txBody>
          <a:bodyPr wrap="square">
            <a:spAutoFit/>
          </a:bodyPr>
          <a:lstStyle/>
          <a:p>
            <a:r>
              <a:rPr lang="tr-TR" altLang="tr-TR" sz="1100" dirty="0" err="1">
                <a:solidFill>
                  <a:srgbClr val="C00000"/>
                </a:solidFill>
                <a:latin typeface="Arial" panose="020B0604020202020204" pitchFamily="34" charset="0"/>
              </a:rPr>
              <a:t>KSÜ'de</a:t>
            </a:r>
            <a:r>
              <a:rPr lang="tr-TR" altLang="tr-TR" sz="1100" dirty="0">
                <a:solidFill>
                  <a:srgbClr val="C00000"/>
                </a:solidFill>
                <a:latin typeface="Arial" panose="020B0604020202020204" pitchFamily="34" charset="0"/>
              </a:rPr>
              <a:t>, </a:t>
            </a:r>
            <a:r>
              <a:rPr lang="tr-TR" altLang="tr-TR" sz="1100" i="1" dirty="0">
                <a:solidFill>
                  <a:srgbClr val="C00000"/>
                </a:solidFill>
                <a:latin typeface="Arial" panose="020B0604020202020204" pitchFamily="34" charset="0"/>
              </a:rPr>
              <a:t>Türkiye'nin</a:t>
            </a:r>
            <a:r>
              <a:rPr lang="tr-TR" altLang="tr-TR" sz="1100" dirty="0">
                <a:solidFill>
                  <a:srgbClr val="C00000"/>
                </a:solidFill>
                <a:latin typeface="Arial" panose="020B0604020202020204" pitchFamily="34" charset="0"/>
              </a:rPr>
              <a:t> melezleme ıslahı ile elde edilmiş </a:t>
            </a:r>
            <a:r>
              <a:rPr lang="tr-TR" altLang="tr-TR" sz="1100" i="1" dirty="0">
                <a:solidFill>
                  <a:srgbClr val="C00000"/>
                </a:solidFill>
                <a:latin typeface="Arial" panose="020B0604020202020204" pitchFamily="34" charset="0"/>
              </a:rPr>
              <a:t>ilk</a:t>
            </a:r>
            <a:r>
              <a:rPr lang="tr-TR" altLang="tr-TR" sz="1100" dirty="0">
                <a:solidFill>
                  <a:srgbClr val="C00000"/>
                </a:solidFill>
                <a:latin typeface="Arial" panose="020B0604020202020204" pitchFamily="34" charset="0"/>
              </a:rPr>
              <a:t> ceviz çeşitleri olan </a:t>
            </a:r>
            <a:r>
              <a:rPr lang="tr-TR" altLang="tr-TR" sz="1100" dirty="0">
                <a:latin typeface="Arial" panose="020B0604020202020204" pitchFamily="34" charset="0"/>
              </a:rPr>
              <a:t>"Diriliş", "</a:t>
            </a:r>
            <a:r>
              <a:rPr lang="tr-TR" altLang="tr-TR" sz="1100" i="1" dirty="0">
                <a:latin typeface="Arial" panose="020B0604020202020204" pitchFamily="34" charset="0"/>
              </a:rPr>
              <a:t>15 Temmuz</a:t>
            </a:r>
            <a:r>
              <a:rPr lang="tr-TR" altLang="tr-TR" sz="1100" dirty="0">
                <a:latin typeface="Arial" panose="020B0604020202020204" pitchFamily="34" charset="0"/>
              </a:rPr>
              <a:t>", </a:t>
            </a:r>
            <a:endParaRPr lang="tr-TR" sz="1100" dirty="0"/>
          </a:p>
        </p:txBody>
      </p:sp>
      <p:pic>
        <p:nvPicPr>
          <p:cNvPr id="1033" name="Picture 9" descr="hürriyet logo ile ilgili görsel sonuc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4048" y="5441576"/>
            <a:ext cx="1364700" cy="424763"/>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p:cNvSpPr/>
          <p:nvPr/>
        </p:nvSpPr>
        <p:spPr>
          <a:xfrm>
            <a:off x="3393020" y="5736492"/>
            <a:ext cx="4572000" cy="461665"/>
          </a:xfrm>
          <a:prstGeom prst="rect">
            <a:avLst/>
          </a:prstGeom>
        </p:spPr>
        <p:txBody>
          <a:bodyPr>
            <a:spAutoFit/>
          </a:bodyPr>
          <a:lstStyle/>
          <a:p>
            <a:r>
              <a:rPr lang="tr-TR" sz="1200" i="1" dirty="0" err="1"/>
              <a:t>Sütyemez</a:t>
            </a:r>
            <a:r>
              <a:rPr lang="tr-TR" sz="1200" dirty="0"/>
              <a:t> ayrıca, 14 yıllık çalışma neticesinde de Türkiye'de de ilk defa melez </a:t>
            </a:r>
            <a:r>
              <a:rPr lang="tr-TR" sz="1200" i="1" dirty="0"/>
              <a:t>ceviz</a:t>
            </a:r>
            <a:r>
              <a:rPr lang="tr-TR" sz="1200" dirty="0"/>
              <a:t> çeşidi </a:t>
            </a:r>
          </a:p>
        </p:txBody>
      </p:sp>
      <p:pic>
        <p:nvPicPr>
          <p:cNvPr id="21" name="Picture 2"/>
          <p:cNvPicPr>
            <a:picLocks noChangeAspect="1" noChangeArrowheads="1"/>
          </p:cNvPicPr>
          <p:nvPr/>
        </p:nvPicPr>
        <p:blipFill>
          <a:blip r:embed="rId9" cstate="print"/>
          <a:srcRect l="11530" t="13672" r="67057" b="74609"/>
          <a:stretch>
            <a:fillRect/>
          </a:stretch>
        </p:blipFill>
        <p:spPr bwMode="auto">
          <a:xfrm>
            <a:off x="6981169" y="3385605"/>
            <a:ext cx="1394751" cy="429154"/>
          </a:xfrm>
          <a:prstGeom prst="rect">
            <a:avLst/>
          </a:prstGeom>
          <a:noFill/>
          <a:ln w="9525">
            <a:noFill/>
            <a:miter lim="800000"/>
            <a:headEnd/>
            <a:tailEnd/>
          </a:ln>
          <a:effectLst/>
        </p:spPr>
      </p:pic>
      <p:pic>
        <p:nvPicPr>
          <p:cNvPr id="22" name="Picture 5"/>
          <p:cNvPicPr>
            <a:picLocks noChangeAspect="1" noChangeArrowheads="1"/>
          </p:cNvPicPr>
          <p:nvPr/>
        </p:nvPicPr>
        <p:blipFill>
          <a:blip r:embed="rId10" cstate="print"/>
          <a:srcRect l="14861" t="42188" r="33528" b="21679"/>
          <a:stretch>
            <a:fillRect/>
          </a:stretch>
        </p:blipFill>
        <p:spPr bwMode="auto">
          <a:xfrm>
            <a:off x="2825552" y="3805975"/>
            <a:ext cx="2056741" cy="809572"/>
          </a:xfrm>
          <a:prstGeom prst="rect">
            <a:avLst/>
          </a:prstGeom>
          <a:noFill/>
          <a:ln w="9525">
            <a:noFill/>
            <a:miter lim="800000"/>
            <a:headEnd/>
            <a:tailEnd/>
          </a:ln>
          <a:effectLst/>
        </p:spPr>
      </p:pic>
      <p:pic>
        <p:nvPicPr>
          <p:cNvPr id="24" name="Picture 2"/>
          <p:cNvPicPr>
            <a:picLocks noChangeAspect="1" noChangeArrowheads="1"/>
          </p:cNvPicPr>
          <p:nvPr/>
        </p:nvPicPr>
        <p:blipFill>
          <a:blip r:embed="rId11" cstate="print"/>
          <a:srcRect l="3843" t="13672" r="68155" b="66797"/>
          <a:stretch>
            <a:fillRect/>
          </a:stretch>
        </p:blipFill>
        <p:spPr bwMode="auto">
          <a:xfrm>
            <a:off x="6736656" y="3863857"/>
            <a:ext cx="1677653" cy="657903"/>
          </a:xfrm>
          <a:prstGeom prst="rect">
            <a:avLst/>
          </a:prstGeom>
          <a:noFill/>
          <a:ln w="9525">
            <a:noFill/>
            <a:miter lim="800000"/>
            <a:headEnd/>
            <a:tailEnd/>
          </a:ln>
          <a:effectLst/>
        </p:spPr>
      </p:pic>
      <p:pic>
        <p:nvPicPr>
          <p:cNvPr id="25" name="Picture 5"/>
          <p:cNvPicPr>
            <a:picLocks noChangeAspect="1" noChangeArrowheads="1"/>
          </p:cNvPicPr>
          <p:nvPr/>
        </p:nvPicPr>
        <p:blipFill>
          <a:blip r:embed="rId12" cstate="print"/>
          <a:srcRect l="1134" t="9961" r="79649" b="82226"/>
          <a:stretch>
            <a:fillRect/>
          </a:stretch>
        </p:blipFill>
        <p:spPr bwMode="auto">
          <a:xfrm>
            <a:off x="717536" y="6075755"/>
            <a:ext cx="2675484" cy="571504"/>
          </a:xfrm>
          <a:prstGeom prst="rect">
            <a:avLst/>
          </a:prstGeom>
          <a:noFill/>
          <a:ln w="9525">
            <a:noFill/>
            <a:miter lim="800000"/>
            <a:headEnd/>
            <a:tailEnd/>
          </a:ln>
          <a:effectLst/>
        </p:spPr>
      </p:pic>
      <p:pic>
        <p:nvPicPr>
          <p:cNvPr id="26" name="Picture 2"/>
          <p:cNvPicPr>
            <a:picLocks noChangeAspect="1" noChangeArrowheads="1"/>
          </p:cNvPicPr>
          <p:nvPr/>
        </p:nvPicPr>
        <p:blipFill>
          <a:blip r:embed="rId13" cstate="print"/>
          <a:srcRect l="13177" t="7812" r="68155" b="77539"/>
          <a:stretch>
            <a:fillRect/>
          </a:stretch>
        </p:blipFill>
        <p:spPr bwMode="auto">
          <a:xfrm>
            <a:off x="3126373" y="-15963"/>
            <a:ext cx="1790433" cy="789897"/>
          </a:xfrm>
          <a:prstGeom prst="rect">
            <a:avLst/>
          </a:prstGeom>
          <a:noFill/>
          <a:ln w="9525">
            <a:noFill/>
            <a:miter lim="800000"/>
            <a:headEnd/>
            <a:tailEnd/>
          </a:ln>
          <a:effectLst/>
        </p:spPr>
      </p:pic>
      <p:pic>
        <p:nvPicPr>
          <p:cNvPr id="27" name="Picture 2"/>
          <p:cNvPicPr>
            <a:picLocks noChangeAspect="1" noChangeArrowheads="1"/>
          </p:cNvPicPr>
          <p:nvPr/>
        </p:nvPicPr>
        <p:blipFill>
          <a:blip r:embed="rId14" cstate="print"/>
          <a:srcRect l="9883" t="13672" r="70351" b="68750"/>
          <a:stretch>
            <a:fillRect/>
          </a:stretch>
        </p:blipFill>
        <p:spPr bwMode="auto">
          <a:xfrm>
            <a:off x="5687337" y="3358759"/>
            <a:ext cx="965690" cy="482845"/>
          </a:xfrm>
          <a:prstGeom prst="rect">
            <a:avLst/>
          </a:prstGeom>
          <a:noFill/>
          <a:ln w="9525">
            <a:noFill/>
            <a:miter lim="800000"/>
            <a:headEnd/>
            <a:tailEnd/>
          </a:ln>
          <a:effectLst/>
        </p:spPr>
      </p:pic>
      <p:pic>
        <p:nvPicPr>
          <p:cNvPr id="28" name="Picture 2"/>
          <p:cNvPicPr>
            <a:picLocks noChangeAspect="1" noChangeArrowheads="1"/>
          </p:cNvPicPr>
          <p:nvPr/>
        </p:nvPicPr>
        <p:blipFill>
          <a:blip r:embed="rId15" cstate="print"/>
          <a:srcRect l="14824" t="8789" r="59920" b="78516"/>
          <a:stretch>
            <a:fillRect/>
          </a:stretch>
        </p:blipFill>
        <p:spPr bwMode="auto">
          <a:xfrm>
            <a:off x="6047432" y="142201"/>
            <a:ext cx="1643073" cy="464347"/>
          </a:xfrm>
          <a:prstGeom prst="rect">
            <a:avLst/>
          </a:prstGeom>
          <a:noFill/>
          <a:ln w="9525">
            <a:noFill/>
            <a:miter lim="800000"/>
            <a:headEnd/>
            <a:tailEnd/>
          </a:ln>
          <a:effectLst/>
        </p:spPr>
      </p:pic>
      <p:pic>
        <p:nvPicPr>
          <p:cNvPr id="29" name="Picture 2"/>
          <p:cNvPicPr>
            <a:picLocks noChangeAspect="1" noChangeArrowheads="1"/>
          </p:cNvPicPr>
          <p:nvPr/>
        </p:nvPicPr>
        <p:blipFill>
          <a:blip r:embed="rId16" cstate="print"/>
          <a:srcRect l="24634" t="13672" r="24853" b="66927"/>
          <a:stretch>
            <a:fillRect/>
          </a:stretch>
        </p:blipFill>
        <p:spPr bwMode="auto">
          <a:xfrm>
            <a:off x="7085667" y="6322391"/>
            <a:ext cx="1365717" cy="294916"/>
          </a:xfrm>
          <a:prstGeom prst="rect">
            <a:avLst/>
          </a:prstGeom>
          <a:noFill/>
          <a:ln w="9525">
            <a:noFill/>
            <a:miter lim="800000"/>
            <a:headEnd/>
            <a:tailEnd/>
          </a:ln>
          <a:effectLst/>
        </p:spPr>
      </p:pic>
      <p:pic>
        <p:nvPicPr>
          <p:cNvPr id="30" name="Picture 2"/>
          <p:cNvPicPr>
            <a:picLocks noChangeAspect="1" noChangeArrowheads="1"/>
          </p:cNvPicPr>
          <p:nvPr/>
        </p:nvPicPr>
        <p:blipFill>
          <a:blip r:embed="rId17" cstate="print"/>
          <a:srcRect l="13726" t="8789" r="41252" b="81445"/>
          <a:stretch>
            <a:fillRect/>
          </a:stretch>
        </p:blipFill>
        <p:spPr bwMode="auto">
          <a:xfrm>
            <a:off x="3584320" y="6315558"/>
            <a:ext cx="3357618" cy="409466"/>
          </a:xfrm>
          <a:prstGeom prst="rect">
            <a:avLst/>
          </a:prstGeom>
          <a:noFill/>
          <a:ln w="9525">
            <a:noFill/>
            <a:miter lim="800000"/>
            <a:headEnd/>
            <a:tailEnd/>
          </a:ln>
          <a:effectLst/>
        </p:spPr>
      </p:pic>
      <p:pic>
        <p:nvPicPr>
          <p:cNvPr id="31" name="Picture 3"/>
          <p:cNvPicPr>
            <a:picLocks noChangeAspect="1" noChangeArrowheads="1"/>
          </p:cNvPicPr>
          <p:nvPr/>
        </p:nvPicPr>
        <p:blipFill>
          <a:blip r:embed="rId18" cstate="print"/>
          <a:srcRect l="13177" t="33203" r="68155" b="54102"/>
          <a:stretch>
            <a:fillRect/>
          </a:stretch>
        </p:blipFill>
        <p:spPr bwMode="auto">
          <a:xfrm>
            <a:off x="5186528" y="2467377"/>
            <a:ext cx="1113528" cy="425761"/>
          </a:xfrm>
          <a:prstGeom prst="rect">
            <a:avLst/>
          </a:prstGeom>
          <a:noFill/>
          <a:ln w="9525">
            <a:noFill/>
            <a:miter lim="800000"/>
            <a:headEnd/>
            <a:tailEnd/>
          </a:ln>
          <a:effectLst/>
        </p:spPr>
      </p:pic>
    </p:spTree>
    <p:extLst>
      <p:ext uri="{BB962C8B-B14F-4D97-AF65-F5344CB8AC3E}">
        <p14:creationId xmlns:p14="http://schemas.microsoft.com/office/powerpoint/2010/main" val="4737059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250825" y="5586413"/>
            <a:ext cx="4176713" cy="276225"/>
          </a:xfrm>
          <a:prstGeom prst="rect">
            <a:avLst/>
          </a:prstGeom>
          <a:noFill/>
          <a:ln w="9525">
            <a:solidFill>
              <a:srgbClr val="66CCFF"/>
            </a:solidFill>
            <a:miter lim="800000"/>
            <a:headEnd/>
            <a:tailEnd/>
          </a:ln>
        </p:spPr>
        <p:txBody>
          <a:bodyPr lIns="91431" tIns="45715" rIns="91431" bIns="45715" anchor="ctr">
            <a:spAutoFit/>
          </a:bodyPr>
          <a:lstStyle/>
          <a:p>
            <a:pPr algn="ctr" defTabSz="457200"/>
            <a:r>
              <a:rPr lang="tr-TR" altLang="de-DE" sz="1200"/>
              <a:t>Meyve Ağırlığı:13-14g   İç Ağırlığı: 6-8g   İç Oranı:%52-54</a:t>
            </a:r>
          </a:p>
        </p:txBody>
      </p:sp>
      <p:sp>
        <p:nvSpPr>
          <p:cNvPr id="5123" name="Text Box 4"/>
          <p:cNvSpPr txBox="1">
            <a:spLocks noChangeArrowheads="1"/>
          </p:cNvSpPr>
          <p:nvPr/>
        </p:nvSpPr>
        <p:spPr bwMode="auto">
          <a:xfrm>
            <a:off x="250825" y="908050"/>
            <a:ext cx="4176713" cy="739775"/>
          </a:xfrm>
          <a:prstGeom prst="rect">
            <a:avLst/>
          </a:prstGeom>
          <a:noFill/>
          <a:ln w="9525">
            <a:noFill/>
            <a:miter lim="800000"/>
            <a:headEnd/>
            <a:tailEnd/>
          </a:ln>
        </p:spPr>
        <p:txBody>
          <a:bodyPr lIns="91431" tIns="45715" rIns="91431" bIns="45715">
            <a:spAutoFit/>
          </a:bodyPr>
          <a:lstStyle/>
          <a:p>
            <a:pPr algn="ctr" defTabSz="457200" eaLnBrk="1" hangingPunct="1">
              <a:spcBef>
                <a:spcPct val="50000"/>
              </a:spcBef>
            </a:pPr>
            <a:r>
              <a:rPr lang="tr-TR" altLang="de-DE" sz="3900" b="1">
                <a:solidFill>
                  <a:srgbClr val="CC3300"/>
                </a:solidFill>
              </a:rPr>
              <a:t> </a:t>
            </a:r>
            <a:r>
              <a:rPr lang="tr-TR" altLang="de-DE" sz="4200" b="1">
                <a:solidFill>
                  <a:srgbClr val="CC3300"/>
                </a:solidFill>
              </a:rPr>
              <a:t>DİRİLİŞ</a:t>
            </a:r>
          </a:p>
        </p:txBody>
      </p:sp>
      <p:sp>
        <p:nvSpPr>
          <p:cNvPr id="10244" name="Text Box 5"/>
          <p:cNvSpPr txBox="1">
            <a:spLocks noChangeArrowheads="1"/>
          </p:cNvSpPr>
          <p:nvPr/>
        </p:nvSpPr>
        <p:spPr bwMode="auto">
          <a:xfrm>
            <a:off x="250825" y="6092825"/>
            <a:ext cx="8713788" cy="284163"/>
          </a:xfrm>
          <a:prstGeom prst="rect">
            <a:avLst/>
          </a:prstGeom>
          <a:noFill/>
          <a:ln w="9525">
            <a:solidFill>
              <a:schemeClr val="bg1">
                <a:lumMod val="85000"/>
              </a:schemeClr>
            </a:solidFill>
            <a:miter lim="800000"/>
            <a:headEnd/>
            <a:tailEnd/>
          </a:ln>
        </p:spPr>
        <p:txBody>
          <a:bodyPr lIns="91431" tIns="45715" rIns="91431" bIns="45715">
            <a:spAutoFit/>
          </a:bodyPr>
          <a:lstStyle/>
          <a:p>
            <a:pPr algn="ctr" defTabSz="457200" eaLnBrk="1" hangingPunct="1">
              <a:spcBef>
                <a:spcPct val="50000"/>
              </a:spcBef>
              <a:defRPr/>
            </a:pPr>
            <a:r>
              <a:rPr lang="tr-TR" sz="1200" b="1"/>
              <a:t>Tescil Tarihi: 31.10.2016      Islah Eden: Doç.Dr. Mehmet SÜTYEMEZ</a:t>
            </a:r>
          </a:p>
        </p:txBody>
      </p:sp>
      <p:pic>
        <p:nvPicPr>
          <p:cNvPr id="5125" name="Picture 7" descr="logo"/>
          <p:cNvPicPr>
            <a:picLocks noChangeAspect="1" noChangeArrowheads="1"/>
          </p:cNvPicPr>
          <p:nvPr/>
        </p:nvPicPr>
        <p:blipFill>
          <a:blip r:embed="rId2" cstate="print"/>
          <a:srcRect/>
          <a:stretch>
            <a:fillRect/>
          </a:stretch>
        </p:blipFill>
        <p:spPr bwMode="auto">
          <a:xfrm>
            <a:off x="0" y="-1"/>
            <a:ext cx="683568" cy="739321"/>
          </a:xfrm>
          <a:prstGeom prst="rect">
            <a:avLst/>
          </a:prstGeom>
          <a:noFill/>
          <a:ln w="9525">
            <a:noFill/>
            <a:miter lim="800000"/>
            <a:headEnd/>
            <a:tailEnd/>
          </a:ln>
        </p:spPr>
      </p:pic>
      <p:pic>
        <p:nvPicPr>
          <p:cNvPr id="5126" name="Picture 9" descr="KSÜ ziraat fakültesi ile ilgili görsel sonucu"/>
          <p:cNvPicPr>
            <a:picLocks noChangeAspect="1" noChangeArrowheads="1"/>
          </p:cNvPicPr>
          <p:nvPr/>
        </p:nvPicPr>
        <p:blipFill>
          <a:blip r:embed="rId3" cstate="print"/>
          <a:srcRect/>
          <a:stretch>
            <a:fillRect/>
          </a:stretch>
        </p:blipFill>
        <p:spPr bwMode="auto">
          <a:xfrm>
            <a:off x="8380667" y="151668"/>
            <a:ext cx="545689" cy="681038"/>
          </a:xfrm>
          <a:prstGeom prst="rect">
            <a:avLst/>
          </a:prstGeom>
          <a:noFill/>
          <a:ln w="9525">
            <a:noFill/>
            <a:miter lim="800000"/>
            <a:headEnd/>
            <a:tailEnd/>
          </a:ln>
        </p:spPr>
      </p:pic>
      <p:pic>
        <p:nvPicPr>
          <p:cNvPr id="5127" name="Picture 8" descr="dir 20161111_140125"/>
          <p:cNvPicPr>
            <a:picLocks noChangeAspect="1" noChangeArrowheads="1"/>
          </p:cNvPicPr>
          <p:nvPr/>
        </p:nvPicPr>
        <p:blipFill>
          <a:blip r:embed="rId4" cstate="print"/>
          <a:srcRect/>
          <a:stretch>
            <a:fillRect/>
          </a:stretch>
        </p:blipFill>
        <p:spPr bwMode="auto">
          <a:xfrm>
            <a:off x="250825" y="1628775"/>
            <a:ext cx="4176713" cy="3887788"/>
          </a:xfrm>
          <a:prstGeom prst="rect">
            <a:avLst/>
          </a:prstGeom>
          <a:noFill/>
          <a:ln w="9525">
            <a:noFill/>
            <a:miter lim="800000"/>
            <a:headEnd/>
            <a:tailEnd/>
          </a:ln>
        </p:spPr>
      </p:pic>
      <p:sp>
        <p:nvSpPr>
          <p:cNvPr id="5128" name="Text Box 4"/>
          <p:cNvSpPr txBox="1">
            <a:spLocks noChangeArrowheads="1"/>
          </p:cNvSpPr>
          <p:nvPr/>
        </p:nvSpPr>
        <p:spPr bwMode="auto">
          <a:xfrm>
            <a:off x="4572000" y="908050"/>
            <a:ext cx="4392613" cy="739775"/>
          </a:xfrm>
          <a:prstGeom prst="rect">
            <a:avLst/>
          </a:prstGeom>
          <a:noFill/>
          <a:ln w="9525">
            <a:noFill/>
            <a:miter lim="800000"/>
            <a:headEnd/>
            <a:tailEnd/>
          </a:ln>
        </p:spPr>
        <p:txBody>
          <a:bodyPr lIns="91431" tIns="45715" rIns="91431" bIns="45715">
            <a:spAutoFit/>
          </a:bodyPr>
          <a:lstStyle/>
          <a:p>
            <a:pPr algn="ctr" defTabSz="457200" eaLnBrk="1" hangingPunct="1">
              <a:spcBef>
                <a:spcPct val="50000"/>
              </a:spcBef>
            </a:pPr>
            <a:r>
              <a:rPr lang="tr-TR" altLang="de-DE" sz="3900" b="1">
                <a:solidFill>
                  <a:srgbClr val="CC3300"/>
                </a:solidFill>
              </a:rPr>
              <a:t> </a:t>
            </a:r>
            <a:r>
              <a:rPr lang="tr-TR" altLang="de-DE" sz="4200" b="1">
                <a:solidFill>
                  <a:srgbClr val="CC3300"/>
                </a:solidFill>
              </a:rPr>
              <a:t>15 TEMMUZ</a:t>
            </a:r>
          </a:p>
        </p:txBody>
      </p:sp>
      <p:sp>
        <p:nvSpPr>
          <p:cNvPr id="5129" name="Text Box 6"/>
          <p:cNvSpPr txBox="1">
            <a:spLocks noChangeArrowheads="1"/>
          </p:cNvSpPr>
          <p:nvPr/>
        </p:nvSpPr>
        <p:spPr bwMode="auto">
          <a:xfrm>
            <a:off x="683568" y="0"/>
            <a:ext cx="7681912" cy="360363"/>
          </a:xfrm>
          <a:prstGeom prst="rect">
            <a:avLst/>
          </a:prstGeom>
          <a:noFill/>
          <a:ln w="9525">
            <a:noFill/>
            <a:miter lim="800000"/>
            <a:headEnd/>
            <a:tailEnd/>
          </a:ln>
        </p:spPr>
        <p:txBody>
          <a:bodyPr lIns="91431" tIns="45715" rIns="91431" bIns="45715"/>
          <a:lstStyle/>
          <a:p>
            <a:pPr algn="ctr" eaLnBrk="1" hangingPunct="1"/>
            <a:r>
              <a:rPr lang="tr-TR" altLang="de-DE" sz="1600" b="1" dirty="0"/>
              <a:t>KAHRAMANMARAŞ  SÜTÇÜ İMAM   ÜNİVERSİTESİ  ZİRAAT FAKÜLTESİ</a:t>
            </a:r>
            <a:endParaRPr lang="tr-TR" altLang="de-DE" sz="1600" dirty="0"/>
          </a:p>
        </p:txBody>
      </p:sp>
      <p:pic>
        <p:nvPicPr>
          <p:cNvPr id="5130" name="Picture 11" descr="15 temmm yeni 20161111_140653"/>
          <p:cNvPicPr>
            <a:picLocks noChangeAspect="1" noChangeArrowheads="1"/>
          </p:cNvPicPr>
          <p:nvPr/>
        </p:nvPicPr>
        <p:blipFill>
          <a:blip r:embed="rId5" cstate="print"/>
          <a:srcRect/>
          <a:stretch>
            <a:fillRect/>
          </a:stretch>
        </p:blipFill>
        <p:spPr bwMode="auto">
          <a:xfrm>
            <a:off x="4572000" y="1628775"/>
            <a:ext cx="4392613" cy="3887788"/>
          </a:xfrm>
          <a:prstGeom prst="rect">
            <a:avLst/>
          </a:prstGeom>
          <a:noFill/>
          <a:ln w="9525">
            <a:noFill/>
            <a:miter lim="800000"/>
            <a:headEnd/>
            <a:tailEnd/>
          </a:ln>
        </p:spPr>
      </p:pic>
      <p:sp>
        <p:nvSpPr>
          <p:cNvPr id="5131" name="Rectangle 2"/>
          <p:cNvSpPr>
            <a:spLocks noChangeArrowheads="1"/>
          </p:cNvSpPr>
          <p:nvPr/>
        </p:nvSpPr>
        <p:spPr bwMode="auto">
          <a:xfrm>
            <a:off x="4572000" y="5583238"/>
            <a:ext cx="4392613" cy="282575"/>
          </a:xfrm>
          <a:prstGeom prst="rect">
            <a:avLst/>
          </a:prstGeom>
          <a:noFill/>
          <a:ln w="9525">
            <a:solidFill>
              <a:srgbClr val="66CCFF"/>
            </a:solidFill>
            <a:miter lim="800000"/>
            <a:headEnd/>
            <a:tailEnd/>
          </a:ln>
        </p:spPr>
        <p:txBody>
          <a:bodyPr lIns="91431" tIns="45715" rIns="91431" bIns="45715" anchor="ctr">
            <a:spAutoFit/>
          </a:bodyPr>
          <a:lstStyle/>
          <a:p>
            <a:pPr algn="ctr" defTabSz="457200"/>
            <a:r>
              <a:rPr lang="tr-TR" altLang="de-DE" sz="1200"/>
              <a:t>Meyve Ağırlığı:13-15g    İç Ağırlığı: 6-8g    İç Oranı:%52-55</a:t>
            </a:r>
          </a:p>
        </p:txBody>
      </p:sp>
      <p:sp>
        <p:nvSpPr>
          <p:cNvPr id="5132" name="Text Box 5"/>
          <p:cNvSpPr txBox="1">
            <a:spLocks noChangeArrowheads="1"/>
          </p:cNvSpPr>
          <p:nvPr/>
        </p:nvSpPr>
        <p:spPr bwMode="auto">
          <a:xfrm>
            <a:off x="971600" y="404664"/>
            <a:ext cx="7056784" cy="461655"/>
          </a:xfrm>
          <a:prstGeom prst="rect">
            <a:avLst/>
          </a:prstGeom>
          <a:noFill/>
          <a:ln w="9525">
            <a:noFill/>
            <a:miter lim="800000"/>
            <a:headEnd/>
            <a:tailEnd/>
          </a:ln>
        </p:spPr>
        <p:txBody>
          <a:bodyPr wrap="square" lIns="91431" tIns="45715" rIns="91431" bIns="45715">
            <a:spAutoFit/>
          </a:bodyPr>
          <a:lstStyle/>
          <a:p>
            <a:pPr algn="ctr" defTabSz="457200" eaLnBrk="1" hangingPunct="1">
              <a:spcBef>
                <a:spcPct val="50000"/>
              </a:spcBef>
            </a:pPr>
            <a:r>
              <a:rPr lang="tr-TR" altLang="de-DE" sz="2400" b="1" dirty="0">
                <a:solidFill>
                  <a:srgbClr val="3399FF"/>
                </a:solidFill>
              </a:rPr>
              <a:t>TÜRKİYE’ NİN   İLK   MELEZ   CEVİZ   ÇEŞİTLERİ</a:t>
            </a:r>
          </a:p>
        </p:txBody>
      </p:sp>
    </p:spTree>
    <p:extLst>
      <p:ext uri="{BB962C8B-B14F-4D97-AF65-F5344CB8AC3E}">
        <p14:creationId xmlns:p14="http://schemas.microsoft.com/office/powerpoint/2010/main" val="2075151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8229600" cy="648072"/>
          </a:xfrm>
        </p:spPr>
        <p:txBody>
          <a:bodyPr>
            <a:normAutofit fontScale="90000"/>
          </a:bodyPr>
          <a:lstStyle/>
          <a:p>
            <a:r>
              <a:rPr lang="tr-TR" b="1" dirty="0" smtClean="0">
                <a:solidFill>
                  <a:srgbClr val="FF0000"/>
                </a:solidFill>
              </a:rPr>
              <a:t>İsmine doğruluk</a:t>
            </a:r>
            <a:endParaRPr lang="tr-TR" b="1" dirty="0">
              <a:solidFill>
                <a:srgbClr val="FF0000"/>
              </a:solidFill>
            </a:endParaRPr>
          </a:p>
        </p:txBody>
      </p:sp>
      <p:pic>
        <p:nvPicPr>
          <p:cNvPr id="1026" name="Picture 2" descr="C:\Users\ismail\Desktop\ad-1 20171010_104642.jpg"/>
          <p:cNvPicPr>
            <a:picLocks noGrp="1" noChangeAspect="1" noChangeArrowheads="1"/>
          </p:cNvPicPr>
          <p:nvPr>
            <p:ph idx="1"/>
          </p:nvPr>
        </p:nvPicPr>
        <p:blipFill>
          <a:blip r:embed="rId2" cstate="print"/>
          <a:srcRect/>
          <a:stretch>
            <a:fillRect/>
          </a:stretch>
        </p:blipFill>
        <p:spPr bwMode="auto">
          <a:xfrm>
            <a:off x="251520" y="764704"/>
            <a:ext cx="5472608" cy="5743834"/>
          </a:xfrm>
          <a:prstGeom prst="rect">
            <a:avLst/>
          </a:prstGeom>
          <a:noFill/>
        </p:spPr>
      </p:pic>
      <p:sp>
        <p:nvSpPr>
          <p:cNvPr id="5" name="4 Metin kutusu"/>
          <p:cNvSpPr txBox="1"/>
          <p:nvPr/>
        </p:nvSpPr>
        <p:spPr>
          <a:xfrm>
            <a:off x="6012160" y="1628800"/>
            <a:ext cx="2664296" cy="1815882"/>
          </a:xfrm>
          <a:prstGeom prst="rect">
            <a:avLst/>
          </a:prstGeom>
          <a:noFill/>
        </p:spPr>
        <p:txBody>
          <a:bodyPr wrap="square" rtlCol="0">
            <a:spAutoFit/>
          </a:bodyPr>
          <a:lstStyle/>
          <a:p>
            <a:r>
              <a:rPr lang="tr-TR" sz="2800" dirty="0" smtClean="0">
                <a:solidFill>
                  <a:srgbClr val="92D050"/>
                </a:solidFill>
              </a:rPr>
              <a:t>Adıyaman-2017</a:t>
            </a:r>
          </a:p>
          <a:p>
            <a:r>
              <a:rPr lang="tr-TR" sz="2800" dirty="0" smtClean="0">
                <a:solidFill>
                  <a:srgbClr val="92D050"/>
                </a:solidFill>
              </a:rPr>
              <a:t>Dikim yılı: 2012</a:t>
            </a:r>
          </a:p>
          <a:p>
            <a:r>
              <a:rPr lang="tr-TR" sz="2800" dirty="0" smtClean="0">
                <a:solidFill>
                  <a:srgbClr val="92D050"/>
                </a:solidFill>
              </a:rPr>
              <a:t>Sonuç: mahkemelik</a:t>
            </a:r>
            <a:endParaRPr lang="tr-TR" sz="2800" dirty="0">
              <a:solidFill>
                <a:srgbClr val="92D05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1946469" y="6296612"/>
            <a:ext cx="5327650" cy="330200"/>
          </a:xfrm>
          <a:prstGeom prst="rect">
            <a:avLst/>
          </a:prstGeom>
          <a:noFill/>
          <a:ln w="9525">
            <a:solidFill>
              <a:srgbClr val="66CCFF"/>
            </a:solidFill>
            <a:miter lim="800000"/>
            <a:headEnd/>
            <a:tailEnd/>
          </a:ln>
          <a:extLst>
            <a:ext uri="{909E8E84-426E-40DD-AFC4-6F175D3DCCD1}">
              <a14:hiddenFill xmlns:a14="http://schemas.microsoft.com/office/drawing/2010/main">
                <a:solidFill>
                  <a:srgbClr val="FFFFFF"/>
                </a:solidFill>
              </a14:hiddenFill>
            </a:ext>
          </a:extLst>
        </p:spPr>
        <p:txBody>
          <a:bodyPr lIns="91431" tIns="45715" rIns="91431" bIns="45715" anchor="ct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tr-TR" altLang="de-DE" sz="1500" dirty="0"/>
              <a:t>   Meyve Ağırlığı:13-14g   İç Ağırlığı: 6-8g  İç Oranı:%52-54</a:t>
            </a:r>
          </a:p>
        </p:txBody>
      </p:sp>
      <p:sp>
        <p:nvSpPr>
          <p:cNvPr id="10243" name="Text Box 4"/>
          <p:cNvSpPr txBox="1">
            <a:spLocks noChangeArrowheads="1"/>
          </p:cNvSpPr>
          <p:nvPr/>
        </p:nvSpPr>
        <p:spPr bwMode="auto">
          <a:xfrm>
            <a:off x="1979613" y="142875"/>
            <a:ext cx="51847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tr-TR" altLang="de-DE" sz="5000" b="1" dirty="0">
                <a:solidFill>
                  <a:srgbClr val="CC3300"/>
                </a:solidFill>
              </a:rPr>
              <a:t> </a:t>
            </a:r>
            <a:r>
              <a:rPr lang="tr-TR" altLang="de-DE" sz="4200" b="1" dirty="0">
                <a:solidFill>
                  <a:srgbClr val="CC3300"/>
                </a:solidFill>
              </a:rPr>
              <a:t>DİRİLİŞ</a:t>
            </a:r>
          </a:p>
        </p:txBody>
      </p:sp>
      <p:sp>
        <p:nvSpPr>
          <p:cNvPr id="10244" name="Text Box 5"/>
          <p:cNvSpPr txBox="1">
            <a:spLocks noChangeArrowheads="1"/>
          </p:cNvSpPr>
          <p:nvPr/>
        </p:nvSpPr>
        <p:spPr bwMode="auto">
          <a:xfrm>
            <a:off x="1835150" y="692150"/>
            <a:ext cx="54737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tr-TR" altLang="de-DE" sz="900" b="1"/>
          </a:p>
          <a:p>
            <a:pPr eaLnBrk="1" hangingPunct="1">
              <a:spcBef>
                <a:spcPct val="50000"/>
              </a:spcBef>
              <a:buFontTx/>
              <a:buNone/>
            </a:pPr>
            <a:r>
              <a:rPr lang="tr-TR" altLang="de-DE" sz="1200" b="1"/>
              <a:t>   </a:t>
            </a:r>
            <a:r>
              <a:rPr lang="tr-TR" altLang="de-DE" sz="1100" b="1"/>
              <a:t>Islah Sahibi:  KSÜ Ziraat Fakültesi      Islah Eden: Doç.Dr. Mehmet SÜTYEMEZ</a:t>
            </a:r>
          </a:p>
        </p:txBody>
      </p:sp>
      <p:pic>
        <p:nvPicPr>
          <p:cNvPr id="10245" name="Picture 7"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13" y="404813"/>
            <a:ext cx="4476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9" descr="KSÜ ziraat fakültesi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125" y="333375"/>
            <a:ext cx="4032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8" descr="dir 20161111_1401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6469" y="1182611"/>
            <a:ext cx="532765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7043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dir 20161111_140125"/>
          <p:cNvPicPr>
            <a:picLocks noChangeAspect="1" noChangeArrowheads="1"/>
          </p:cNvPicPr>
          <p:nvPr/>
        </p:nvPicPr>
        <p:blipFill>
          <a:blip r:embed="rId2" cstate="print"/>
          <a:srcRect/>
          <a:stretch>
            <a:fillRect/>
          </a:stretch>
        </p:blipFill>
        <p:spPr bwMode="auto">
          <a:xfrm>
            <a:off x="0" y="188640"/>
            <a:ext cx="3210546" cy="3068960"/>
          </a:xfrm>
          <a:prstGeom prst="rect">
            <a:avLst/>
          </a:prstGeom>
          <a:noFill/>
          <a:ln w="9525">
            <a:noFill/>
            <a:miter lim="800000"/>
            <a:headEnd/>
            <a:tailEnd/>
          </a:ln>
        </p:spPr>
      </p:pic>
      <p:pic>
        <p:nvPicPr>
          <p:cNvPr id="6" name="Picture 2" descr="G:\tescil genotipler meyve resimleri\beğeni resimlerrr tescil için\TİP NO 1 İÇİN\20160613_183753.JPG"/>
          <p:cNvPicPr>
            <a:picLocks noChangeAspect="1" noChangeArrowheads="1"/>
          </p:cNvPicPr>
          <p:nvPr/>
        </p:nvPicPr>
        <p:blipFill>
          <a:blip r:embed="rId3" cstate="print"/>
          <a:srcRect/>
          <a:stretch>
            <a:fillRect/>
          </a:stretch>
        </p:blipFill>
        <p:spPr>
          <a:xfrm>
            <a:off x="35496" y="3257600"/>
            <a:ext cx="3175050" cy="1855584"/>
          </a:xfrm>
          <a:prstGeom prst="rect">
            <a:avLst/>
          </a:prstGeom>
          <a:noFill/>
        </p:spPr>
      </p:pic>
      <p:graphicFrame>
        <p:nvGraphicFramePr>
          <p:cNvPr id="7" name="6 Tablo"/>
          <p:cNvGraphicFramePr>
            <a:graphicFrameLocks noGrp="1"/>
          </p:cNvGraphicFramePr>
          <p:nvPr>
            <p:extLst>
              <p:ext uri="{D42A27DB-BD31-4B8C-83A1-F6EECF244321}">
                <p14:modId xmlns:p14="http://schemas.microsoft.com/office/powerpoint/2010/main" val="3515457344"/>
              </p:ext>
            </p:extLst>
          </p:nvPr>
        </p:nvGraphicFramePr>
        <p:xfrm>
          <a:off x="3275856" y="1484784"/>
          <a:ext cx="5760640" cy="4147854"/>
        </p:xfrm>
        <a:graphic>
          <a:graphicData uri="http://schemas.openxmlformats.org/drawingml/2006/table">
            <a:tbl>
              <a:tblPr firstRow="1" bandRow="1">
                <a:tableStyleId>{D7AC3CCA-C797-4891-BE02-D94E43425B78}</a:tableStyleId>
              </a:tblPr>
              <a:tblGrid>
                <a:gridCol w="2120665"/>
                <a:gridCol w="1941325"/>
                <a:gridCol w="1698650"/>
              </a:tblGrid>
              <a:tr h="406569">
                <a:tc>
                  <a:txBody>
                    <a:bodyPr/>
                    <a:lstStyle/>
                    <a:p>
                      <a:r>
                        <a:rPr lang="tr-TR" dirty="0" smtClean="0"/>
                        <a:t>ÖZELLİK</a:t>
                      </a:r>
                      <a:endParaRPr lang="tr-TR" dirty="0"/>
                    </a:p>
                  </a:txBody>
                  <a:tcPr/>
                </a:tc>
                <a:tc>
                  <a:txBody>
                    <a:bodyPr/>
                    <a:lstStyle/>
                    <a:p>
                      <a:pPr algn="ctr"/>
                      <a:r>
                        <a:rPr lang="tr-TR" sz="2400" b="1" dirty="0" smtClean="0">
                          <a:solidFill>
                            <a:srgbClr val="0033CC"/>
                          </a:solidFill>
                        </a:rPr>
                        <a:t>DİRİLİŞ</a:t>
                      </a:r>
                      <a:endParaRPr lang="tr-TR" sz="2400" b="1" dirty="0">
                        <a:solidFill>
                          <a:srgbClr val="0033CC"/>
                        </a:solidFill>
                      </a:endParaRPr>
                    </a:p>
                  </a:txBody>
                  <a:tcPr/>
                </a:tc>
                <a:tc>
                  <a:txBody>
                    <a:bodyPr/>
                    <a:lstStyle/>
                    <a:p>
                      <a:pPr algn="ctr"/>
                      <a:r>
                        <a:rPr lang="tr-TR" sz="2000" dirty="0" smtClean="0"/>
                        <a:t>CHANDLER</a:t>
                      </a:r>
                      <a:endParaRPr lang="tr-TR" sz="2000" dirty="0"/>
                    </a:p>
                  </a:txBody>
                  <a:tcPr/>
                </a:tc>
              </a:tr>
              <a:tr h="969811">
                <a:tc>
                  <a:txBody>
                    <a:bodyPr/>
                    <a:lstStyle/>
                    <a:p>
                      <a:pPr algn="l"/>
                      <a:r>
                        <a:rPr lang="tr-TR" sz="2800" dirty="0" smtClean="0"/>
                        <a:t>MEYVE AĞIRLIĞI </a:t>
                      </a:r>
                      <a:r>
                        <a:rPr lang="tr-TR" sz="2000" dirty="0" smtClean="0"/>
                        <a:t>(g)</a:t>
                      </a:r>
                      <a:endParaRPr lang="tr-TR" sz="2000" b="1" dirty="0"/>
                    </a:p>
                  </a:txBody>
                  <a:tcPr/>
                </a:tc>
                <a:tc>
                  <a:txBody>
                    <a:bodyPr/>
                    <a:lstStyle/>
                    <a:p>
                      <a:pPr algn="ctr"/>
                      <a:r>
                        <a:rPr lang="tr-TR" sz="3200" b="1" dirty="0" smtClean="0">
                          <a:solidFill>
                            <a:srgbClr val="0033CC"/>
                          </a:solidFill>
                        </a:rPr>
                        <a:t>13- 14</a:t>
                      </a:r>
                      <a:endParaRPr lang="tr-TR" sz="3200" b="1" dirty="0">
                        <a:solidFill>
                          <a:srgbClr val="0033CC"/>
                        </a:solidFill>
                      </a:endParaRPr>
                    </a:p>
                  </a:txBody>
                  <a:tcPr/>
                </a:tc>
                <a:tc>
                  <a:txBody>
                    <a:bodyPr/>
                    <a:lstStyle/>
                    <a:p>
                      <a:pPr algn="ctr"/>
                      <a:r>
                        <a:rPr lang="tr-TR" sz="3200" dirty="0" smtClean="0"/>
                        <a:t>12-13</a:t>
                      </a:r>
                      <a:endParaRPr lang="tr-TR" sz="3200" b="1" dirty="0"/>
                    </a:p>
                  </a:txBody>
                  <a:tcPr/>
                </a:tc>
              </a:tr>
              <a:tr h="531832">
                <a:tc>
                  <a:txBody>
                    <a:bodyPr/>
                    <a:lstStyle/>
                    <a:p>
                      <a:pPr algn="l"/>
                      <a:r>
                        <a:rPr lang="tr-TR" sz="2800" dirty="0" smtClean="0"/>
                        <a:t>İÇ ORANI (%)</a:t>
                      </a:r>
                      <a:endParaRPr lang="tr-TR" sz="2800" b="1" dirty="0"/>
                    </a:p>
                  </a:txBody>
                  <a:tcPr/>
                </a:tc>
                <a:tc>
                  <a:txBody>
                    <a:bodyPr/>
                    <a:lstStyle/>
                    <a:p>
                      <a:pPr algn="ctr"/>
                      <a:r>
                        <a:rPr lang="tr-TR" sz="3200" b="1" dirty="0" smtClean="0">
                          <a:solidFill>
                            <a:srgbClr val="0033CC"/>
                          </a:solidFill>
                        </a:rPr>
                        <a:t>52-55</a:t>
                      </a:r>
                      <a:endParaRPr lang="tr-TR" sz="3200" b="1" dirty="0">
                        <a:solidFill>
                          <a:srgbClr val="0033CC"/>
                        </a:solidFill>
                      </a:endParaRPr>
                    </a:p>
                  </a:txBody>
                  <a:tcPr/>
                </a:tc>
                <a:tc>
                  <a:txBody>
                    <a:bodyPr/>
                    <a:lstStyle/>
                    <a:p>
                      <a:pPr algn="ctr"/>
                      <a:r>
                        <a:rPr lang="tr-TR" sz="3200" dirty="0" smtClean="0"/>
                        <a:t>47-49</a:t>
                      </a:r>
                      <a:endParaRPr lang="tr-TR" sz="3200" b="1" dirty="0"/>
                    </a:p>
                  </a:txBody>
                  <a:tcPr/>
                </a:tc>
              </a:tr>
              <a:tr h="969811">
                <a:tc>
                  <a:txBody>
                    <a:bodyPr/>
                    <a:lstStyle/>
                    <a:p>
                      <a:pPr algn="l"/>
                      <a:r>
                        <a:rPr lang="tr-TR" sz="2400" dirty="0" smtClean="0"/>
                        <a:t>İLK YAPRAKLANMA</a:t>
                      </a:r>
                      <a:endParaRPr lang="tr-TR" sz="2400" b="1" dirty="0"/>
                    </a:p>
                  </a:txBody>
                  <a:tcPr/>
                </a:tc>
                <a:tc>
                  <a:txBody>
                    <a:bodyPr/>
                    <a:lstStyle/>
                    <a:p>
                      <a:pPr algn="ctr"/>
                      <a:r>
                        <a:rPr lang="tr-TR" sz="2800" b="1" dirty="0" smtClean="0">
                          <a:solidFill>
                            <a:srgbClr val="0033CC"/>
                          </a:solidFill>
                        </a:rPr>
                        <a:t>ÇOK GEÇ    </a:t>
                      </a:r>
                      <a:r>
                        <a:rPr lang="tr-TR" sz="2000" b="1" dirty="0" smtClean="0">
                          <a:solidFill>
                            <a:schemeClr val="tx1"/>
                          </a:solidFill>
                        </a:rPr>
                        <a:t>(28 /4- 3 MAYIS)</a:t>
                      </a:r>
                      <a:endParaRPr lang="tr-TR" sz="2000" b="1" dirty="0">
                        <a:solidFill>
                          <a:schemeClr val="tx1"/>
                        </a:solidFill>
                      </a:endParaRPr>
                    </a:p>
                  </a:txBody>
                  <a:tcPr/>
                </a:tc>
                <a:tc>
                  <a:txBody>
                    <a:bodyPr/>
                    <a:lstStyle/>
                    <a:p>
                      <a:pPr algn="ctr"/>
                      <a:r>
                        <a:rPr lang="tr-TR" sz="3200" dirty="0" smtClean="0"/>
                        <a:t>GEÇ</a:t>
                      </a:r>
                      <a:endParaRPr lang="tr-TR" sz="3200" b="1" dirty="0"/>
                    </a:p>
                  </a:txBody>
                  <a:tcPr/>
                </a:tc>
              </a:tr>
              <a:tr h="531832">
                <a:tc>
                  <a:txBody>
                    <a:bodyPr/>
                    <a:lstStyle/>
                    <a:p>
                      <a:pPr algn="l"/>
                      <a:r>
                        <a:rPr lang="tr-TR" sz="2800" dirty="0" smtClean="0"/>
                        <a:t>VERİM</a:t>
                      </a:r>
                      <a:endParaRPr lang="tr-TR" sz="2800" b="1" dirty="0"/>
                    </a:p>
                  </a:txBody>
                  <a:tcPr/>
                </a:tc>
                <a:tc>
                  <a:txBody>
                    <a:bodyPr/>
                    <a:lstStyle/>
                    <a:p>
                      <a:pPr algn="ctr"/>
                      <a:r>
                        <a:rPr lang="tr-TR" sz="2800" b="1" dirty="0" smtClean="0">
                          <a:solidFill>
                            <a:srgbClr val="0033CC"/>
                          </a:solidFill>
                        </a:rPr>
                        <a:t>ÇOK İYİ</a:t>
                      </a:r>
                      <a:endParaRPr lang="tr-TR" sz="2800" b="1" dirty="0">
                        <a:solidFill>
                          <a:srgbClr val="0033CC"/>
                        </a:solidFill>
                      </a:endParaRPr>
                    </a:p>
                  </a:txBody>
                  <a:tcPr/>
                </a:tc>
                <a:tc>
                  <a:txBody>
                    <a:bodyPr/>
                    <a:lstStyle/>
                    <a:p>
                      <a:pPr algn="ctr"/>
                      <a:r>
                        <a:rPr lang="tr-TR" sz="2800" dirty="0" smtClean="0"/>
                        <a:t>İYİ</a:t>
                      </a:r>
                      <a:endParaRPr lang="tr-TR" sz="2800" b="1" dirty="0"/>
                    </a:p>
                  </a:txBody>
                  <a:tcPr/>
                </a:tc>
              </a:tr>
              <a:tr h="406569">
                <a:tc>
                  <a:txBody>
                    <a:bodyPr/>
                    <a:lstStyle/>
                    <a:p>
                      <a:pPr algn="l"/>
                      <a:r>
                        <a:rPr lang="tr-TR" dirty="0" smtClean="0"/>
                        <a:t>GENEL DEĞERLENDİRME</a:t>
                      </a:r>
                      <a:endParaRPr lang="tr-TR" dirty="0"/>
                    </a:p>
                  </a:txBody>
                  <a:tcPr/>
                </a:tc>
                <a:tc>
                  <a:txBody>
                    <a:bodyPr/>
                    <a:lstStyle/>
                    <a:p>
                      <a:pPr algn="ctr"/>
                      <a:r>
                        <a:rPr lang="tr-TR" sz="2800" dirty="0" smtClean="0"/>
                        <a:t>9</a:t>
                      </a:r>
                      <a:endParaRPr lang="tr-TR" sz="2800" dirty="0"/>
                    </a:p>
                  </a:txBody>
                  <a:tcPr/>
                </a:tc>
                <a:tc>
                  <a:txBody>
                    <a:bodyPr/>
                    <a:lstStyle/>
                    <a:p>
                      <a:pPr algn="ctr"/>
                      <a:r>
                        <a:rPr lang="tr-TR" sz="2800" dirty="0" smtClean="0"/>
                        <a:t>7</a:t>
                      </a:r>
                      <a:endParaRPr lang="tr-TR" sz="2800" dirty="0"/>
                    </a:p>
                  </a:txBody>
                  <a:tcPr/>
                </a:tc>
              </a:tr>
            </a:tbl>
          </a:graphicData>
        </a:graphic>
      </p:graphicFrame>
      <p:sp>
        <p:nvSpPr>
          <p:cNvPr id="9" name="8 Metin kutusu"/>
          <p:cNvSpPr txBox="1"/>
          <p:nvPr/>
        </p:nvSpPr>
        <p:spPr>
          <a:xfrm>
            <a:off x="4211960" y="188640"/>
            <a:ext cx="4536504" cy="1077218"/>
          </a:xfrm>
          <a:prstGeom prst="rect">
            <a:avLst/>
          </a:prstGeom>
          <a:noFill/>
        </p:spPr>
        <p:txBody>
          <a:bodyPr wrap="square" rtlCol="0">
            <a:spAutoFit/>
          </a:bodyPr>
          <a:lstStyle/>
          <a:p>
            <a:pPr lvl="0" algn="ctr"/>
            <a:r>
              <a:rPr lang="tr-TR" sz="4400" b="1" dirty="0" smtClean="0">
                <a:solidFill>
                  <a:srgbClr val="0033CC"/>
                </a:solidFill>
              </a:rPr>
              <a:t>DİRİLİŞ </a:t>
            </a:r>
          </a:p>
          <a:p>
            <a:pPr lvl="0" algn="ctr"/>
            <a:r>
              <a:rPr lang="tr-TR" sz="2000" b="1" dirty="0" smtClean="0">
                <a:solidFill>
                  <a:schemeClr val="bg1"/>
                </a:solidFill>
              </a:rPr>
              <a:t>(Maraş 18 x </a:t>
            </a:r>
            <a:r>
              <a:rPr lang="tr-TR" sz="2000" b="1" dirty="0" smtClean="0">
                <a:solidFill>
                  <a:schemeClr val="bg1"/>
                </a:solidFill>
                <a:latin typeface="Times New Roman" pitchFamily="18" charset="0"/>
                <a:cs typeface="Times New Roman" pitchFamily="18" charset="0"/>
              </a:rPr>
              <a:t>KSÜ 20041)</a:t>
            </a:r>
            <a:endParaRPr lang="tr-TR" sz="2000" dirty="0">
              <a:solidFill>
                <a:schemeClr val="bg1"/>
              </a:solidFill>
            </a:endParaRPr>
          </a:p>
        </p:txBody>
      </p:sp>
    </p:spTree>
    <p:extLst>
      <p:ext uri="{BB962C8B-B14F-4D97-AF65-F5344CB8AC3E}">
        <p14:creationId xmlns:p14="http://schemas.microsoft.com/office/powerpoint/2010/main" val="8494831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gülşen ceviz fotolar\2- .jpg"/>
          <p:cNvPicPr>
            <a:picLocks noChangeAspect="1" noChangeArrowheads="1"/>
          </p:cNvPicPr>
          <p:nvPr/>
        </p:nvPicPr>
        <p:blipFill>
          <a:blip r:embed="rId2" cstate="print"/>
          <a:srcRect/>
          <a:stretch>
            <a:fillRect/>
          </a:stretch>
        </p:blipFill>
        <p:spPr bwMode="auto">
          <a:xfrm>
            <a:off x="250826" y="620688"/>
            <a:ext cx="3323644" cy="5908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E:\mehmet hocanın çektiği fotolar\erik 46 ve 59\3- .jpg"/>
          <p:cNvPicPr>
            <a:picLocks noChangeAspect="1" noChangeArrowheads="1"/>
          </p:cNvPicPr>
          <p:nvPr/>
        </p:nvPicPr>
        <p:blipFill>
          <a:blip r:embed="rId3" cstate="print"/>
          <a:srcRect/>
          <a:stretch>
            <a:fillRect/>
          </a:stretch>
        </p:blipFill>
        <p:spPr bwMode="auto">
          <a:xfrm>
            <a:off x="4437199" y="476672"/>
            <a:ext cx="3386894" cy="6023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Metin kutusu 1"/>
          <p:cNvSpPr txBox="1"/>
          <p:nvPr/>
        </p:nvSpPr>
        <p:spPr>
          <a:xfrm>
            <a:off x="3142202" y="0"/>
            <a:ext cx="1737407" cy="523220"/>
          </a:xfrm>
          <a:prstGeom prst="rect">
            <a:avLst/>
          </a:prstGeom>
          <a:noFill/>
        </p:spPr>
        <p:txBody>
          <a:bodyPr wrap="square" rtlCol="0">
            <a:spAutoFit/>
          </a:bodyPr>
          <a:lstStyle/>
          <a:p>
            <a:r>
              <a:rPr lang="tr-TR" sz="2800" b="1" dirty="0" smtClean="0">
                <a:solidFill>
                  <a:srgbClr val="0033CC"/>
                </a:solidFill>
              </a:rPr>
              <a:t>DİRİLİŞ</a:t>
            </a:r>
            <a:endParaRPr lang="tr-TR" sz="2800" b="1" dirty="0">
              <a:solidFill>
                <a:srgbClr val="0033CC"/>
              </a:solidFill>
            </a:endParaRPr>
          </a:p>
        </p:txBody>
      </p:sp>
    </p:spTree>
    <p:extLst>
      <p:ext uri="{BB962C8B-B14F-4D97-AF65-F5344CB8AC3E}">
        <p14:creationId xmlns:p14="http://schemas.microsoft.com/office/powerpoint/2010/main" val="2460105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mehmet hocanın çektiği fotolar\erik 2016 hoca çekimi\5- .jpg"/>
          <p:cNvPicPr>
            <a:picLocks noChangeAspect="1" noChangeArrowheads="1"/>
          </p:cNvPicPr>
          <p:nvPr/>
        </p:nvPicPr>
        <p:blipFill>
          <a:blip r:embed="rId2" cstate="print"/>
          <a:srcRect/>
          <a:stretch>
            <a:fillRect/>
          </a:stretch>
        </p:blipFill>
        <p:spPr bwMode="auto">
          <a:xfrm>
            <a:off x="71025" y="116631"/>
            <a:ext cx="3780895" cy="6721963"/>
          </a:xfrm>
          <a:prstGeom prst="rect">
            <a:avLst/>
          </a:prstGeom>
          <a:ln>
            <a:noFill/>
          </a:ln>
          <a:effectLst>
            <a:outerShdw blurRad="190500" algn="tl" rotWithShape="0">
              <a:srgbClr val="000000">
                <a:alpha val="70000"/>
              </a:srgbClr>
            </a:outerShdw>
          </a:effectLst>
        </p:spPr>
      </p:pic>
      <p:sp>
        <p:nvSpPr>
          <p:cNvPr id="5" name="Metin kutusu 4"/>
          <p:cNvSpPr txBox="1"/>
          <p:nvPr/>
        </p:nvSpPr>
        <p:spPr>
          <a:xfrm>
            <a:off x="4644008" y="0"/>
            <a:ext cx="1737407" cy="523220"/>
          </a:xfrm>
          <a:prstGeom prst="rect">
            <a:avLst/>
          </a:prstGeom>
          <a:noFill/>
        </p:spPr>
        <p:txBody>
          <a:bodyPr wrap="square" rtlCol="0">
            <a:spAutoFit/>
          </a:bodyPr>
          <a:lstStyle/>
          <a:p>
            <a:r>
              <a:rPr lang="tr-TR" sz="2800" b="1" dirty="0" smtClean="0">
                <a:solidFill>
                  <a:srgbClr val="0033CC"/>
                </a:solidFill>
              </a:rPr>
              <a:t>DİRİLİŞ</a:t>
            </a:r>
            <a:endParaRPr lang="tr-TR" sz="2800" b="1" dirty="0">
              <a:solidFill>
                <a:srgbClr val="0033CC"/>
              </a:solidFill>
            </a:endParaRPr>
          </a:p>
        </p:txBody>
      </p:sp>
      <p:pic>
        <p:nvPicPr>
          <p:cNvPr id="7" name="Picture 8" descr="dir 20161111_14012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15" r="6079"/>
          <a:stretch/>
        </p:blipFill>
        <p:spPr bwMode="auto">
          <a:xfrm>
            <a:off x="4427984" y="620688"/>
            <a:ext cx="3024336" cy="324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1339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1908175" y="6430963"/>
            <a:ext cx="5327650" cy="330200"/>
          </a:xfrm>
          <a:prstGeom prst="rect">
            <a:avLst/>
          </a:prstGeom>
          <a:noFill/>
          <a:ln w="9525">
            <a:solidFill>
              <a:srgbClr val="66CCFF"/>
            </a:solidFill>
            <a:miter lim="800000"/>
            <a:headEnd/>
            <a:tailEnd/>
          </a:ln>
          <a:extLst>
            <a:ext uri="{909E8E84-426E-40DD-AFC4-6F175D3DCCD1}">
              <a14:hiddenFill xmlns:a14="http://schemas.microsoft.com/office/drawing/2010/main">
                <a:solidFill>
                  <a:srgbClr val="FFFFFF"/>
                </a:solidFill>
              </a14:hiddenFill>
            </a:ext>
          </a:extLst>
        </p:spPr>
        <p:txBody>
          <a:bodyPr lIns="91431" tIns="45715" rIns="91431" bIns="45715" anchor="ct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tr-TR" altLang="de-DE" sz="1500"/>
              <a:t>   Meyve Ağırlığı:13-15g   İç Ağırlığı: 6-8g  İç Oranı:%52-55</a:t>
            </a:r>
          </a:p>
        </p:txBody>
      </p:sp>
      <p:pic>
        <p:nvPicPr>
          <p:cNvPr id="11267" name="Picture 7"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13" y="404813"/>
            <a:ext cx="4476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KSÜ ziraat fakültesi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125" y="333375"/>
            <a:ext cx="4032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1" descr="15 temmm yeni 20161111_140653"/>
          <p:cNvPicPr>
            <a:picLocks noChangeAspect="1" noChangeArrowheads="1"/>
          </p:cNvPicPr>
          <p:nvPr/>
        </p:nvPicPr>
        <p:blipFill>
          <a:blip r:embed="rId4" cstate="print">
            <a:extLst>
              <a:ext uri="{28A0092B-C50C-407E-A947-70E740481C1C}">
                <a14:useLocalDpi xmlns:a14="http://schemas.microsoft.com/office/drawing/2010/main" val="0"/>
              </a:ext>
            </a:extLst>
          </a:blip>
          <a:srcRect r="5949"/>
          <a:stretch>
            <a:fillRect/>
          </a:stretch>
        </p:blipFill>
        <p:spPr bwMode="auto">
          <a:xfrm>
            <a:off x="1908175" y="1268413"/>
            <a:ext cx="5327650"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4"/>
          <p:cNvSpPr txBox="1">
            <a:spLocks noChangeArrowheads="1"/>
          </p:cNvSpPr>
          <p:nvPr/>
        </p:nvSpPr>
        <p:spPr bwMode="auto">
          <a:xfrm>
            <a:off x="2555875" y="188913"/>
            <a:ext cx="38163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tr-TR" altLang="de-DE" sz="3900" b="1">
                <a:solidFill>
                  <a:srgbClr val="CC3300"/>
                </a:solidFill>
              </a:rPr>
              <a:t> </a:t>
            </a:r>
            <a:r>
              <a:rPr lang="tr-TR" altLang="de-DE" sz="4200" b="1">
                <a:solidFill>
                  <a:srgbClr val="CC3300"/>
                </a:solidFill>
              </a:rPr>
              <a:t>15 TEMMUZ</a:t>
            </a:r>
          </a:p>
        </p:txBody>
      </p:sp>
      <p:sp>
        <p:nvSpPr>
          <p:cNvPr id="11271" name="Text Box 5"/>
          <p:cNvSpPr txBox="1">
            <a:spLocks noChangeArrowheads="1"/>
          </p:cNvSpPr>
          <p:nvPr/>
        </p:nvSpPr>
        <p:spPr bwMode="auto">
          <a:xfrm>
            <a:off x="1835150" y="692150"/>
            <a:ext cx="54737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tr-TR" altLang="de-DE" sz="900" b="1"/>
          </a:p>
          <a:p>
            <a:pPr eaLnBrk="1" hangingPunct="1">
              <a:spcBef>
                <a:spcPct val="50000"/>
              </a:spcBef>
              <a:buFontTx/>
              <a:buNone/>
            </a:pPr>
            <a:r>
              <a:rPr lang="tr-TR" altLang="de-DE" sz="1200" b="1"/>
              <a:t>   </a:t>
            </a:r>
            <a:r>
              <a:rPr lang="tr-TR" altLang="de-DE" sz="1100" b="1"/>
              <a:t>Islah Sahibi:  KSÜ Ziraat Fakültesi      Islah Eden: Doç.Dr. Mehmet SÜTYEMEZ</a:t>
            </a:r>
          </a:p>
        </p:txBody>
      </p:sp>
    </p:spTree>
    <p:extLst>
      <p:ext uri="{BB962C8B-B14F-4D97-AF65-F5344CB8AC3E}">
        <p14:creationId xmlns:p14="http://schemas.microsoft.com/office/powerpoint/2010/main" val="10354749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15 temmm yeni 20161111_140653"/>
          <p:cNvPicPr>
            <a:picLocks noChangeAspect="1" noChangeArrowheads="1"/>
          </p:cNvPicPr>
          <p:nvPr/>
        </p:nvPicPr>
        <p:blipFill>
          <a:blip r:embed="rId2" cstate="print"/>
          <a:srcRect r="5949"/>
          <a:stretch>
            <a:fillRect/>
          </a:stretch>
        </p:blipFill>
        <p:spPr bwMode="auto">
          <a:xfrm>
            <a:off x="0" y="0"/>
            <a:ext cx="2911402" cy="2780928"/>
          </a:xfrm>
          <a:prstGeom prst="rect">
            <a:avLst/>
          </a:prstGeom>
          <a:noFill/>
          <a:ln w="9525">
            <a:noFill/>
            <a:miter lim="800000"/>
            <a:headEnd/>
            <a:tailEnd/>
          </a:ln>
        </p:spPr>
      </p:pic>
      <p:pic>
        <p:nvPicPr>
          <p:cNvPr id="9" name="Picture 2" descr="G:\tescil genotipler meyve resimleri\beğeni resimlerrr tescil için\TİP NO 2 İÇİN\ERİKTEN  20160904_160043.JPG"/>
          <p:cNvPicPr>
            <a:picLocks noChangeAspect="1" noChangeArrowheads="1"/>
          </p:cNvPicPr>
          <p:nvPr/>
        </p:nvPicPr>
        <p:blipFill>
          <a:blip r:embed="rId3" cstate="print"/>
          <a:srcRect/>
          <a:stretch>
            <a:fillRect/>
          </a:stretch>
        </p:blipFill>
        <p:spPr>
          <a:xfrm>
            <a:off x="0" y="2831478"/>
            <a:ext cx="2889350" cy="4026522"/>
          </a:xfrm>
          <a:prstGeom prst="rect">
            <a:avLst/>
          </a:prstGeom>
          <a:noFill/>
        </p:spPr>
      </p:pic>
      <p:graphicFrame>
        <p:nvGraphicFramePr>
          <p:cNvPr id="6" name="5 Tablo"/>
          <p:cNvGraphicFramePr>
            <a:graphicFrameLocks noGrp="1"/>
          </p:cNvGraphicFramePr>
          <p:nvPr/>
        </p:nvGraphicFramePr>
        <p:xfrm>
          <a:off x="3059832" y="1484784"/>
          <a:ext cx="5904656" cy="4324507"/>
        </p:xfrm>
        <a:graphic>
          <a:graphicData uri="http://schemas.openxmlformats.org/drawingml/2006/table">
            <a:tbl>
              <a:tblPr firstRow="1" bandRow="1">
                <a:tableStyleId>{D7AC3CCA-C797-4891-BE02-D94E43425B78}</a:tableStyleId>
              </a:tblPr>
              <a:tblGrid>
                <a:gridCol w="2652073"/>
                <a:gridCol w="1740415"/>
                <a:gridCol w="1512168"/>
              </a:tblGrid>
              <a:tr h="831391">
                <a:tc>
                  <a:txBody>
                    <a:bodyPr/>
                    <a:lstStyle/>
                    <a:p>
                      <a:r>
                        <a:rPr lang="tr-TR" dirty="0" smtClean="0"/>
                        <a:t>ÖZELLİK</a:t>
                      </a:r>
                      <a:endParaRPr lang="tr-TR" dirty="0"/>
                    </a:p>
                  </a:txBody>
                  <a:tcPr/>
                </a:tc>
                <a:tc>
                  <a:txBody>
                    <a:bodyPr/>
                    <a:lstStyle/>
                    <a:p>
                      <a:pPr algn="ctr"/>
                      <a:r>
                        <a:rPr lang="tr-TR" sz="2400" b="1" dirty="0" smtClean="0">
                          <a:solidFill>
                            <a:srgbClr val="006600"/>
                          </a:solidFill>
                        </a:rPr>
                        <a:t>15 TEMMUZ</a:t>
                      </a:r>
                      <a:endParaRPr lang="tr-TR" sz="2400" b="1" dirty="0">
                        <a:solidFill>
                          <a:srgbClr val="006600"/>
                        </a:solidFill>
                      </a:endParaRPr>
                    </a:p>
                  </a:txBody>
                  <a:tcPr/>
                </a:tc>
                <a:tc>
                  <a:txBody>
                    <a:bodyPr/>
                    <a:lstStyle/>
                    <a:p>
                      <a:pPr algn="ctr"/>
                      <a:r>
                        <a:rPr lang="tr-TR" sz="2000" dirty="0" smtClean="0"/>
                        <a:t>CHANDLER</a:t>
                      </a:r>
                      <a:endParaRPr lang="tr-TR" sz="2000" dirty="0"/>
                    </a:p>
                  </a:txBody>
                  <a:tcPr/>
                </a:tc>
              </a:tr>
              <a:tr h="1003406">
                <a:tc>
                  <a:txBody>
                    <a:bodyPr/>
                    <a:lstStyle/>
                    <a:p>
                      <a:pPr algn="l"/>
                      <a:r>
                        <a:rPr lang="tr-TR" sz="2800" dirty="0" smtClean="0"/>
                        <a:t>MEYVE AĞIRLIĞI </a:t>
                      </a:r>
                      <a:r>
                        <a:rPr lang="tr-TR" sz="2000" dirty="0" smtClean="0"/>
                        <a:t>(g)</a:t>
                      </a:r>
                      <a:endParaRPr lang="tr-TR" sz="2000" b="1" dirty="0"/>
                    </a:p>
                  </a:txBody>
                  <a:tcPr/>
                </a:tc>
                <a:tc>
                  <a:txBody>
                    <a:bodyPr/>
                    <a:lstStyle/>
                    <a:p>
                      <a:pPr algn="ctr"/>
                      <a:r>
                        <a:rPr lang="tr-TR" sz="2800" b="1" dirty="0" smtClean="0">
                          <a:solidFill>
                            <a:srgbClr val="006600"/>
                          </a:solidFill>
                        </a:rPr>
                        <a:t>13- 15</a:t>
                      </a:r>
                      <a:endParaRPr lang="tr-TR" sz="2800" b="1" dirty="0">
                        <a:solidFill>
                          <a:srgbClr val="006600"/>
                        </a:solidFill>
                      </a:endParaRPr>
                    </a:p>
                  </a:txBody>
                  <a:tcPr/>
                </a:tc>
                <a:tc>
                  <a:txBody>
                    <a:bodyPr/>
                    <a:lstStyle/>
                    <a:p>
                      <a:pPr algn="ctr"/>
                      <a:r>
                        <a:rPr lang="tr-TR" sz="2800" dirty="0" smtClean="0"/>
                        <a:t>12-13</a:t>
                      </a:r>
                      <a:endParaRPr lang="tr-TR" sz="2800" b="1" dirty="0"/>
                    </a:p>
                  </a:txBody>
                  <a:tcPr/>
                </a:tc>
              </a:tr>
              <a:tr h="550255">
                <a:tc>
                  <a:txBody>
                    <a:bodyPr/>
                    <a:lstStyle/>
                    <a:p>
                      <a:pPr algn="l"/>
                      <a:r>
                        <a:rPr lang="tr-TR" sz="2800" dirty="0" smtClean="0"/>
                        <a:t>İÇ ORANI (%)</a:t>
                      </a:r>
                      <a:endParaRPr lang="tr-TR" sz="2800" b="1" dirty="0"/>
                    </a:p>
                  </a:txBody>
                  <a:tcPr/>
                </a:tc>
                <a:tc>
                  <a:txBody>
                    <a:bodyPr/>
                    <a:lstStyle/>
                    <a:p>
                      <a:pPr algn="ctr"/>
                      <a:r>
                        <a:rPr lang="tr-TR" sz="2800" b="1" dirty="0" smtClean="0">
                          <a:solidFill>
                            <a:srgbClr val="006600"/>
                          </a:solidFill>
                        </a:rPr>
                        <a:t>52-55</a:t>
                      </a:r>
                      <a:endParaRPr lang="tr-TR" sz="2800" b="1" dirty="0">
                        <a:solidFill>
                          <a:srgbClr val="006600"/>
                        </a:solidFill>
                      </a:endParaRPr>
                    </a:p>
                  </a:txBody>
                  <a:tcPr/>
                </a:tc>
                <a:tc>
                  <a:txBody>
                    <a:bodyPr/>
                    <a:lstStyle/>
                    <a:p>
                      <a:pPr algn="ctr"/>
                      <a:r>
                        <a:rPr lang="tr-TR" sz="2800" dirty="0" smtClean="0"/>
                        <a:t>47-49</a:t>
                      </a:r>
                      <a:endParaRPr lang="tr-TR" sz="2800" b="1" dirty="0"/>
                    </a:p>
                  </a:txBody>
                  <a:tcPr/>
                </a:tc>
              </a:tr>
              <a:tr h="927316">
                <a:tc>
                  <a:txBody>
                    <a:bodyPr/>
                    <a:lstStyle/>
                    <a:p>
                      <a:pPr algn="l"/>
                      <a:r>
                        <a:rPr lang="tr-TR" sz="2400" dirty="0" smtClean="0"/>
                        <a:t>İLK YAPRAKLANMA</a:t>
                      </a:r>
                      <a:endParaRPr lang="tr-TR"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smtClean="0">
                          <a:solidFill>
                            <a:srgbClr val="006600"/>
                          </a:solidFill>
                        </a:rPr>
                        <a:t>ÇOK GEÇ           </a:t>
                      </a:r>
                      <a:r>
                        <a:rPr lang="tr-TR" sz="2000" b="1" dirty="0" smtClean="0">
                          <a:solidFill>
                            <a:srgbClr val="006600"/>
                          </a:solidFill>
                        </a:rPr>
                        <a:t>(</a:t>
                      </a:r>
                      <a:r>
                        <a:rPr lang="tr-TR" sz="2000" b="1" dirty="0" smtClean="0"/>
                        <a:t>5- 13 Mayıs</a:t>
                      </a:r>
                      <a:r>
                        <a:rPr lang="tr-TR" sz="2000" b="1" dirty="0" smtClean="0">
                          <a:solidFill>
                            <a:srgbClr val="006600"/>
                          </a:solidFill>
                        </a:rPr>
                        <a:t>)</a:t>
                      </a:r>
                      <a:endParaRPr lang="tr-TR" sz="2000" b="1" dirty="0">
                        <a:solidFill>
                          <a:srgbClr val="006600"/>
                        </a:solidFill>
                      </a:endParaRPr>
                    </a:p>
                  </a:txBody>
                  <a:tcPr/>
                </a:tc>
                <a:tc>
                  <a:txBody>
                    <a:bodyPr/>
                    <a:lstStyle/>
                    <a:p>
                      <a:pPr algn="ctr"/>
                      <a:r>
                        <a:rPr lang="tr-TR" sz="2800" dirty="0" smtClean="0"/>
                        <a:t>GEÇ</a:t>
                      </a:r>
                      <a:endParaRPr lang="tr-TR" sz="2800" b="1" dirty="0"/>
                    </a:p>
                  </a:txBody>
                  <a:tcPr/>
                </a:tc>
              </a:tr>
              <a:tr h="550255">
                <a:tc>
                  <a:txBody>
                    <a:bodyPr/>
                    <a:lstStyle/>
                    <a:p>
                      <a:pPr algn="l"/>
                      <a:r>
                        <a:rPr lang="tr-TR" sz="2800" dirty="0" smtClean="0"/>
                        <a:t>VERİM</a:t>
                      </a:r>
                      <a:endParaRPr lang="tr-TR" sz="2800" b="1" dirty="0"/>
                    </a:p>
                  </a:txBody>
                  <a:tcPr/>
                </a:tc>
                <a:tc>
                  <a:txBody>
                    <a:bodyPr/>
                    <a:lstStyle/>
                    <a:p>
                      <a:pPr algn="ctr"/>
                      <a:r>
                        <a:rPr lang="tr-TR" sz="2800" b="1" dirty="0" smtClean="0">
                          <a:solidFill>
                            <a:srgbClr val="006600"/>
                          </a:solidFill>
                        </a:rPr>
                        <a:t>ÇOK İYİ</a:t>
                      </a:r>
                      <a:endParaRPr lang="tr-TR" sz="2800" b="1" dirty="0">
                        <a:solidFill>
                          <a:srgbClr val="006600"/>
                        </a:solidFill>
                      </a:endParaRPr>
                    </a:p>
                  </a:txBody>
                  <a:tcPr/>
                </a:tc>
                <a:tc>
                  <a:txBody>
                    <a:bodyPr/>
                    <a:lstStyle/>
                    <a:p>
                      <a:pPr algn="ctr"/>
                      <a:r>
                        <a:rPr lang="tr-TR" sz="2800" dirty="0" smtClean="0"/>
                        <a:t>İYİ</a:t>
                      </a:r>
                      <a:endParaRPr lang="tr-TR" sz="2800" b="1" dirty="0"/>
                    </a:p>
                  </a:txBody>
                  <a:tcPr/>
                </a:tc>
              </a:tr>
              <a:tr h="461884">
                <a:tc>
                  <a:txBody>
                    <a:bodyPr/>
                    <a:lstStyle/>
                    <a:p>
                      <a:r>
                        <a:rPr lang="tr-TR" dirty="0" smtClean="0"/>
                        <a:t>GENEL</a:t>
                      </a:r>
                      <a:r>
                        <a:rPr lang="tr-TR" baseline="0" dirty="0" smtClean="0"/>
                        <a:t> DEĞERLENDİRME</a:t>
                      </a:r>
                      <a:endParaRPr lang="tr-TR" dirty="0"/>
                    </a:p>
                  </a:txBody>
                  <a:tcPr/>
                </a:tc>
                <a:tc>
                  <a:txBody>
                    <a:bodyPr/>
                    <a:lstStyle/>
                    <a:p>
                      <a:pPr algn="ctr"/>
                      <a:r>
                        <a:rPr lang="tr-TR" sz="2400" b="1" dirty="0" smtClean="0">
                          <a:solidFill>
                            <a:srgbClr val="006600"/>
                          </a:solidFill>
                        </a:rPr>
                        <a:t>9.5</a:t>
                      </a:r>
                      <a:endParaRPr lang="tr-TR" sz="2400" b="1" dirty="0">
                        <a:solidFill>
                          <a:srgbClr val="006600"/>
                        </a:solidFill>
                      </a:endParaRPr>
                    </a:p>
                  </a:txBody>
                  <a:tcPr/>
                </a:tc>
                <a:tc>
                  <a:txBody>
                    <a:bodyPr/>
                    <a:lstStyle/>
                    <a:p>
                      <a:pPr algn="ctr"/>
                      <a:r>
                        <a:rPr lang="tr-TR" sz="2400" b="1" dirty="0" smtClean="0"/>
                        <a:t>7</a:t>
                      </a:r>
                      <a:endParaRPr lang="tr-TR" sz="2400" b="1" dirty="0"/>
                    </a:p>
                  </a:txBody>
                  <a:tcPr/>
                </a:tc>
              </a:tr>
            </a:tbl>
          </a:graphicData>
        </a:graphic>
      </p:graphicFrame>
      <p:sp>
        <p:nvSpPr>
          <p:cNvPr id="10" name="9 Metin kutusu"/>
          <p:cNvSpPr txBox="1"/>
          <p:nvPr/>
        </p:nvSpPr>
        <p:spPr>
          <a:xfrm>
            <a:off x="3707904" y="188640"/>
            <a:ext cx="4536504" cy="1077218"/>
          </a:xfrm>
          <a:prstGeom prst="rect">
            <a:avLst/>
          </a:prstGeom>
          <a:noFill/>
        </p:spPr>
        <p:txBody>
          <a:bodyPr wrap="square" rtlCol="0">
            <a:spAutoFit/>
          </a:bodyPr>
          <a:lstStyle/>
          <a:p>
            <a:pPr lvl="0" algn="ctr"/>
            <a:r>
              <a:rPr lang="tr-TR" sz="4400" b="1" dirty="0" smtClean="0">
                <a:solidFill>
                  <a:srgbClr val="C00000"/>
                </a:solidFill>
              </a:rPr>
              <a:t>15 TEMMUZ </a:t>
            </a:r>
          </a:p>
          <a:p>
            <a:pPr lvl="0" algn="ctr"/>
            <a:r>
              <a:rPr lang="tr-TR" sz="2000" b="1" dirty="0" smtClean="0">
                <a:solidFill>
                  <a:schemeClr val="bg1"/>
                </a:solidFill>
              </a:rPr>
              <a:t>( PEDRO x </a:t>
            </a:r>
            <a:r>
              <a:rPr lang="tr-TR" sz="2000" b="1" dirty="0" smtClean="0">
                <a:solidFill>
                  <a:schemeClr val="bg1"/>
                </a:solidFill>
                <a:latin typeface="Times New Roman" pitchFamily="18" charset="0"/>
                <a:cs typeface="Times New Roman" pitchFamily="18" charset="0"/>
              </a:rPr>
              <a:t>KSÜ 20042)</a:t>
            </a:r>
            <a:endParaRPr lang="tr-TR" sz="2000" dirty="0">
              <a:solidFill>
                <a:schemeClr val="bg1"/>
              </a:solidFill>
            </a:endParaRPr>
          </a:p>
        </p:txBody>
      </p:sp>
    </p:spTree>
    <p:extLst>
      <p:ext uri="{BB962C8B-B14F-4D97-AF65-F5344CB8AC3E}">
        <p14:creationId xmlns:p14="http://schemas.microsoft.com/office/powerpoint/2010/main" val="22919997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mehmet hocanın çektiği fotolar\erik 2016 hoca çekimi\7-.jpg"/>
          <p:cNvPicPr>
            <a:picLocks noChangeAspect="1" noChangeArrowheads="1"/>
          </p:cNvPicPr>
          <p:nvPr/>
        </p:nvPicPr>
        <p:blipFill>
          <a:blip r:embed="rId2" cstate="print"/>
          <a:srcRect/>
          <a:stretch>
            <a:fillRect/>
          </a:stretch>
        </p:blipFill>
        <p:spPr bwMode="auto">
          <a:xfrm>
            <a:off x="250825" y="548680"/>
            <a:ext cx="3471135" cy="5921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1" name="Picture 3" descr="E:\mehmet hocanın çektiği fotolar\erik 2016 hoca çekimi\8--.jpg"/>
          <p:cNvPicPr>
            <a:picLocks noChangeAspect="1" noChangeArrowheads="1"/>
          </p:cNvPicPr>
          <p:nvPr/>
        </p:nvPicPr>
        <p:blipFill>
          <a:blip r:embed="rId3" cstate="print"/>
          <a:srcRect/>
          <a:stretch>
            <a:fillRect/>
          </a:stretch>
        </p:blipFill>
        <p:spPr bwMode="auto">
          <a:xfrm>
            <a:off x="4859339" y="548679"/>
            <a:ext cx="3638574" cy="5975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Metin kutusu 3"/>
          <p:cNvSpPr txBox="1"/>
          <p:nvPr/>
        </p:nvSpPr>
        <p:spPr>
          <a:xfrm>
            <a:off x="3142202" y="0"/>
            <a:ext cx="2581926" cy="523220"/>
          </a:xfrm>
          <a:prstGeom prst="rect">
            <a:avLst/>
          </a:prstGeom>
          <a:noFill/>
        </p:spPr>
        <p:txBody>
          <a:bodyPr wrap="square" rtlCol="0">
            <a:spAutoFit/>
          </a:bodyPr>
          <a:lstStyle/>
          <a:p>
            <a:r>
              <a:rPr lang="tr-TR" sz="2800" b="1" dirty="0" smtClean="0">
                <a:solidFill>
                  <a:srgbClr val="0033CC"/>
                </a:solidFill>
              </a:rPr>
              <a:t>15 TEMMUZ</a:t>
            </a:r>
            <a:endParaRPr lang="tr-TR" sz="2800" b="1" dirty="0">
              <a:solidFill>
                <a:srgbClr val="0033CC"/>
              </a:solidFill>
            </a:endParaRPr>
          </a:p>
        </p:txBody>
      </p:sp>
    </p:spTree>
    <p:extLst>
      <p:ext uri="{BB962C8B-B14F-4D97-AF65-F5344CB8AC3E}">
        <p14:creationId xmlns:p14="http://schemas.microsoft.com/office/powerpoint/2010/main" val="41928818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mehmet hocanın çektiği fotolar\erik 46 ve 59\1-.jpg"/>
          <p:cNvPicPr>
            <a:picLocks noChangeAspect="1" noChangeArrowheads="1"/>
          </p:cNvPicPr>
          <p:nvPr/>
        </p:nvPicPr>
        <p:blipFill>
          <a:blip r:embed="rId2" cstate="print"/>
          <a:srcRect/>
          <a:stretch>
            <a:fillRect/>
          </a:stretch>
        </p:blipFill>
        <p:spPr bwMode="auto">
          <a:xfrm>
            <a:off x="468313" y="476671"/>
            <a:ext cx="3508506" cy="624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5" name="Picture 4" descr="E:\mehmet hocanın çektiği fotolar\erik 46 ve 59\6-.jpg"/>
          <p:cNvPicPr>
            <a:picLocks noChangeAspect="1" noChangeArrowheads="1"/>
          </p:cNvPicPr>
          <p:nvPr/>
        </p:nvPicPr>
        <p:blipFill>
          <a:blip r:embed="rId3" cstate="print"/>
          <a:srcRect b="13078"/>
          <a:stretch>
            <a:fillRect/>
          </a:stretch>
        </p:blipFill>
        <p:spPr bwMode="auto">
          <a:xfrm>
            <a:off x="4716463" y="476671"/>
            <a:ext cx="3914273" cy="6047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Metin kutusu 3"/>
          <p:cNvSpPr txBox="1"/>
          <p:nvPr/>
        </p:nvSpPr>
        <p:spPr>
          <a:xfrm>
            <a:off x="3142202" y="0"/>
            <a:ext cx="2509918" cy="523220"/>
          </a:xfrm>
          <a:prstGeom prst="rect">
            <a:avLst/>
          </a:prstGeom>
          <a:noFill/>
        </p:spPr>
        <p:txBody>
          <a:bodyPr wrap="square" rtlCol="0">
            <a:spAutoFit/>
          </a:bodyPr>
          <a:lstStyle/>
          <a:p>
            <a:r>
              <a:rPr lang="tr-TR" sz="2800" b="1" dirty="0" smtClean="0">
                <a:solidFill>
                  <a:srgbClr val="0033CC"/>
                </a:solidFill>
              </a:rPr>
              <a:t>15 TEMMUZ</a:t>
            </a:r>
            <a:endParaRPr lang="tr-TR" sz="2800" b="1" dirty="0">
              <a:solidFill>
                <a:srgbClr val="0033CC"/>
              </a:solidFill>
            </a:endParaRPr>
          </a:p>
        </p:txBody>
      </p:sp>
    </p:spTree>
    <p:extLst>
      <p:ext uri="{BB962C8B-B14F-4D97-AF65-F5344CB8AC3E}">
        <p14:creationId xmlns:p14="http://schemas.microsoft.com/office/powerpoint/2010/main" val="9074090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1908175" y="6365875"/>
            <a:ext cx="5327650" cy="330200"/>
          </a:xfrm>
          <a:prstGeom prst="rect">
            <a:avLst/>
          </a:prstGeom>
          <a:noFill/>
          <a:ln w="9525">
            <a:solidFill>
              <a:srgbClr val="66CCFF"/>
            </a:solidFill>
            <a:miter lim="800000"/>
            <a:headEnd/>
            <a:tailEnd/>
          </a:ln>
          <a:extLst>
            <a:ext uri="{909E8E84-426E-40DD-AFC4-6F175D3DCCD1}">
              <a14:hiddenFill xmlns:a14="http://schemas.microsoft.com/office/drawing/2010/main">
                <a:solidFill>
                  <a:srgbClr val="FFFFFF"/>
                </a:solidFill>
              </a14:hiddenFill>
            </a:ext>
          </a:extLst>
        </p:spPr>
        <p:txBody>
          <a:bodyPr lIns="91431" tIns="45715" rIns="91431" bIns="45715" anchor="ct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tr-TR" altLang="de-DE" sz="1500"/>
              <a:t>  Meyve Ağırlığı:13-15g   İç Ağırlığı: 7-9g  İç Oranı:%55-59</a:t>
            </a:r>
          </a:p>
        </p:txBody>
      </p:sp>
      <p:pic>
        <p:nvPicPr>
          <p:cNvPr id="12291" name="Picture 7"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13" y="404813"/>
            <a:ext cx="4476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9" descr="KSÜ ziraat fakültesi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125" y="333375"/>
            <a:ext cx="4032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mi 20161111_140342"/>
          <p:cNvPicPr>
            <a:picLocks noChangeAspect="1" noChangeArrowheads="1"/>
          </p:cNvPicPr>
          <p:nvPr/>
        </p:nvPicPr>
        <p:blipFill>
          <a:blip r:embed="rId4" cstate="print">
            <a:extLst>
              <a:ext uri="{28A0092B-C50C-407E-A947-70E740481C1C}">
                <a14:useLocalDpi xmlns:a14="http://schemas.microsoft.com/office/drawing/2010/main" val="0"/>
              </a:ext>
            </a:extLst>
          </a:blip>
          <a:srcRect r="6815"/>
          <a:stretch>
            <a:fillRect/>
          </a:stretch>
        </p:blipFill>
        <p:spPr bwMode="auto">
          <a:xfrm>
            <a:off x="1908175" y="1196975"/>
            <a:ext cx="53213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4"/>
          <p:cNvSpPr txBox="1">
            <a:spLocks noChangeArrowheads="1"/>
          </p:cNvSpPr>
          <p:nvPr/>
        </p:nvSpPr>
        <p:spPr bwMode="auto">
          <a:xfrm>
            <a:off x="1979613" y="188913"/>
            <a:ext cx="51847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tr-TR" altLang="de-DE" sz="4200" b="1">
                <a:solidFill>
                  <a:srgbClr val="CC3300"/>
                </a:solidFill>
              </a:rPr>
              <a:t>BAYRAK</a:t>
            </a:r>
            <a:endParaRPr lang="tr-TR" altLang="de-DE" sz="4700" b="1">
              <a:solidFill>
                <a:srgbClr val="CC3300"/>
              </a:solidFill>
            </a:endParaRPr>
          </a:p>
        </p:txBody>
      </p:sp>
      <p:sp>
        <p:nvSpPr>
          <p:cNvPr id="12295" name="Text Box 5"/>
          <p:cNvSpPr txBox="1">
            <a:spLocks noChangeArrowheads="1"/>
          </p:cNvSpPr>
          <p:nvPr/>
        </p:nvSpPr>
        <p:spPr bwMode="auto">
          <a:xfrm>
            <a:off x="1835150" y="692150"/>
            <a:ext cx="54737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tr-TR" altLang="de-DE" sz="900" b="1"/>
          </a:p>
          <a:p>
            <a:pPr eaLnBrk="1" hangingPunct="1">
              <a:spcBef>
                <a:spcPct val="50000"/>
              </a:spcBef>
              <a:buFontTx/>
              <a:buNone/>
            </a:pPr>
            <a:r>
              <a:rPr lang="tr-TR" altLang="de-DE" sz="1200" b="1"/>
              <a:t>   </a:t>
            </a:r>
            <a:r>
              <a:rPr lang="tr-TR" altLang="de-DE" sz="1100" b="1"/>
              <a:t>Islah Sahibi:  KSÜ Ziraat Fakültesi      Islah Eden: Doç.Dr. Mehmet SÜTYEMEZ</a:t>
            </a:r>
          </a:p>
        </p:txBody>
      </p:sp>
    </p:spTree>
    <p:extLst>
      <p:ext uri="{BB962C8B-B14F-4D97-AF65-F5344CB8AC3E}">
        <p14:creationId xmlns:p14="http://schemas.microsoft.com/office/powerpoint/2010/main" val="35159938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11-"/>
          <p:cNvPicPr>
            <a:picLocks noChangeAspect="1" noChangeArrowheads="1"/>
          </p:cNvPicPr>
          <p:nvPr/>
        </p:nvPicPr>
        <p:blipFill>
          <a:blip r:embed="rId2" cstate="print"/>
          <a:srcRect/>
          <a:stretch>
            <a:fillRect/>
          </a:stretch>
        </p:blipFill>
        <p:spPr bwMode="auto">
          <a:xfrm>
            <a:off x="395536" y="2996952"/>
            <a:ext cx="2123728" cy="3645024"/>
          </a:xfrm>
          <a:prstGeom prst="rect">
            <a:avLst/>
          </a:prstGeom>
          <a:noFill/>
          <a:ln w="9525">
            <a:noFill/>
            <a:miter lim="800000"/>
            <a:headEnd/>
            <a:tailEnd/>
          </a:ln>
        </p:spPr>
      </p:pic>
      <p:pic>
        <p:nvPicPr>
          <p:cNvPr id="7173" name="Picture 10" descr="mi 20161111_140342"/>
          <p:cNvPicPr>
            <a:picLocks noChangeAspect="1" noChangeArrowheads="1"/>
          </p:cNvPicPr>
          <p:nvPr/>
        </p:nvPicPr>
        <p:blipFill>
          <a:blip r:embed="rId3" cstate="print"/>
          <a:srcRect r="6815"/>
          <a:stretch>
            <a:fillRect/>
          </a:stretch>
        </p:blipFill>
        <p:spPr bwMode="auto">
          <a:xfrm>
            <a:off x="0" y="188640"/>
            <a:ext cx="2987824" cy="2870165"/>
          </a:xfrm>
          <a:prstGeom prst="rect">
            <a:avLst/>
          </a:prstGeom>
          <a:noFill/>
          <a:ln w="9525">
            <a:noFill/>
            <a:miter lim="800000"/>
            <a:headEnd/>
            <a:tailEnd/>
          </a:ln>
        </p:spPr>
      </p:pic>
      <p:sp>
        <p:nvSpPr>
          <p:cNvPr id="7174" name="Text Box 4"/>
          <p:cNvSpPr txBox="1">
            <a:spLocks noChangeArrowheads="1"/>
          </p:cNvSpPr>
          <p:nvPr/>
        </p:nvSpPr>
        <p:spPr bwMode="auto">
          <a:xfrm>
            <a:off x="3707904" y="404664"/>
            <a:ext cx="5184775" cy="738654"/>
          </a:xfrm>
          <a:prstGeom prst="rect">
            <a:avLst/>
          </a:prstGeom>
          <a:noFill/>
          <a:ln w="9525">
            <a:noFill/>
            <a:miter lim="800000"/>
            <a:headEnd/>
            <a:tailEnd/>
          </a:ln>
        </p:spPr>
        <p:txBody>
          <a:bodyPr lIns="91431" tIns="45715" rIns="91431" bIns="45715">
            <a:spAutoFit/>
          </a:bodyPr>
          <a:lstStyle/>
          <a:p>
            <a:pPr algn="ctr" defTabSz="457200" eaLnBrk="1" hangingPunct="1">
              <a:spcBef>
                <a:spcPct val="50000"/>
              </a:spcBef>
            </a:pPr>
            <a:r>
              <a:rPr lang="tr-TR" altLang="de-DE" sz="4200" b="1" dirty="0" smtClean="0">
                <a:solidFill>
                  <a:srgbClr val="CC3300"/>
                </a:solidFill>
              </a:rPr>
              <a:t>BAYRAK</a:t>
            </a:r>
            <a:endParaRPr lang="tr-TR" altLang="de-DE" sz="4700" b="1" dirty="0">
              <a:solidFill>
                <a:srgbClr val="CC3300"/>
              </a:solidFill>
            </a:endParaRPr>
          </a:p>
        </p:txBody>
      </p:sp>
      <p:graphicFrame>
        <p:nvGraphicFramePr>
          <p:cNvPr id="8" name="7 Tablo"/>
          <p:cNvGraphicFramePr>
            <a:graphicFrameLocks noGrp="1"/>
          </p:cNvGraphicFramePr>
          <p:nvPr>
            <p:extLst>
              <p:ext uri="{D42A27DB-BD31-4B8C-83A1-F6EECF244321}">
                <p14:modId xmlns:p14="http://schemas.microsoft.com/office/powerpoint/2010/main" val="1476835441"/>
              </p:ext>
            </p:extLst>
          </p:nvPr>
        </p:nvGraphicFramePr>
        <p:xfrm>
          <a:off x="3059832" y="1772816"/>
          <a:ext cx="5904656" cy="4324507"/>
        </p:xfrm>
        <a:graphic>
          <a:graphicData uri="http://schemas.openxmlformats.org/drawingml/2006/table">
            <a:tbl>
              <a:tblPr firstRow="1" bandRow="1">
                <a:tableStyleId>{D7AC3CCA-C797-4891-BE02-D94E43425B78}</a:tableStyleId>
              </a:tblPr>
              <a:tblGrid>
                <a:gridCol w="2652073"/>
                <a:gridCol w="1740415"/>
                <a:gridCol w="1512168"/>
              </a:tblGrid>
              <a:tr h="831391">
                <a:tc>
                  <a:txBody>
                    <a:bodyPr/>
                    <a:lstStyle/>
                    <a:p>
                      <a:r>
                        <a:rPr lang="tr-TR" dirty="0" smtClean="0"/>
                        <a:t>ÖZELLİK</a:t>
                      </a:r>
                      <a:endParaRPr lang="tr-TR" dirty="0"/>
                    </a:p>
                  </a:txBody>
                  <a:tcPr/>
                </a:tc>
                <a:tc>
                  <a:txBody>
                    <a:bodyPr/>
                    <a:lstStyle/>
                    <a:p>
                      <a:pPr algn="ctr"/>
                      <a:r>
                        <a:rPr lang="tr-TR" sz="2400" b="1" dirty="0" smtClean="0">
                          <a:solidFill>
                            <a:srgbClr val="006600"/>
                          </a:solidFill>
                        </a:rPr>
                        <a:t>BAYRAK</a:t>
                      </a:r>
                      <a:endParaRPr lang="tr-TR" sz="2400" b="1" dirty="0">
                        <a:solidFill>
                          <a:srgbClr val="006600"/>
                        </a:solidFill>
                      </a:endParaRPr>
                    </a:p>
                  </a:txBody>
                  <a:tcPr/>
                </a:tc>
                <a:tc>
                  <a:txBody>
                    <a:bodyPr/>
                    <a:lstStyle/>
                    <a:p>
                      <a:pPr algn="ctr"/>
                      <a:r>
                        <a:rPr lang="tr-TR" sz="2000" dirty="0" smtClean="0"/>
                        <a:t>CHANDLER</a:t>
                      </a:r>
                      <a:endParaRPr lang="tr-TR" sz="2000" dirty="0"/>
                    </a:p>
                  </a:txBody>
                  <a:tcPr/>
                </a:tc>
              </a:tr>
              <a:tr h="1003406">
                <a:tc>
                  <a:txBody>
                    <a:bodyPr/>
                    <a:lstStyle/>
                    <a:p>
                      <a:pPr algn="l"/>
                      <a:r>
                        <a:rPr lang="tr-TR" sz="2800" dirty="0" smtClean="0"/>
                        <a:t>MEYVE AĞIRLIĞI </a:t>
                      </a:r>
                      <a:r>
                        <a:rPr lang="tr-TR" sz="2000" dirty="0" smtClean="0"/>
                        <a:t>(g)</a:t>
                      </a:r>
                      <a:endParaRPr lang="tr-TR" sz="2000" b="1" dirty="0"/>
                    </a:p>
                  </a:txBody>
                  <a:tcPr/>
                </a:tc>
                <a:tc>
                  <a:txBody>
                    <a:bodyPr/>
                    <a:lstStyle/>
                    <a:p>
                      <a:pPr algn="ctr"/>
                      <a:r>
                        <a:rPr lang="tr-TR" sz="2800" b="1" dirty="0" smtClean="0">
                          <a:solidFill>
                            <a:srgbClr val="006600"/>
                          </a:solidFill>
                        </a:rPr>
                        <a:t>13- 15</a:t>
                      </a:r>
                      <a:endParaRPr lang="tr-TR" sz="2800" b="1" dirty="0">
                        <a:solidFill>
                          <a:srgbClr val="006600"/>
                        </a:solidFill>
                      </a:endParaRPr>
                    </a:p>
                  </a:txBody>
                  <a:tcPr/>
                </a:tc>
                <a:tc>
                  <a:txBody>
                    <a:bodyPr/>
                    <a:lstStyle/>
                    <a:p>
                      <a:pPr algn="ctr"/>
                      <a:r>
                        <a:rPr lang="tr-TR" sz="2800" dirty="0" smtClean="0"/>
                        <a:t>12-13</a:t>
                      </a:r>
                      <a:endParaRPr lang="tr-TR" sz="2800" b="1" dirty="0"/>
                    </a:p>
                  </a:txBody>
                  <a:tcPr/>
                </a:tc>
              </a:tr>
              <a:tr h="550255">
                <a:tc>
                  <a:txBody>
                    <a:bodyPr/>
                    <a:lstStyle/>
                    <a:p>
                      <a:pPr algn="l"/>
                      <a:r>
                        <a:rPr lang="tr-TR" sz="2800" dirty="0" smtClean="0"/>
                        <a:t>İÇ ORANI (%)</a:t>
                      </a:r>
                      <a:endParaRPr lang="tr-TR" sz="2800" b="1" dirty="0"/>
                    </a:p>
                  </a:txBody>
                  <a:tcPr/>
                </a:tc>
                <a:tc>
                  <a:txBody>
                    <a:bodyPr/>
                    <a:lstStyle/>
                    <a:p>
                      <a:pPr algn="ctr"/>
                      <a:r>
                        <a:rPr lang="tr-TR" sz="2800" b="1" dirty="0" smtClean="0">
                          <a:solidFill>
                            <a:srgbClr val="006600"/>
                          </a:solidFill>
                        </a:rPr>
                        <a:t>55-59</a:t>
                      </a:r>
                      <a:endParaRPr lang="tr-TR" sz="2800" b="1" dirty="0">
                        <a:solidFill>
                          <a:srgbClr val="006600"/>
                        </a:solidFill>
                      </a:endParaRPr>
                    </a:p>
                  </a:txBody>
                  <a:tcPr/>
                </a:tc>
                <a:tc>
                  <a:txBody>
                    <a:bodyPr/>
                    <a:lstStyle/>
                    <a:p>
                      <a:pPr algn="ctr"/>
                      <a:r>
                        <a:rPr lang="tr-TR" sz="2800" dirty="0" smtClean="0"/>
                        <a:t>47-49</a:t>
                      </a:r>
                      <a:endParaRPr lang="tr-TR" sz="2800" b="1" dirty="0"/>
                    </a:p>
                  </a:txBody>
                  <a:tcPr/>
                </a:tc>
              </a:tr>
              <a:tr h="927316">
                <a:tc>
                  <a:txBody>
                    <a:bodyPr/>
                    <a:lstStyle/>
                    <a:p>
                      <a:pPr algn="l"/>
                      <a:r>
                        <a:rPr lang="tr-TR" sz="2400" dirty="0" smtClean="0"/>
                        <a:t>İLK YAPRAKLANMA</a:t>
                      </a:r>
                      <a:endParaRPr lang="tr-TR"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smtClean="0">
                          <a:solidFill>
                            <a:srgbClr val="006600"/>
                          </a:solidFill>
                        </a:rPr>
                        <a:t>Erken</a:t>
                      </a:r>
                      <a:endParaRPr lang="tr-TR" sz="2000" b="1" dirty="0">
                        <a:solidFill>
                          <a:srgbClr val="006600"/>
                        </a:solidFill>
                      </a:endParaRPr>
                    </a:p>
                  </a:txBody>
                  <a:tcPr/>
                </a:tc>
                <a:tc>
                  <a:txBody>
                    <a:bodyPr/>
                    <a:lstStyle/>
                    <a:p>
                      <a:pPr algn="ctr"/>
                      <a:r>
                        <a:rPr lang="tr-TR" sz="2800" dirty="0" smtClean="0"/>
                        <a:t>GEÇ</a:t>
                      </a:r>
                      <a:endParaRPr lang="tr-TR" sz="2800" b="1" dirty="0"/>
                    </a:p>
                  </a:txBody>
                  <a:tcPr/>
                </a:tc>
              </a:tr>
              <a:tr h="550255">
                <a:tc>
                  <a:txBody>
                    <a:bodyPr/>
                    <a:lstStyle/>
                    <a:p>
                      <a:pPr algn="l"/>
                      <a:r>
                        <a:rPr lang="tr-TR" sz="2800" dirty="0" smtClean="0"/>
                        <a:t>VERİM</a:t>
                      </a:r>
                      <a:endParaRPr lang="tr-TR" sz="2800" b="1" dirty="0"/>
                    </a:p>
                  </a:txBody>
                  <a:tcPr/>
                </a:tc>
                <a:tc>
                  <a:txBody>
                    <a:bodyPr/>
                    <a:lstStyle/>
                    <a:p>
                      <a:pPr algn="ctr"/>
                      <a:r>
                        <a:rPr lang="tr-TR" sz="2800" b="1" dirty="0" smtClean="0">
                          <a:solidFill>
                            <a:srgbClr val="006600"/>
                          </a:solidFill>
                        </a:rPr>
                        <a:t>ÇOK İYİ</a:t>
                      </a:r>
                      <a:endParaRPr lang="tr-TR" sz="2800" b="1" dirty="0">
                        <a:solidFill>
                          <a:srgbClr val="006600"/>
                        </a:solidFill>
                      </a:endParaRPr>
                    </a:p>
                  </a:txBody>
                  <a:tcPr/>
                </a:tc>
                <a:tc>
                  <a:txBody>
                    <a:bodyPr/>
                    <a:lstStyle/>
                    <a:p>
                      <a:pPr algn="ctr"/>
                      <a:r>
                        <a:rPr lang="tr-TR" sz="2800" dirty="0" smtClean="0"/>
                        <a:t>İYİ</a:t>
                      </a:r>
                      <a:endParaRPr lang="tr-TR" sz="2800" b="1" dirty="0"/>
                    </a:p>
                  </a:txBody>
                  <a:tcPr/>
                </a:tc>
              </a:tr>
              <a:tr h="461884">
                <a:tc>
                  <a:txBody>
                    <a:bodyPr/>
                    <a:lstStyle/>
                    <a:p>
                      <a:r>
                        <a:rPr lang="tr-TR" dirty="0" smtClean="0"/>
                        <a:t>GENEL</a:t>
                      </a:r>
                      <a:r>
                        <a:rPr lang="tr-TR" baseline="0" dirty="0" smtClean="0"/>
                        <a:t> DEĞERLENDİRME</a:t>
                      </a:r>
                      <a:endParaRPr lang="tr-TR" dirty="0"/>
                    </a:p>
                  </a:txBody>
                  <a:tcPr/>
                </a:tc>
                <a:tc>
                  <a:txBody>
                    <a:bodyPr/>
                    <a:lstStyle/>
                    <a:p>
                      <a:pPr algn="ctr"/>
                      <a:r>
                        <a:rPr lang="tr-TR" sz="2400" b="1" dirty="0" smtClean="0">
                          <a:solidFill>
                            <a:srgbClr val="006600"/>
                          </a:solidFill>
                        </a:rPr>
                        <a:t>9</a:t>
                      </a:r>
                      <a:endParaRPr lang="tr-TR" sz="2400" b="1" dirty="0">
                        <a:solidFill>
                          <a:srgbClr val="006600"/>
                        </a:solidFill>
                      </a:endParaRPr>
                    </a:p>
                  </a:txBody>
                  <a:tcPr/>
                </a:tc>
                <a:tc>
                  <a:txBody>
                    <a:bodyPr/>
                    <a:lstStyle/>
                    <a:p>
                      <a:pPr algn="ctr"/>
                      <a:r>
                        <a:rPr lang="tr-TR" sz="2400" b="1" dirty="0" smtClean="0"/>
                        <a:t>7</a:t>
                      </a:r>
                      <a:endParaRPr lang="tr-TR" sz="2400" b="1" dirty="0"/>
                    </a:p>
                  </a:txBody>
                  <a:tcPr/>
                </a:tc>
              </a:tr>
            </a:tbl>
          </a:graphicData>
        </a:graphic>
      </p:graphicFrame>
    </p:spTree>
    <p:extLst>
      <p:ext uri="{BB962C8B-B14F-4D97-AF65-F5344CB8AC3E}">
        <p14:creationId xmlns:p14="http://schemas.microsoft.com/office/powerpoint/2010/main" val="19111492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026" name="Picture 2" descr="ceviz tüplü fidan ile ilgili görsel sonucu"/>
          <p:cNvPicPr>
            <a:picLocks noChangeAspect="1" noChangeArrowheads="1"/>
          </p:cNvPicPr>
          <p:nvPr/>
        </p:nvPicPr>
        <p:blipFill>
          <a:blip r:embed="rId2" cstate="print"/>
          <a:srcRect l="11542" t="9618" b="34596"/>
          <a:stretch>
            <a:fillRect/>
          </a:stretch>
        </p:blipFill>
        <p:spPr bwMode="auto">
          <a:xfrm>
            <a:off x="0" y="0"/>
            <a:ext cx="4415036" cy="2088232"/>
          </a:xfrm>
          <a:prstGeom prst="rect">
            <a:avLst/>
          </a:prstGeom>
          <a:noFill/>
        </p:spPr>
      </p:pic>
      <p:pic>
        <p:nvPicPr>
          <p:cNvPr id="1028" name="Picture 4" descr="ceviz tüplü fidan ile ilgili görsel sonucu"/>
          <p:cNvPicPr>
            <a:picLocks noChangeAspect="1" noChangeArrowheads="1"/>
          </p:cNvPicPr>
          <p:nvPr/>
        </p:nvPicPr>
        <p:blipFill>
          <a:blip r:embed="rId3" cstate="print"/>
          <a:srcRect l="5771" t="7695" b="11513"/>
          <a:stretch>
            <a:fillRect/>
          </a:stretch>
        </p:blipFill>
        <p:spPr bwMode="auto">
          <a:xfrm>
            <a:off x="179512" y="2708920"/>
            <a:ext cx="4703068" cy="3024336"/>
          </a:xfrm>
          <a:prstGeom prst="rect">
            <a:avLst/>
          </a:prstGeom>
          <a:noFill/>
        </p:spPr>
      </p:pic>
      <p:pic>
        <p:nvPicPr>
          <p:cNvPr id="1030" name="Picture 6" descr="ceviz tüplü fidan ile ilgili görsel sonucu"/>
          <p:cNvPicPr>
            <a:picLocks noChangeAspect="1" noChangeArrowheads="1"/>
          </p:cNvPicPr>
          <p:nvPr/>
        </p:nvPicPr>
        <p:blipFill>
          <a:blip r:embed="rId4" cstate="print"/>
          <a:srcRect/>
          <a:stretch>
            <a:fillRect/>
          </a:stretch>
        </p:blipFill>
        <p:spPr bwMode="auto">
          <a:xfrm>
            <a:off x="5615608" y="0"/>
            <a:ext cx="3528392" cy="2651354"/>
          </a:xfrm>
          <a:prstGeom prst="rect">
            <a:avLst/>
          </a:prstGeom>
          <a:noFill/>
        </p:spPr>
      </p:pic>
      <p:sp>
        <p:nvSpPr>
          <p:cNvPr id="7" name="6 Metin kutusu"/>
          <p:cNvSpPr txBox="1"/>
          <p:nvPr/>
        </p:nvSpPr>
        <p:spPr>
          <a:xfrm>
            <a:off x="5148064" y="3068960"/>
            <a:ext cx="3816424" cy="1754326"/>
          </a:xfrm>
          <a:prstGeom prst="rect">
            <a:avLst/>
          </a:prstGeom>
          <a:noFill/>
        </p:spPr>
        <p:txBody>
          <a:bodyPr wrap="square" rtlCol="0">
            <a:spAutoFit/>
          </a:bodyPr>
          <a:lstStyle/>
          <a:p>
            <a:r>
              <a:rPr lang="tr-TR" sz="3600" b="1" dirty="0" smtClean="0">
                <a:solidFill>
                  <a:srgbClr val="006600"/>
                </a:solidFill>
              </a:rPr>
              <a:t>Ceviz fidanı</a:t>
            </a:r>
          </a:p>
          <a:p>
            <a:r>
              <a:rPr lang="tr-TR" sz="3600" b="1" dirty="0" smtClean="0">
                <a:solidFill>
                  <a:srgbClr val="0033CC"/>
                </a:solidFill>
              </a:rPr>
              <a:t>TÜPLÜ MÜ– </a:t>
            </a:r>
            <a:r>
              <a:rPr lang="tr-TR" sz="2800" b="1" dirty="0" smtClean="0">
                <a:solidFill>
                  <a:srgbClr val="0033CC"/>
                </a:solidFill>
              </a:rPr>
              <a:t>ise nasıl</a:t>
            </a:r>
          </a:p>
          <a:p>
            <a:r>
              <a:rPr lang="tr-TR" sz="3600" b="1" dirty="0" smtClean="0">
                <a:solidFill>
                  <a:srgbClr val="0033CC"/>
                </a:solidFill>
              </a:rPr>
              <a:t>ÇIPLAK KÖKLÜMÜ</a:t>
            </a:r>
            <a:endParaRPr lang="tr-TR" sz="3600" b="1" dirty="0">
              <a:solidFill>
                <a:srgbClr val="0033CC"/>
              </a:solidFill>
            </a:endParaRPr>
          </a:p>
        </p:txBody>
      </p:sp>
      <p:sp>
        <p:nvSpPr>
          <p:cNvPr id="8" name="7 Patlama 1"/>
          <p:cNvSpPr/>
          <p:nvPr/>
        </p:nvSpPr>
        <p:spPr>
          <a:xfrm>
            <a:off x="6732240" y="5373216"/>
            <a:ext cx="914400" cy="914400"/>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83" name="Group 79"/>
          <p:cNvGraphicFramePr>
            <a:graphicFrameLocks noGrp="1"/>
          </p:cNvGraphicFramePr>
          <p:nvPr>
            <p:ph/>
            <p:extLst>
              <p:ext uri="{D42A27DB-BD31-4B8C-83A1-F6EECF244321}">
                <p14:modId xmlns:p14="http://schemas.microsoft.com/office/powerpoint/2010/main" val="4116046092"/>
              </p:ext>
            </p:extLst>
          </p:nvPr>
        </p:nvGraphicFramePr>
        <p:xfrm>
          <a:off x="233362" y="1145381"/>
          <a:ext cx="8677275" cy="4262384"/>
        </p:xfrm>
        <a:graphic>
          <a:graphicData uri="http://schemas.openxmlformats.org/drawingml/2006/table">
            <a:tbl>
              <a:tblPr/>
              <a:tblGrid>
                <a:gridCol w="1390650"/>
                <a:gridCol w="1082675"/>
                <a:gridCol w="1082675"/>
                <a:gridCol w="1031875"/>
                <a:gridCol w="1690687"/>
                <a:gridCol w="1174750"/>
                <a:gridCol w="1223963"/>
              </a:tblGrid>
              <a:tr h="82303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800" b="1" i="0" u="none" strike="noStrike" cap="none" normalizeH="0" baseline="0" dirty="0" err="1" smtClean="0">
                          <a:ln>
                            <a:noFill/>
                          </a:ln>
                          <a:solidFill>
                            <a:schemeClr val="tx1"/>
                          </a:solidFill>
                          <a:effectLst/>
                          <a:latin typeface="+mj-lt"/>
                          <a:cs typeface="Times New Roman" pitchFamily="18" charset="0"/>
                        </a:rPr>
                        <a:t>Genotipler</a:t>
                      </a:r>
                      <a:endParaRPr kumimoji="0" lang="tr-TR" sz="1800" b="1" i="0" u="none" strike="noStrike" cap="none" normalizeH="0" baseline="0" dirty="0" smtClean="0">
                        <a:ln>
                          <a:noFill/>
                        </a:ln>
                        <a:solidFill>
                          <a:schemeClr val="tx1"/>
                        </a:solidFill>
                        <a:effectLst/>
                        <a:latin typeface="+mj-lt"/>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tx1"/>
                          </a:solidFill>
                          <a:effectLst/>
                          <a:latin typeface="+mj-lt"/>
                          <a:cs typeface="Times New Roman" pitchFamily="18" charset="0"/>
                        </a:rPr>
                        <a:t>MEYVE AĞIR. (g)</a:t>
                      </a:r>
                      <a:endParaRPr kumimoji="0" lang="tr-TR" sz="1600" b="0" i="0" u="none" strike="noStrike" cap="none" normalizeH="0" baseline="0" dirty="0" smtClean="0">
                        <a:ln>
                          <a:noFill/>
                        </a:ln>
                        <a:solidFill>
                          <a:schemeClr val="tx1"/>
                        </a:solidFill>
                        <a:effectLst/>
                        <a:latin typeface="+mj-lt"/>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tx1"/>
                          </a:solidFill>
                          <a:effectLst/>
                          <a:latin typeface="+mj-lt"/>
                          <a:cs typeface="Times New Roman" pitchFamily="18" charset="0"/>
                        </a:rPr>
                        <a:t>İÇ AĞIR. (g)</a:t>
                      </a:r>
                      <a:endParaRPr kumimoji="0" lang="tr-TR" sz="1600" b="0" i="0" u="none" strike="noStrike" cap="none" normalizeH="0" baseline="0" dirty="0" smtClean="0">
                        <a:ln>
                          <a:noFill/>
                        </a:ln>
                        <a:solidFill>
                          <a:schemeClr val="tx1"/>
                        </a:solidFill>
                        <a:effectLst/>
                        <a:latin typeface="+mj-lt"/>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tx1"/>
                          </a:solidFill>
                          <a:effectLst/>
                          <a:latin typeface="+mj-lt"/>
                          <a:cs typeface="Times New Roman" pitchFamily="18" charset="0"/>
                        </a:rPr>
                        <a:t>İÇ ORANI (%)</a:t>
                      </a:r>
                      <a:endParaRPr kumimoji="0" lang="tr-TR" sz="1600" b="0" i="0" u="none" strike="noStrike" cap="none" normalizeH="0" baseline="0" dirty="0" smtClean="0">
                        <a:ln>
                          <a:noFill/>
                        </a:ln>
                        <a:solidFill>
                          <a:schemeClr val="tx1"/>
                        </a:solidFill>
                        <a:effectLst/>
                        <a:latin typeface="+mj-lt"/>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500" b="1" i="0" u="none" strike="noStrike" cap="none" normalizeH="0" baseline="0" dirty="0" smtClean="0">
                          <a:ln>
                            <a:noFill/>
                          </a:ln>
                          <a:solidFill>
                            <a:schemeClr val="tx1"/>
                          </a:solidFill>
                          <a:effectLst/>
                          <a:latin typeface="+mj-lt"/>
                          <a:cs typeface="Times New Roman" pitchFamily="18" charset="0"/>
                        </a:rPr>
                        <a:t>YAPRAKLANMA ZAMANI</a:t>
                      </a:r>
                      <a:endParaRPr kumimoji="0" lang="tr-TR" sz="1500" b="0" i="0" u="none" strike="noStrike" cap="none" normalizeH="0" baseline="0" dirty="0" smtClean="0">
                        <a:ln>
                          <a:noFill/>
                        </a:ln>
                        <a:solidFill>
                          <a:schemeClr val="tx1"/>
                        </a:solidFill>
                        <a:effectLst/>
                        <a:latin typeface="+mj-lt"/>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400" b="1" i="0" u="none" strike="noStrike" cap="none" normalizeH="0" baseline="0" dirty="0" smtClean="0">
                          <a:ln>
                            <a:noFill/>
                          </a:ln>
                          <a:solidFill>
                            <a:schemeClr val="tx1"/>
                          </a:solidFill>
                          <a:effectLst/>
                          <a:latin typeface="+mj-lt"/>
                          <a:cs typeface="Times New Roman" pitchFamily="18" charset="0"/>
                        </a:rPr>
                        <a:t>VERİM</a:t>
                      </a:r>
                      <a:endParaRPr kumimoji="0" lang="tr-TR" sz="1400" b="0" i="0" u="none" strike="noStrike" cap="none" normalizeH="0" baseline="0" dirty="0" smtClean="0">
                        <a:ln>
                          <a:noFill/>
                        </a:ln>
                        <a:solidFill>
                          <a:schemeClr val="tx1"/>
                        </a:solidFill>
                        <a:effectLst/>
                        <a:latin typeface="+mj-lt"/>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400" b="1" i="0" u="none" strike="noStrike" cap="none" normalizeH="0" baseline="0" dirty="0" smtClean="0">
                          <a:ln>
                            <a:noFill/>
                          </a:ln>
                          <a:solidFill>
                            <a:schemeClr val="tx1"/>
                          </a:solidFill>
                          <a:effectLst/>
                          <a:latin typeface="+mj-lt"/>
                          <a:cs typeface="Times New Roman" pitchFamily="18" charset="0"/>
                        </a:rPr>
                        <a:t>YAN DAL MEYVE ORANI(%)</a:t>
                      </a:r>
                      <a:endParaRPr kumimoji="0" lang="tr-TR" sz="1400" b="0" i="0" u="none" strike="noStrike" cap="none" normalizeH="0" baseline="0" dirty="0" smtClean="0">
                        <a:ln>
                          <a:noFill/>
                        </a:ln>
                        <a:solidFill>
                          <a:schemeClr val="tx1"/>
                        </a:solidFill>
                        <a:effectLst/>
                        <a:latin typeface="+mj-lt"/>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70110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800" b="1" i="0" u="none" strike="noStrike" cap="none" normalizeH="0" baseline="0" dirty="0" smtClean="0">
                          <a:ln>
                            <a:noFill/>
                          </a:ln>
                          <a:solidFill>
                            <a:srgbClr val="0033CC"/>
                          </a:solidFill>
                          <a:effectLst/>
                          <a:latin typeface="Times New Roman" pitchFamily="18" charset="0"/>
                          <a:cs typeface="Times New Roman" pitchFamily="18" charset="0"/>
                        </a:rPr>
                        <a:t>DİRİLİŞ</a:t>
                      </a:r>
                      <a:endParaRPr kumimoji="0" lang="tr-TR" sz="1800" b="0" i="0" u="none" strike="noStrike" cap="none" normalizeH="0" baseline="0" dirty="0" smtClean="0">
                        <a:ln>
                          <a:noFill/>
                        </a:ln>
                        <a:solidFill>
                          <a:srgbClr val="0033CC"/>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rgbClr val="0033CC"/>
                          </a:solidFill>
                          <a:effectLst/>
                          <a:latin typeface="Arial" charset="0"/>
                          <a:cs typeface="Times New Roman" pitchFamily="18" charset="0"/>
                        </a:rPr>
                        <a:t>13- 14</a:t>
                      </a:r>
                      <a:endParaRPr kumimoji="0" lang="tr-TR" sz="2000" b="1" i="0" u="none" strike="noStrike" cap="none" normalizeH="0" baseline="0" dirty="0" smtClean="0">
                        <a:ln>
                          <a:noFill/>
                        </a:ln>
                        <a:solidFill>
                          <a:srgbClr val="0033CC"/>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rgbClr val="0033CC"/>
                          </a:solidFill>
                          <a:effectLst/>
                          <a:latin typeface="Arial" charset="0"/>
                          <a:cs typeface="Times New Roman" pitchFamily="18" charset="0"/>
                        </a:rPr>
                        <a:t>6- 8</a:t>
                      </a:r>
                      <a:endParaRPr kumimoji="0" lang="tr-TR" sz="2000" b="1" i="0" u="none" strike="noStrike" cap="none" normalizeH="0" baseline="0" dirty="0" smtClean="0">
                        <a:ln>
                          <a:noFill/>
                        </a:ln>
                        <a:solidFill>
                          <a:srgbClr val="0033CC"/>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rgbClr val="0033CC"/>
                          </a:solidFill>
                          <a:effectLst/>
                          <a:latin typeface="Arial" charset="0"/>
                          <a:cs typeface="Times New Roman" pitchFamily="18" charset="0"/>
                        </a:rPr>
                        <a:t>52-54</a:t>
                      </a:r>
                      <a:endParaRPr kumimoji="0" lang="tr-TR" sz="2000" b="1" i="0" u="none" strike="noStrike" cap="none" normalizeH="0" baseline="0" dirty="0" smtClean="0">
                        <a:ln>
                          <a:noFill/>
                        </a:ln>
                        <a:solidFill>
                          <a:srgbClr val="0033CC"/>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rgbClr val="0033CC"/>
                          </a:solidFill>
                          <a:effectLst/>
                          <a:latin typeface="Arial" charset="0"/>
                          <a:cs typeface="Times New Roman" pitchFamily="18" charset="0"/>
                        </a:rPr>
                        <a:t>GEÇ</a:t>
                      </a:r>
                      <a:endParaRPr kumimoji="0" lang="tr-TR" sz="2000" b="1" i="0" u="none" strike="noStrike" cap="none" normalizeH="0" baseline="0" dirty="0" smtClean="0">
                        <a:ln>
                          <a:noFill/>
                        </a:ln>
                        <a:solidFill>
                          <a:srgbClr val="0033CC"/>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rgbClr val="0033CC"/>
                          </a:solidFill>
                          <a:effectLst/>
                          <a:latin typeface="Arial" charset="0"/>
                          <a:cs typeface="Times New Roman" pitchFamily="18" charset="0"/>
                        </a:rPr>
                        <a:t>ÇOK İYİ</a:t>
                      </a:r>
                      <a:endParaRPr kumimoji="0" lang="tr-TR" sz="2000" b="1" i="0" u="none" strike="noStrike" cap="none" normalizeH="0" baseline="0" dirty="0" smtClean="0">
                        <a:ln>
                          <a:noFill/>
                        </a:ln>
                        <a:solidFill>
                          <a:srgbClr val="0033CC"/>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rgbClr val="0033CC"/>
                          </a:solidFill>
                          <a:effectLst/>
                          <a:latin typeface="Arial" charset="0"/>
                          <a:cs typeface="Times New Roman" pitchFamily="18" charset="0"/>
                        </a:rPr>
                        <a:t>90-100</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2000" b="1" i="0" u="none" strike="noStrike" cap="none" normalizeH="0" baseline="0" dirty="0" smtClean="0">
                        <a:ln>
                          <a:noFill/>
                        </a:ln>
                        <a:solidFill>
                          <a:srgbClr val="0033CC"/>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7386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800" b="1" i="0" u="none" strike="noStrike" cap="none" normalizeH="0" baseline="0" dirty="0" smtClean="0">
                          <a:ln>
                            <a:noFill/>
                          </a:ln>
                          <a:solidFill>
                            <a:srgbClr val="C00000"/>
                          </a:solidFill>
                          <a:effectLst/>
                          <a:latin typeface="Times New Roman" pitchFamily="18" charset="0"/>
                          <a:cs typeface="Times New Roman" pitchFamily="18" charset="0"/>
                        </a:rPr>
                        <a:t>15 TEMMUZ</a:t>
                      </a:r>
                      <a:endParaRPr kumimoji="0" lang="tr-TR" sz="1800" b="0" i="0" u="none" strike="noStrike" cap="none" normalizeH="0" baseline="0" dirty="0" smtClean="0">
                        <a:ln>
                          <a:noFill/>
                        </a:ln>
                        <a:solidFill>
                          <a:srgbClr val="C00000"/>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rgbClr val="C00000"/>
                          </a:solidFill>
                          <a:effectLst/>
                          <a:latin typeface="Arial" charset="0"/>
                          <a:cs typeface="Times New Roman" pitchFamily="18" charset="0"/>
                        </a:rPr>
                        <a:t>13- 15</a:t>
                      </a:r>
                      <a:endParaRPr kumimoji="0" lang="tr-TR" sz="2000" b="1" i="0" u="none" strike="noStrike" cap="none" normalizeH="0" baseline="0" dirty="0" smtClean="0">
                        <a:ln>
                          <a:noFill/>
                        </a:ln>
                        <a:solidFill>
                          <a:srgbClr val="C00000"/>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rgbClr val="C00000"/>
                          </a:solidFill>
                          <a:effectLst/>
                          <a:latin typeface="Arial" charset="0"/>
                          <a:cs typeface="Times New Roman" pitchFamily="18" charset="0"/>
                        </a:rPr>
                        <a:t>6.5 - 8</a:t>
                      </a:r>
                      <a:endParaRPr kumimoji="0" lang="tr-TR" sz="2000" b="1" i="0" u="none" strike="noStrike" cap="none" normalizeH="0" baseline="0" dirty="0" smtClean="0">
                        <a:ln>
                          <a:noFill/>
                        </a:ln>
                        <a:solidFill>
                          <a:srgbClr val="C00000"/>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rgbClr val="C00000"/>
                          </a:solidFill>
                          <a:effectLst/>
                          <a:latin typeface="Arial" charset="0"/>
                          <a:cs typeface="Times New Roman" pitchFamily="18" charset="0"/>
                        </a:rPr>
                        <a:t>52-55</a:t>
                      </a:r>
                      <a:endParaRPr kumimoji="0" lang="tr-TR" sz="2000" b="1" i="0" u="none" strike="noStrike" cap="none" normalizeH="0" baseline="0" dirty="0" smtClean="0">
                        <a:ln>
                          <a:noFill/>
                        </a:ln>
                        <a:solidFill>
                          <a:srgbClr val="C00000"/>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rgbClr val="C00000"/>
                          </a:solidFill>
                          <a:effectLst/>
                          <a:latin typeface="Arial" charset="0"/>
                          <a:cs typeface="Times New Roman" pitchFamily="18" charset="0"/>
                        </a:rPr>
                        <a:t>ÇOK GEÇ</a:t>
                      </a:r>
                      <a:endParaRPr kumimoji="0" lang="tr-TR" sz="2000" b="1" i="0" u="none" strike="noStrike" cap="none" normalizeH="0" baseline="0" dirty="0" smtClean="0">
                        <a:ln>
                          <a:noFill/>
                        </a:ln>
                        <a:solidFill>
                          <a:srgbClr val="C00000"/>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rgbClr val="C00000"/>
                          </a:solidFill>
                          <a:effectLst/>
                          <a:latin typeface="Arial" charset="0"/>
                          <a:cs typeface="Times New Roman" pitchFamily="18" charset="0"/>
                        </a:rPr>
                        <a:t>ÇOK İYİ</a:t>
                      </a:r>
                      <a:endParaRPr kumimoji="0" lang="tr-TR" sz="2000" b="1" i="0" u="none" strike="noStrike" cap="none" normalizeH="0" baseline="0" dirty="0" smtClean="0">
                        <a:ln>
                          <a:noFill/>
                        </a:ln>
                        <a:solidFill>
                          <a:srgbClr val="C00000"/>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rgbClr val="C00000"/>
                          </a:solidFill>
                          <a:effectLst/>
                          <a:latin typeface="Arial" charset="0"/>
                          <a:cs typeface="Times New Roman" pitchFamily="18" charset="0"/>
                        </a:rPr>
                        <a:t>90-100</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2000" b="1" i="0" u="none" strike="noStrike" cap="none" normalizeH="0" baseline="0" dirty="0" smtClean="0">
                        <a:ln>
                          <a:noFill/>
                        </a:ln>
                        <a:solidFill>
                          <a:srgbClr val="C00000"/>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86417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800" b="1" i="0" u="none" strike="noStrike" cap="none" normalizeH="0" baseline="0" dirty="0" smtClean="0">
                          <a:ln>
                            <a:noFill/>
                          </a:ln>
                          <a:solidFill>
                            <a:schemeClr val="tx1"/>
                          </a:solidFill>
                          <a:effectLst/>
                          <a:latin typeface="Arial" charset="0"/>
                        </a:rPr>
                        <a:t>BAYRAK</a:t>
                      </a: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Arial" charset="0"/>
                          <a:cs typeface="Times New Roman" pitchFamily="18" charset="0"/>
                        </a:rPr>
                        <a:t>13- 15</a:t>
                      </a:r>
                      <a:endParaRPr kumimoji="0" lang="tr-TR" sz="20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Arial" charset="0"/>
                          <a:cs typeface="Times New Roman" pitchFamily="18" charset="0"/>
                        </a:rPr>
                        <a:t>7- 9</a:t>
                      </a:r>
                      <a:endParaRPr kumimoji="0" lang="tr-TR" sz="20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Arial" charset="0"/>
                          <a:cs typeface="Times New Roman" pitchFamily="18" charset="0"/>
                        </a:rPr>
                        <a:t>55-60</a:t>
                      </a:r>
                      <a:endParaRPr kumimoji="0" lang="tr-TR" sz="20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Arial" charset="0"/>
                          <a:cs typeface="Times New Roman" pitchFamily="18" charset="0"/>
                        </a:rPr>
                        <a:t>ÇOK ERKEN</a:t>
                      </a:r>
                      <a:endParaRPr kumimoji="0" lang="tr-TR" sz="20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Arial" charset="0"/>
                          <a:cs typeface="Times New Roman" pitchFamily="18" charset="0"/>
                        </a:rPr>
                        <a:t>ÇOK İYİ</a:t>
                      </a:r>
                      <a:endParaRPr kumimoji="0" lang="tr-TR" sz="20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Arial" charset="0"/>
                          <a:cs typeface="Times New Roman" pitchFamily="18" charset="0"/>
                        </a:rPr>
                        <a:t>90-100</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20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16478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2000" b="1" i="0" u="none" strike="noStrike" cap="none" normalizeH="0" baseline="0" dirty="0" smtClean="0">
                        <a:ln>
                          <a:noFill/>
                        </a:ln>
                        <a:solidFill>
                          <a:srgbClr val="006600"/>
                        </a:solidFill>
                        <a:effectLst/>
                        <a:latin typeface="Times New Roman" pitchFamily="18" charset="0"/>
                        <a:cs typeface="Times New Roman" pitchFamily="18"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2000" b="1" i="0" u="none" strike="noStrike" cap="none" normalizeH="0" baseline="0" dirty="0" smtClean="0">
                        <a:ln>
                          <a:noFill/>
                        </a:ln>
                        <a:solidFill>
                          <a:srgbClr val="006600"/>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2000" b="1" i="0" u="none" strike="noStrike" cap="none" normalizeH="0" baseline="0" dirty="0" smtClean="0">
                        <a:ln>
                          <a:noFill/>
                        </a:ln>
                        <a:solidFill>
                          <a:srgbClr val="006600"/>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2000" b="1" i="0" u="none" strike="noStrike" cap="none" normalizeH="0" baseline="0" dirty="0" smtClean="0">
                        <a:ln>
                          <a:noFill/>
                        </a:ln>
                        <a:solidFill>
                          <a:srgbClr val="006600"/>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2000" b="1" i="0" u="none" strike="noStrike" cap="none" normalizeH="0" baseline="0" dirty="0" smtClean="0">
                        <a:ln>
                          <a:noFill/>
                        </a:ln>
                        <a:solidFill>
                          <a:srgbClr val="006600"/>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2000" b="1" i="0" u="none" strike="noStrike" cap="none" normalizeH="0" baseline="0" dirty="0" smtClean="0">
                        <a:ln>
                          <a:noFill/>
                        </a:ln>
                        <a:solidFill>
                          <a:srgbClr val="006600"/>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2000" b="1" i="0" u="none" strike="noStrike" cap="none" normalizeH="0" baseline="0" dirty="0" smtClean="0">
                        <a:ln>
                          <a:noFill/>
                        </a:ln>
                        <a:solidFill>
                          <a:srgbClr val="006600"/>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73918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tx1"/>
                          </a:solidFill>
                          <a:effectLst/>
                          <a:latin typeface="Arial" charset="0"/>
                          <a:cs typeface="Times New Roman" pitchFamily="18" charset="0"/>
                        </a:rPr>
                        <a:t>CHANDLER</a:t>
                      </a: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Arial" charset="0"/>
                        </a:rPr>
                        <a:t>12- 13</a:t>
                      </a: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Arial" charset="0"/>
                          <a:cs typeface="Times New Roman" pitchFamily="18" charset="0"/>
                        </a:rPr>
                        <a:t>6-7</a:t>
                      </a:r>
                      <a:endParaRPr kumimoji="0" lang="tr-TR" sz="20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Arial" charset="0"/>
                          <a:cs typeface="Times New Roman" pitchFamily="18" charset="0"/>
                        </a:rPr>
                        <a:t>47-49</a:t>
                      </a:r>
                      <a:endParaRPr kumimoji="0" lang="tr-TR" sz="20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Arial" charset="0"/>
                          <a:cs typeface="Times New Roman" pitchFamily="18" charset="0"/>
                        </a:rPr>
                        <a:t>GEÇ</a:t>
                      </a:r>
                      <a:endParaRPr kumimoji="0" lang="tr-TR" sz="20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Arial" charset="0"/>
                          <a:cs typeface="Times New Roman" pitchFamily="18" charset="0"/>
                        </a:rPr>
                        <a:t>İYİ</a:t>
                      </a:r>
                      <a:endParaRPr kumimoji="0" lang="tr-TR" sz="20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Arial" charset="0"/>
                          <a:cs typeface="Times New Roman" pitchFamily="18" charset="0"/>
                        </a:rPr>
                        <a:t>80-90</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tr-TR" sz="2000" b="1" i="0" u="none" strike="noStrike" cap="none" normalizeH="0" baseline="0" dirty="0" smtClean="0">
                        <a:ln>
                          <a:noFill/>
                        </a:ln>
                        <a:solidFill>
                          <a:schemeClr val="tx1"/>
                        </a:solidFill>
                        <a:effectLst/>
                        <a:latin typeface="Arial"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bl>
          </a:graphicData>
        </a:graphic>
      </p:graphicFrame>
    </p:spTree>
    <p:extLst>
      <p:ext uri="{BB962C8B-B14F-4D97-AF65-F5344CB8AC3E}">
        <p14:creationId xmlns:p14="http://schemas.microsoft.com/office/powerpoint/2010/main" val="19889042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o 4"/>
          <p:cNvGraphicFramePr>
            <a:graphicFrameLocks noGrp="1"/>
          </p:cNvGraphicFramePr>
          <p:nvPr>
            <p:extLst>
              <p:ext uri="{D42A27DB-BD31-4B8C-83A1-F6EECF244321}">
                <p14:modId xmlns:p14="http://schemas.microsoft.com/office/powerpoint/2010/main" val="4274890109"/>
              </p:ext>
            </p:extLst>
          </p:nvPr>
        </p:nvGraphicFramePr>
        <p:xfrm>
          <a:off x="323528" y="548680"/>
          <a:ext cx="8280920" cy="3749665"/>
        </p:xfrm>
        <a:graphic>
          <a:graphicData uri="http://schemas.openxmlformats.org/drawingml/2006/table">
            <a:tbl>
              <a:tblPr>
                <a:tableStyleId>{5C22544A-7EE6-4342-B048-85BDC9FD1C3A}</a:tableStyleId>
              </a:tblPr>
              <a:tblGrid>
                <a:gridCol w="1478376"/>
                <a:gridCol w="1142381"/>
                <a:gridCol w="1142381"/>
                <a:gridCol w="989390"/>
                <a:gridCol w="1337036"/>
                <a:gridCol w="952880"/>
                <a:gridCol w="1238476"/>
              </a:tblGrid>
              <a:tr h="539257">
                <a:tc>
                  <a:txBody>
                    <a:bodyPr/>
                    <a:lstStyle/>
                    <a:p>
                      <a:pPr>
                        <a:lnSpc>
                          <a:spcPct val="107000"/>
                        </a:lnSpc>
                        <a:spcAft>
                          <a:spcPts val="800"/>
                        </a:spcAft>
                      </a:pPr>
                      <a:r>
                        <a:rPr lang="tr-TR" sz="1100" dirty="0" err="1">
                          <a:effectLst/>
                        </a:rPr>
                        <a:t>Genotipler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600" b="1" dirty="0">
                          <a:effectLst/>
                        </a:rPr>
                        <a:t>MEYVE AĞIR. (g)</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600" b="1" dirty="0">
                          <a:effectLst/>
                        </a:rPr>
                        <a:t>İÇ AĞIR. (g)</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600" b="1" dirty="0">
                          <a:effectLst/>
                        </a:rPr>
                        <a:t>İÇ ORANI (%)</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400" b="1" dirty="0">
                          <a:solidFill>
                            <a:srgbClr val="006600"/>
                          </a:solidFill>
                          <a:effectLst/>
                        </a:rPr>
                        <a:t>YAPRAKLANMA</a:t>
                      </a:r>
                      <a:r>
                        <a:rPr lang="tr-TR" sz="1600" b="1" dirty="0">
                          <a:solidFill>
                            <a:srgbClr val="006600"/>
                          </a:solidFill>
                          <a:effectLst/>
                        </a:rPr>
                        <a:t> </a:t>
                      </a:r>
                      <a:r>
                        <a:rPr lang="tr-TR" sz="1600" b="1" dirty="0" smtClean="0">
                          <a:solidFill>
                            <a:srgbClr val="006600"/>
                          </a:solidFill>
                          <a:effectLst/>
                        </a:rPr>
                        <a:t>ZAMANI*</a:t>
                      </a:r>
                      <a:endParaRPr lang="tr-TR" sz="16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600" b="1" dirty="0">
                          <a:effectLst/>
                        </a:rPr>
                        <a:t>VERİM</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600" b="1" dirty="0">
                          <a:effectLst/>
                        </a:rPr>
                        <a:t>İÇ RENGİ</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r>
              <a:tr h="409197">
                <a:tc>
                  <a:txBody>
                    <a:bodyPr/>
                    <a:lstStyle/>
                    <a:p>
                      <a:pPr>
                        <a:lnSpc>
                          <a:spcPct val="107000"/>
                        </a:lnSpc>
                        <a:spcAft>
                          <a:spcPts val="800"/>
                        </a:spcAft>
                      </a:pPr>
                      <a:r>
                        <a:rPr lang="tr-TR" sz="1800" b="1" dirty="0">
                          <a:solidFill>
                            <a:srgbClr val="0033CC"/>
                          </a:solidFill>
                          <a:effectLst/>
                        </a:rPr>
                        <a:t>DİRİLİŞ</a:t>
                      </a:r>
                      <a:endParaRPr lang="tr-TR" sz="18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13- 14</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6- 8</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52-54</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GEÇ</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ÇOK İYİ</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AÇIK</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r>
              <a:tr h="417563">
                <a:tc>
                  <a:txBody>
                    <a:bodyPr/>
                    <a:lstStyle/>
                    <a:p>
                      <a:pPr>
                        <a:lnSpc>
                          <a:spcPct val="107000"/>
                        </a:lnSpc>
                        <a:spcAft>
                          <a:spcPts val="800"/>
                        </a:spcAft>
                      </a:pPr>
                      <a:r>
                        <a:rPr lang="tr-TR" sz="1800" b="1" dirty="0">
                          <a:solidFill>
                            <a:srgbClr val="0033CC"/>
                          </a:solidFill>
                          <a:effectLst/>
                        </a:rPr>
                        <a:t>15 TEMMUZ</a:t>
                      </a:r>
                      <a:endParaRPr lang="tr-TR" sz="18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13- 15</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6.5 - 8</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52-55</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ÇOK </a:t>
                      </a:r>
                      <a:r>
                        <a:rPr lang="tr-TR" sz="1800" b="1" dirty="0" smtClean="0">
                          <a:solidFill>
                            <a:srgbClr val="006600"/>
                          </a:solidFill>
                          <a:effectLst/>
                        </a:rPr>
                        <a:t>GEÇ*</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ÇOK İYİ</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AÇIK</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r>
              <a:tr h="324392">
                <a:tc>
                  <a:txBody>
                    <a:bodyPr/>
                    <a:lstStyle/>
                    <a:p>
                      <a:pPr>
                        <a:lnSpc>
                          <a:spcPct val="107000"/>
                        </a:lnSpc>
                        <a:spcAft>
                          <a:spcPts val="800"/>
                        </a:spcAft>
                      </a:pPr>
                      <a:r>
                        <a:rPr lang="tr-TR" sz="1800" b="1" dirty="0">
                          <a:solidFill>
                            <a:srgbClr val="C00000"/>
                          </a:solidFill>
                          <a:effectLst/>
                        </a:rPr>
                        <a:t>SOLANO</a:t>
                      </a:r>
                      <a:endParaRPr lang="tr-T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14.7</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7.9</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54</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ERKEN</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İYİ</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AÇIK</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r>
              <a:tr h="324392">
                <a:tc>
                  <a:txBody>
                    <a:bodyPr/>
                    <a:lstStyle/>
                    <a:p>
                      <a:pPr>
                        <a:lnSpc>
                          <a:spcPct val="107000"/>
                        </a:lnSpc>
                        <a:spcAft>
                          <a:spcPts val="800"/>
                        </a:spcAft>
                      </a:pPr>
                      <a:r>
                        <a:rPr lang="tr-TR" sz="1800" b="1" dirty="0">
                          <a:solidFill>
                            <a:srgbClr val="C00000"/>
                          </a:solidFill>
                          <a:effectLst/>
                        </a:rPr>
                        <a:t>DURHAM</a:t>
                      </a:r>
                      <a:endParaRPr lang="tr-T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15.1</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8,3</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55</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ERKEN</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İYİ</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AÇIK</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r>
              <a:tr h="324392">
                <a:tc>
                  <a:txBody>
                    <a:bodyPr/>
                    <a:lstStyle/>
                    <a:p>
                      <a:pPr>
                        <a:lnSpc>
                          <a:spcPct val="107000"/>
                        </a:lnSpc>
                        <a:spcAft>
                          <a:spcPts val="800"/>
                        </a:spcAft>
                      </a:pPr>
                      <a:r>
                        <a:rPr lang="tr-TR" sz="1800" b="1" dirty="0">
                          <a:solidFill>
                            <a:srgbClr val="C00000"/>
                          </a:solidFill>
                          <a:effectLst/>
                        </a:rPr>
                        <a:t>IVANHOE</a:t>
                      </a:r>
                      <a:endParaRPr lang="tr-T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12.9</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7,4</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57</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ÇOK ERKEN</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İYİ</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AÇIK</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r>
              <a:tr h="324392">
                <a:tc>
                  <a:txBody>
                    <a:bodyPr/>
                    <a:lstStyle/>
                    <a:p>
                      <a:pPr>
                        <a:lnSpc>
                          <a:spcPct val="107000"/>
                        </a:lnSpc>
                        <a:spcAft>
                          <a:spcPts val="800"/>
                        </a:spcAft>
                      </a:pPr>
                      <a:r>
                        <a:rPr lang="tr-TR" sz="1800" b="1" dirty="0">
                          <a:solidFill>
                            <a:srgbClr val="C00000"/>
                          </a:solidFill>
                          <a:effectLst/>
                        </a:rPr>
                        <a:t>HOWARD</a:t>
                      </a:r>
                      <a:endParaRPr lang="tr-T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14</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7</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51</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GEÇ</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ÇOK İYİ</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AÇIK</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r>
              <a:tr h="324392">
                <a:tc>
                  <a:txBody>
                    <a:bodyPr/>
                    <a:lstStyle/>
                    <a:p>
                      <a:pPr>
                        <a:lnSpc>
                          <a:spcPct val="107000"/>
                        </a:lnSpc>
                        <a:spcAft>
                          <a:spcPts val="800"/>
                        </a:spcAft>
                      </a:pPr>
                      <a:r>
                        <a:rPr lang="tr-TR" sz="1800" b="1" dirty="0">
                          <a:solidFill>
                            <a:srgbClr val="C00000"/>
                          </a:solidFill>
                          <a:effectLst/>
                        </a:rPr>
                        <a:t>TULARE</a:t>
                      </a:r>
                      <a:endParaRPr lang="tr-T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14</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7,6</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54</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GEÇ</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İYİ</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AÇIK</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r>
              <a:tr h="324392">
                <a:tc>
                  <a:txBody>
                    <a:bodyPr/>
                    <a:lstStyle/>
                    <a:p>
                      <a:pPr>
                        <a:lnSpc>
                          <a:spcPct val="107000"/>
                        </a:lnSpc>
                        <a:spcAft>
                          <a:spcPts val="800"/>
                        </a:spcAft>
                      </a:pPr>
                      <a:r>
                        <a:rPr lang="tr-TR" sz="1800" b="1" dirty="0">
                          <a:solidFill>
                            <a:srgbClr val="C00000"/>
                          </a:solidFill>
                          <a:effectLst/>
                        </a:rPr>
                        <a:t>CHANDLER</a:t>
                      </a:r>
                      <a:endParaRPr lang="tr-T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12- 13</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6-7</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47-49</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solidFill>
                            <a:srgbClr val="006600"/>
                          </a:solidFill>
                          <a:effectLst/>
                        </a:rPr>
                        <a:t>GEÇ</a:t>
                      </a:r>
                      <a:endParaRPr lang="tr-TR" sz="18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a:effectLst/>
                        </a:rPr>
                        <a:t>İYİ</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tr-TR" sz="1800" b="1" dirty="0">
                          <a:effectLst/>
                        </a:rPr>
                        <a:t>ÇOK AÇIK</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r>
            </a:tbl>
          </a:graphicData>
        </a:graphic>
      </p:graphicFrame>
      <p:sp>
        <p:nvSpPr>
          <p:cNvPr id="2" name="Metin kutusu 1"/>
          <p:cNvSpPr txBox="1"/>
          <p:nvPr/>
        </p:nvSpPr>
        <p:spPr>
          <a:xfrm>
            <a:off x="4716016" y="4941168"/>
            <a:ext cx="1970604" cy="369332"/>
          </a:xfrm>
          <a:prstGeom prst="rect">
            <a:avLst/>
          </a:prstGeom>
          <a:noFill/>
        </p:spPr>
        <p:txBody>
          <a:bodyPr wrap="none" rtlCol="0">
            <a:spAutoFit/>
          </a:bodyPr>
          <a:lstStyle/>
          <a:p>
            <a:r>
              <a:rPr lang="tr-TR" dirty="0" smtClean="0"/>
              <a:t>*CHANDLER e göre</a:t>
            </a:r>
            <a:endParaRPr lang="tr-TR" dirty="0"/>
          </a:p>
        </p:txBody>
      </p:sp>
    </p:spTree>
    <p:extLst>
      <p:ext uri="{BB962C8B-B14F-4D97-AF65-F5344CB8AC3E}">
        <p14:creationId xmlns:p14="http://schemas.microsoft.com/office/powerpoint/2010/main" val="14692870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1692275" y="6327775"/>
            <a:ext cx="5827713" cy="330200"/>
          </a:xfrm>
          <a:prstGeom prst="rect">
            <a:avLst/>
          </a:prstGeom>
          <a:noFill/>
          <a:ln w="9525">
            <a:solidFill>
              <a:srgbClr val="66CCFF"/>
            </a:solidFill>
            <a:miter lim="800000"/>
            <a:headEnd/>
            <a:tailEnd/>
          </a:ln>
          <a:extLst>
            <a:ext uri="{909E8E84-426E-40DD-AFC4-6F175D3DCCD1}">
              <a14:hiddenFill xmlns:a14="http://schemas.microsoft.com/office/drawing/2010/main">
                <a:solidFill>
                  <a:srgbClr val="FFFFFF"/>
                </a:solidFill>
              </a14:hiddenFill>
            </a:ext>
          </a:extLst>
        </p:spPr>
        <p:txBody>
          <a:bodyPr lIns="91431" tIns="45715" rIns="91431" bIns="45715" anchor="ct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tr-TR" altLang="de-DE" sz="1500"/>
              <a:t>   Meyve Ağırlığı:14-16g        İç Ağırlığı: 7-9g        İç Oranı:%53-57</a:t>
            </a:r>
          </a:p>
        </p:txBody>
      </p:sp>
      <p:sp>
        <p:nvSpPr>
          <p:cNvPr id="3075" name="Text Box 4"/>
          <p:cNvSpPr txBox="1">
            <a:spLocks noChangeArrowheads="1"/>
          </p:cNvSpPr>
          <p:nvPr/>
        </p:nvSpPr>
        <p:spPr bwMode="auto">
          <a:xfrm>
            <a:off x="1979613" y="115888"/>
            <a:ext cx="51847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tr-TR" altLang="de-DE" sz="5000" b="1">
                <a:solidFill>
                  <a:srgbClr val="CC3300"/>
                </a:solidFill>
              </a:rPr>
              <a:t> </a:t>
            </a:r>
            <a:r>
              <a:rPr lang="tr-TR" altLang="de-DE" sz="4200" b="1">
                <a:solidFill>
                  <a:srgbClr val="CC3300"/>
                </a:solidFill>
              </a:rPr>
              <a:t>MARAŞ 18</a:t>
            </a:r>
          </a:p>
        </p:txBody>
      </p:sp>
      <p:sp>
        <p:nvSpPr>
          <p:cNvPr id="3076" name="Text Box 5"/>
          <p:cNvSpPr txBox="1">
            <a:spLocks noChangeArrowheads="1"/>
          </p:cNvSpPr>
          <p:nvPr/>
        </p:nvSpPr>
        <p:spPr bwMode="auto">
          <a:xfrm>
            <a:off x="1835150" y="692150"/>
            <a:ext cx="54737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tr-TR" altLang="de-DE" sz="900" b="1"/>
          </a:p>
          <a:p>
            <a:pPr eaLnBrk="1" hangingPunct="1">
              <a:spcBef>
                <a:spcPct val="50000"/>
              </a:spcBef>
              <a:buFontTx/>
              <a:buNone/>
            </a:pPr>
            <a:r>
              <a:rPr lang="tr-TR" altLang="de-DE" sz="1200" b="1"/>
              <a:t>   </a:t>
            </a:r>
            <a:r>
              <a:rPr lang="tr-TR" altLang="de-DE" sz="1100" b="1"/>
              <a:t>Islah Sahibi:  KSÜ Ziraat Fakültesi      Islah Eden: Dr. Mehmet SÜTYEMEZ</a:t>
            </a:r>
          </a:p>
        </p:txBody>
      </p:sp>
      <p:pic>
        <p:nvPicPr>
          <p:cNvPr id="3077" name="Picture 7"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388938"/>
            <a:ext cx="56515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9" descr="KSÜ ziraat fakültesi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9988" y="388938"/>
            <a:ext cx="49053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Resim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1392238"/>
            <a:ext cx="7038975"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20278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1584325" y="6389688"/>
            <a:ext cx="5975350" cy="323850"/>
          </a:xfrm>
          <a:prstGeom prst="rect">
            <a:avLst/>
          </a:prstGeom>
          <a:noFill/>
          <a:ln w="9525">
            <a:solidFill>
              <a:srgbClr val="66CCFF"/>
            </a:solidFill>
            <a:miter lim="800000"/>
            <a:headEnd/>
            <a:tailEnd/>
          </a:ln>
          <a:extLst>
            <a:ext uri="{909E8E84-426E-40DD-AFC4-6F175D3DCCD1}">
              <a14:hiddenFill xmlns:a14="http://schemas.microsoft.com/office/drawing/2010/main">
                <a:solidFill>
                  <a:srgbClr val="FFFFFF"/>
                </a:solidFill>
              </a14:hiddenFill>
            </a:ext>
          </a:extLst>
        </p:spPr>
        <p:txBody>
          <a:bodyPr lIns="91431" tIns="45715" rIns="91431" bIns="45715" anchor="ct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tr-TR" altLang="de-DE" sz="1500"/>
              <a:t>   Meyve Ağırlığı:25-27g        İç Ağırlığı: 12-14g        İç Oranı:%49-51</a:t>
            </a:r>
          </a:p>
        </p:txBody>
      </p:sp>
      <p:sp>
        <p:nvSpPr>
          <p:cNvPr id="4099" name="Text Box 4"/>
          <p:cNvSpPr txBox="1">
            <a:spLocks noChangeArrowheads="1"/>
          </p:cNvSpPr>
          <p:nvPr/>
        </p:nvSpPr>
        <p:spPr bwMode="auto">
          <a:xfrm>
            <a:off x="1979613" y="115888"/>
            <a:ext cx="51847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tr-TR" altLang="de-DE" sz="5000" b="1">
                <a:solidFill>
                  <a:srgbClr val="CC3300"/>
                </a:solidFill>
              </a:rPr>
              <a:t> </a:t>
            </a:r>
            <a:r>
              <a:rPr lang="tr-TR" altLang="de-DE" b="1">
                <a:solidFill>
                  <a:srgbClr val="CC3300"/>
                </a:solidFill>
              </a:rPr>
              <a:t>SÜTYEMEZ 1</a:t>
            </a:r>
          </a:p>
        </p:txBody>
      </p:sp>
      <p:sp>
        <p:nvSpPr>
          <p:cNvPr id="4100" name="Text Box 5"/>
          <p:cNvSpPr txBox="1">
            <a:spLocks noChangeArrowheads="1"/>
          </p:cNvSpPr>
          <p:nvPr/>
        </p:nvSpPr>
        <p:spPr bwMode="auto">
          <a:xfrm>
            <a:off x="1835150" y="692150"/>
            <a:ext cx="54737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tr-TR" altLang="de-DE" sz="900" b="1"/>
          </a:p>
          <a:p>
            <a:pPr eaLnBrk="1" hangingPunct="1">
              <a:spcBef>
                <a:spcPct val="50000"/>
              </a:spcBef>
              <a:buFontTx/>
              <a:buNone/>
            </a:pPr>
            <a:r>
              <a:rPr lang="tr-TR" altLang="de-DE" sz="1200" b="1"/>
              <a:t>   </a:t>
            </a:r>
            <a:r>
              <a:rPr lang="tr-TR" altLang="de-DE" sz="1100" b="1"/>
              <a:t>Islah Sahibi:  KSÜ Ziraat Fakültesi      Islah Eden: Dr. Mehmet SÜTYEMEZ</a:t>
            </a:r>
          </a:p>
        </p:txBody>
      </p:sp>
      <p:pic>
        <p:nvPicPr>
          <p:cNvPr id="4101" name="Picture 7"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404813"/>
            <a:ext cx="54927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descr="KSÜ ziraat fakültesi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3313" y="350838"/>
            <a:ext cx="519112"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Resim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1335088"/>
            <a:ext cx="700087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0983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1747838" y="6308725"/>
            <a:ext cx="5834062" cy="323850"/>
          </a:xfrm>
          <a:prstGeom prst="rect">
            <a:avLst/>
          </a:prstGeom>
          <a:noFill/>
          <a:ln w="9525">
            <a:solidFill>
              <a:srgbClr val="66CCFF"/>
            </a:solidFill>
            <a:miter lim="800000"/>
            <a:headEnd/>
            <a:tailEnd/>
          </a:ln>
          <a:extLst>
            <a:ext uri="{909E8E84-426E-40DD-AFC4-6F175D3DCCD1}">
              <a14:hiddenFill xmlns:a14="http://schemas.microsoft.com/office/drawing/2010/main">
                <a:solidFill>
                  <a:srgbClr val="FFFFFF"/>
                </a:solidFill>
              </a14:hiddenFill>
            </a:ext>
          </a:extLst>
        </p:spPr>
        <p:txBody>
          <a:bodyPr lIns="91431" tIns="45715" rIns="91431" bIns="45715" anchor="ct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tr-TR" altLang="de-DE" sz="1500"/>
              <a:t>   Meyve Ağırlığı:12-14g        İç Ağırlığı: 6-8g        İç Oranı:%53-58</a:t>
            </a:r>
          </a:p>
        </p:txBody>
      </p:sp>
      <p:sp>
        <p:nvSpPr>
          <p:cNvPr id="5123" name="Text Box 4"/>
          <p:cNvSpPr txBox="1">
            <a:spLocks noChangeArrowheads="1"/>
          </p:cNvSpPr>
          <p:nvPr/>
        </p:nvSpPr>
        <p:spPr bwMode="auto">
          <a:xfrm>
            <a:off x="1979613" y="115888"/>
            <a:ext cx="51847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tr-TR" altLang="de-DE" sz="5000" b="1">
                <a:solidFill>
                  <a:srgbClr val="CC3300"/>
                </a:solidFill>
              </a:rPr>
              <a:t> </a:t>
            </a:r>
            <a:r>
              <a:rPr lang="tr-TR" altLang="de-DE" b="1">
                <a:solidFill>
                  <a:srgbClr val="CC3300"/>
                </a:solidFill>
              </a:rPr>
              <a:t>KAMAN  1</a:t>
            </a:r>
          </a:p>
        </p:txBody>
      </p:sp>
      <p:sp>
        <p:nvSpPr>
          <p:cNvPr id="5124" name="Text Box 5"/>
          <p:cNvSpPr txBox="1">
            <a:spLocks noChangeArrowheads="1"/>
          </p:cNvSpPr>
          <p:nvPr/>
        </p:nvSpPr>
        <p:spPr bwMode="auto">
          <a:xfrm>
            <a:off x="1762125" y="795338"/>
            <a:ext cx="54737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tr-TR" altLang="de-DE" sz="900" b="1"/>
          </a:p>
          <a:p>
            <a:pPr eaLnBrk="1" hangingPunct="1">
              <a:spcBef>
                <a:spcPct val="50000"/>
              </a:spcBef>
              <a:buFontTx/>
              <a:buNone/>
            </a:pPr>
            <a:r>
              <a:rPr lang="tr-TR" altLang="de-DE" sz="1200" b="1"/>
              <a:t>   </a:t>
            </a:r>
            <a:r>
              <a:rPr lang="tr-TR" altLang="de-DE" sz="1100" b="1"/>
              <a:t>Islah Sahibi:  KSÜ Ziraat Fakültesi      Islah Eden: Dr. Mehmet SÜTYEMEZ</a:t>
            </a:r>
          </a:p>
        </p:txBody>
      </p:sp>
      <p:pic>
        <p:nvPicPr>
          <p:cNvPr id="5125" name="Picture 7"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404813"/>
            <a:ext cx="54927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9" descr="KSÜ ziraat fakültesi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3313" y="350838"/>
            <a:ext cx="519112"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Resim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1520825"/>
            <a:ext cx="699452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3427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KSÜ"/>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670" y="103289"/>
            <a:ext cx="452900" cy="4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descr="KSÜ ZİRAAT AMBLEMM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4656" y="55280"/>
            <a:ext cx="339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 Box 6"/>
          <p:cNvSpPr txBox="1">
            <a:spLocks noChangeArrowheads="1"/>
          </p:cNvSpPr>
          <p:nvPr/>
        </p:nvSpPr>
        <p:spPr bwMode="auto">
          <a:xfrm>
            <a:off x="285567" y="14563"/>
            <a:ext cx="76819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tr-TR" altLang="de-DE" sz="1400" b="1" dirty="0"/>
              <a:t>     KAHRAMANMARAŞ SÜTÇÜ İMAM  ÜNİVERSİTESİ ZİRAAT FAKÜLTESİ </a:t>
            </a:r>
            <a:endParaRPr lang="tr-TR" altLang="de-DE" sz="1400" dirty="0"/>
          </a:p>
        </p:txBody>
      </p:sp>
      <p:sp>
        <p:nvSpPr>
          <p:cNvPr id="2053" name="13 Dikdörtgen"/>
          <p:cNvSpPr>
            <a:spLocks noChangeArrowheads="1"/>
          </p:cNvSpPr>
          <p:nvPr/>
        </p:nvSpPr>
        <p:spPr bwMode="auto">
          <a:xfrm>
            <a:off x="356471" y="599235"/>
            <a:ext cx="8360787" cy="260350"/>
          </a:xfrm>
          <a:prstGeom prst="rect">
            <a:avLst/>
          </a:prstGeom>
          <a:solidFill>
            <a:schemeClr val="accent3">
              <a:lumMod val="40000"/>
              <a:lumOff val="60000"/>
            </a:schemeClr>
          </a:solidFill>
          <a:ln>
            <a:noFill/>
          </a:ln>
          <a:extLst/>
        </p:spPr>
        <p:txBody>
          <a:bodyPr wrap="squar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tr-TR" altLang="de-DE" sz="1100" b="1" dirty="0"/>
              <a:t>          </a:t>
            </a:r>
            <a:r>
              <a:rPr lang="tr-TR" altLang="de-DE" sz="1000" b="1" dirty="0" smtClean="0"/>
              <a:t>            </a:t>
            </a:r>
            <a:r>
              <a:rPr lang="tr-TR" altLang="de-DE" sz="800" b="1" dirty="0"/>
              <a:t>*Tescil Tarihi: </a:t>
            </a:r>
            <a:r>
              <a:rPr lang="tr-TR" altLang="de-DE" sz="800" b="1" dirty="0" smtClean="0"/>
              <a:t>2009-2016       </a:t>
            </a:r>
            <a:r>
              <a:rPr lang="tr-TR" altLang="de-DE" sz="1000" b="1" dirty="0"/>
              <a:t>Islah Eden: Dr. Mehmet SÜTYEMEZ</a:t>
            </a:r>
          </a:p>
        </p:txBody>
      </p:sp>
      <p:pic>
        <p:nvPicPr>
          <p:cNvPr id="2054" name="Resim 13"/>
          <p:cNvPicPr>
            <a:picLocks noChangeAspect="1"/>
          </p:cNvPicPr>
          <p:nvPr/>
        </p:nvPicPr>
        <p:blipFill rotWithShape="1">
          <a:blip r:embed="rId4" cstate="print">
            <a:extLst>
              <a:ext uri="{28A0092B-C50C-407E-A947-70E740481C1C}">
                <a14:useLocalDpi xmlns:a14="http://schemas.microsoft.com/office/drawing/2010/main" val="0"/>
              </a:ext>
            </a:extLst>
          </a:blip>
          <a:srcRect r="32171"/>
          <a:stretch/>
        </p:blipFill>
        <p:spPr bwMode="auto">
          <a:xfrm>
            <a:off x="359583" y="882888"/>
            <a:ext cx="1891726" cy="187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Resim 14"/>
          <p:cNvPicPr>
            <a:picLocks noChangeAspect="1"/>
          </p:cNvPicPr>
          <p:nvPr/>
        </p:nvPicPr>
        <p:blipFill rotWithShape="1">
          <a:blip r:embed="rId5" cstate="print">
            <a:extLst>
              <a:ext uri="{28A0092B-C50C-407E-A947-70E740481C1C}">
                <a14:useLocalDpi xmlns:a14="http://schemas.microsoft.com/office/drawing/2010/main" val="0"/>
              </a:ext>
            </a:extLst>
          </a:blip>
          <a:srcRect r="31526"/>
          <a:stretch/>
        </p:blipFill>
        <p:spPr bwMode="auto">
          <a:xfrm>
            <a:off x="3450540" y="895399"/>
            <a:ext cx="2129572" cy="186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Resim 15"/>
          <p:cNvPicPr>
            <a:picLocks noChangeAspect="1"/>
          </p:cNvPicPr>
          <p:nvPr/>
        </p:nvPicPr>
        <p:blipFill rotWithShape="1">
          <a:blip r:embed="rId6" cstate="print">
            <a:extLst>
              <a:ext uri="{28A0092B-C50C-407E-A947-70E740481C1C}">
                <a14:useLocalDpi xmlns:a14="http://schemas.microsoft.com/office/drawing/2010/main" val="0"/>
              </a:ext>
            </a:extLst>
          </a:blip>
          <a:srcRect r="29277"/>
          <a:stretch/>
        </p:blipFill>
        <p:spPr bwMode="auto">
          <a:xfrm>
            <a:off x="6732240" y="924399"/>
            <a:ext cx="2022643" cy="190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Resim 1"/>
          <p:cNvPicPr>
            <a:picLocks noChangeAspect="1"/>
          </p:cNvPicPr>
          <p:nvPr/>
        </p:nvPicPr>
        <p:blipFill rotWithShape="1">
          <a:blip r:embed="rId7" cstate="print">
            <a:extLst>
              <a:ext uri="{28A0092B-C50C-407E-A947-70E740481C1C}">
                <a14:useLocalDpi xmlns:a14="http://schemas.microsoft.com/office/drawing/2010/main" val="0"/>
              </a:ext>
            </a:extLst>
          </a:blip>
          <a:srcRect l="15032" t="2483" r="8890" b="3914"/>
          <a:stretch/>
        </p:blipFill>
        <p:spPr bwMode="auto">
          <a:xfrm>
            <a:off x="3450540" y="2935347"/>
            <a:ext cx="2270164" cy="171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Metin kutusu 2"/>
          <p:cNvSpPr txBox="1">
            <a:spLocks noChangeArrowheads="1"/>
          </p:cNvSpPr>
          <p:nvPr/>
        </p:nvSpPr>
        <p:spPr bwMode="auto">
          <a:xfrm>
            <a:off x="4610088" y="3013236"/>
            <a:ext cx="1223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tr-TR" altLang="tr-TR" sz="1200" b="1" dirty="0">
                <a:solidFill>
                  <a:schemeClr val="bg1"/>
                </a:solidFill>
              </a:rPr>
              <a:t>KSÜ RENGİ</a:t>
            </a:r>
          </a:p>
        </p:txBody>
      </p:sp>
      <p:sp>
        <p:nvSpPr>
          <p:cNvPr id="11" name="Text Box 7"/>
          <p:cNvSpPr txBox="1">
            <a:spLocks noChangeArrowheads="1"/>
          </p:cNvSpPr>
          <p:nvPr/>
        </p:nvSpPr>
        <p:spPr bwMode="auto">
          <a:xfrm>
            <a:off x="2794375" y="249520"/>
            <a:ext cx="2664296" cy="366712"/>
          </a:xfrm>
          <a:prstGeom prst="rect">
            <a:avLst/>
          </a:prstGeom>
          <a:noFill/>
          <a:ln w="9525">
            <a:noFill/>
            <a:miter lim="800000"/>
            <a:headEnd/>
            <a:tailEnd/>
          </a:ln>
        </p:spPr>
        <p:txBody>
          <a:bodyPr wrap="square">
            <a:spAutoFit/>
          </a:bodyPr>
          <a:lstStyle/>
          <a:p>
            <a:pPr algn="ctr">
              <a:spcBef>
                <a:spcPct val="50000"/>
              </a:spcBef>
            </a:pPr>
            <a:r>
              <a:rPr lang="tr-TR" b="1" dirty="0"/>
              <a:t>CEVİZ  ÇEŞİTLERİ</a:t>
            </a:r>
          </a:p>
        </p:txBody>
      </p:sp>
      <p:pic>
        <p:nvPicPr>
          <p:cNvPr id="12" name="Picture 14" descr="dir 20161111_140125"/>
          <p:cNvPicPr>
            <a:picLocks noChangeAspect="1" noChangeArrowheads="1"/>
          </p:cNvPicPr>
          <p:nvPr/>
        </p:nvPicPr>
        <p:blipFill>
          <a:blip r:embed="rId8" cstate="print"/>
          <a:srcRect/>
          <a:stretch>
            <a:fillRect/>
          </a:stretch>
        </p:blipFill>
        <p:spPr bwMode="auto">
          <a:xfrm>
            <a:off x="1775781" y="5002221"/>
            <a:ext cx="1801895" cy="1794003"/>
          </a:xfrm>
          <a:prstGeom prst="rect">
            <a:avLst/>
          </a:prstGeom>
          <a:noFill/>
          <a:ln w="9525">
            <a:noFill/>
            <a:miter lim="800000"/>
            <a:headEnd/>
            <a:tailEnd/>
          </a:ln>
        </p:spPr>
      </p:pic>
      <p:sp>
        <p:nvSpPr>
          <p:cNvPr id="13" name="Text Box 20"/>
          <p:cNvSpPr txBox="1">
            <a:spLocks noChangeArrowheads="1"/>
          </p:cNvSpPr>
          <p:nvPr/>
        </p:nvSpPr>
        <p:spPr bwMode="auto">
          <a:xfrm>
            <a:off x="2010107" y="5696707"/>
            <a:ext cx="1345966" cy="368300"/>
          </a:xfrm>
          <a:prstGeom prst="rect">
            <a:avLst/>
          </a:prstGeom>
          <a:noFill/>
          <a:ln w="9525">
            <a:noFill/>
            <a:miter lim="800000"/>
            <a:headEnd/>
            <a:tailEnd/>
          </a:ln>
        </p:spPr>
        <p:txBody>
          <a:bodyPr wrap="square" lIns="91431" tIns="45715" rIns="91431" bIns="45715">
            <a:spAutoFit/>
          </a:bodyPr>
          <a:lstStyle/>
          <a:p>
            <a:pPr algn="ctr" eaLnBrk="1" hangingPunct="1">
              <a:spcBef>
                <a:spcPct val="50000"/>
              </a:spcBef>
            </a:pPr>
            <a:r>
              <a:rPr lang="tr-TR" altLang="de-DE" b="1" dirty="0"/>
              <a:t>DİRİLİŞ</a:t>
            </a:r>
          </a:p>
        </p:txBody>
      </p:sp>
      <p:pic>
        <p:nvPicPr>
          <p:cNvPr id="14" name="Picture 16" descr="15 temmm yeni 20161111_140653"/>
          <p:cNvPicPr>
            <a:picLocks noChangeAspect="1" noChangeArrowheads="1"/>
          </p:cNvPicPr>
          <p:nvPr/>
        </p:nvPicPr>
        <p:blipFill>
          <a:blip r:embed="rId9" cstate="print"/>
          <a:srcRect r="4349"/>
          <a:stretch>
            <a:fillRect/>
          </a:stretch>
        </p:blipFill>
        <p:spPr bwMode="auto">
          <a:xfrm>
            <a:off x="4480436" y="5013532"/>
            <a:ext cx="1815177" cy="1779581"/>
          </a:xfrm>
          <a:prstGeom prst="rect">
            <a:avLst/>
          </a:prstGeom>
          <a:noFill/>
          <a:ln w="9525">
            <a:noFill/>
            <a:miter lim="800000"/>
            <a:headEnd/>
            <a:tailEnd/>
          </a:ln>
        </p:spPr>
      </p:pic>
      <p:pic>
        <p:nvPicPr>
          <p:cNvPr id="15" name="Picture 17" descr="M12 20161111_110946"/>
          <p:cNvPicPr>
            <a:picLocks noChangeAspect="1" noChangeArrowheads="1"/>
          </p:cNvPicPr>
          <p:nvPr/>
        </p:nvPicPr>
        <p:blipFill>
          <a:blip r:embed="rId10" cstate="print"/>
          <a:srcRect r="2562"/>
          <a:stretch>
            <a:fillRect/>
          </a:stretch>
        </p:blipFill>
        <p:spPr bwMode="auto">
          <a:xfrm>
            <a:off x="356471" y="2914838"/>
            <a:ext cx="1891726" cy="1868826"/>
          </a:xfrm>
          <a:prstGeom prst="rect">
            <a:avLst/>
          </a:prstGeom>
          <a:noFill/>
          <a:ln w="9525">
            <a:noFill/>
            <a:miter lim="800000"/>
            <a:headEnd/>
            <a:tailEnd/>
          </a:ln>
        </p:spPr>
      </p:pic>
      <p:pic>
        <p:nvPicPr>
          <p:cNvPr id="17" name="Picture 15" descr="mi 20161111_140342"/>
          <p:cNvPicPr>
            <a:picLocks noChangeAspect="1" noChangeArrowheads="1"/>
          </p:cNvPicPr>
          <p:nvPr/>
        </p:nvPicPr>
        <p:blipFill>
          <a:blip r:embed="rId11" cstate="print"/>
          <a:srcRect r="12923"/>
          <a:stretch>
            <a:fillRect/>
          </a:stretch>
        </p:blipFill>
        <p:spPr bwMode="auto">
          <a:xfrm>
            <a:off x="6732240" y="2972396"/>
            <a:ext cx="2022643" cy="1905900"/>
          </a:xfrm>
          <a:prstGeom prst="rect">
            <a:avLst/>
          </a:prstGeom>
          <a:noFill/>
          <a:ln w="9525">
            <a:noFill/>
            <a:miter lim="800000"/>
            <a:headEnd/>
            <a:tailEnd/>
          </a:ln>
        </p:spPr>
      </p:pic>
      <p:sp>
        <p:nvSpPr>
          <p:cNvPr id="18" name="Text Box 21"/>
          <p:cNvSpPr txBox="1">
            <a:spLocks noChangeArrowheads="1"/>
          </p:cNvSpPr>
          <p:nvPr/>
        </p:nvSpPr>
        <p:spPr bwMode="auto">
          <a:xfrm>
            <a:off x="7093970" y="3740402"/>
            <a:ext cx="1383223" cy="369887"/>
          </a:xfrm>
          <a:prstGeom prst="rect">
            <a:avLst/>
          </a:prstGeom>
          <a:noFill/>
          <a:ln w="9525">
            <a:noFill/>
            <a:miter lim="800000"/>
            <a:headEnd/>
            <a:tailEnd/>
          </a:ln>
        </p:spPr>
        <p:txBody>
          <a:bodyPr wrap="square" lIns="91431" tIns="45715" rIns="91431" bIns="45715">
            <a:spAutoFit/>
          </a:bodyPr>
          <a:lstStyle/>
          <a:p>
            <a:pPr algn="ctr" eaLnBrk="1" hangingPunct="1">
              <a:spcBef>
                <a:spcPct val="50000"/>
              </a:spcBef>
            </a:pPr>
            <a:r>
              <a:rPr lang="tr-TR" altLang="de-DE" b="1" dirty="0">
                <a:solidFill>
                  <a:srgbClr val="CC3300"/>
                </a:solidFill>
              </a:rPr>
              <a:t>  </a:t>
            </a:r>
            <a:r>
              <a:rPr lang="tr-TR" altLang="de-DE" b="1" dirty="0" smtClean="0"/>
              <a:t>BAYRAK</a:t>
            </a:r>
            <a:endParaRPr lang="tr-TR" altLang="de-DE" b="1" dirty="0"/>
          </a:p>
        </p:txBody>
      </p:sp>
      <p:sp>
        <p:nvSpPr>
          <p:cNvPr id="19" name="Text Box 23"/>
          <p:cNvSpPr txBox="1">
            <a:spLocks noChangeArrowheads="1"/>
          </p:cNvSpPr>
          <p:nvPr/>
        </p:nvSpPr>
        <p:spPr bwMode="auto">
          <a:xfrm>
            <a:off x="4594362" y="5730848"/>
            <a:ext cx="1555349" cy="369887"/>
          </a:xfrm>
          <a:prstGeom prst="rect">
            <a:avLst/>
          </a:prstGeom>
          <a:noFill/>
          <a:ln w="9525">
            <a:noFill/>
            <a:miter lim="800000"/>
            <a:headEnd/>
            <a:tailEnd/>
          </a:ln>
        </p:spPr>
        <p:txBody>
          <a:bodyPr wrap="square" lIns="91431" tIns="45715" rIns="91431" bIns="45715">
            <a:spAutoFit/>
          </a:bodyPr>
          <a:lstStyle/>
          <a:p>
            <a:pPr algn="ctr" eaLnBrk="1" hangingPunct="1">
              <a:spcBef>
                <a:spcPct val="50000"/>
              </a:spcBef>
            </a:pPr>
            <a:r>
              <a:rPr lang="tr-TR" altLang="de-DE" b="1" dirty="0"/>
              <a:t>   15 TEMMUZ</a:t>
            </a:r>
          </a:p>
        </p:txBody>
      </p:sp>
      <p:sp>
        <p:nvSpPr>
          <p:cNvPr id="20" name="Text Box 22"/>
          <p:cNvSpPr txBox="1">
            <a:spLocks noChangeArrowheads="1"/>
          </p:cNvSpPr>
          <p:nvPr/>
        </p:nvSpPr>
        <p:spPr bwMode="auto">
          <a:xfrm>
            <a:off x="523123" y="3610519"/>
            <a:ext cx="1524973" cy="366712"/>
          </a:xfrm>
          <a:prstGeom prst="rect">
            <a:avLst/>
          </a:prstGeom>
          <a:noFill/>
          <a:ln w="9525">
            <a:noFill/>
            <a:miter lim="800000"/>
            <a:headEnd/>
            <a:tailEnd/>
          </a:ln>
        </p:spPr>
        <p:txBody>
          <a:bodyPr wrap="square" lIns="91431" tIns="45715" rIns="91431" bIns="45715">
            <a:spAutoFit/>
          </a:bodyPr>
          <a:lstStyle/>
          <a:p>
            <a:pPr algn="ctr" eaLnBrk="1" hangingPunct="1">
              <a:spcBef>
                <a:spcPct val="50000"/>
              </a:spcBef>
            </a:pPr>
            <a:r>
              <a:rPr lang="tr-TR" altLang="de-DE" b="1" dirty="0">
                <a:solidFill>
                  <a:srgbClr val="CC3300"/>
                </a:solidFill>
              </a:rPr>
              <a:t>  </a:t>
            </a:r>
            <a:r>
              <a:rPr lang="tr-TR" altLang="de-DE" sz="1400" b="1" dirty="0"/>
              <a:t>MARAŞ 12</a:t>
            </a:r>
          </a:p>
        </p:txBody>
      </p:sp>
      <p:sp>
        <p:nvSpPr>
          <p:cNvPr id="21" name="Text Box 5"/>
          <p:cNvSpPr txBox="1">
            <a:spLocks noChangeArrowheads="1"/>
          </p:cNvSpPr>
          <p:nvPr/>
        </p:nvSpPr>
        <p:spPr bwMode="auto">
          <a:xfrm>
            <a:off x="2279651" y="4677960"/>
            <a:ext cx="4047416" cy="307766"/>
          </a:xfrm>
          <a:prstGeom prst="rect">
            <a:avLst/>
          </a:prstGeom>
          <a:noFill/>
          <a:ln w="9525">
            <a:solidFill>
              <a:srgbClr val="006600"/>
            </a:solidFill>
            <a:miter lim="800000"/>
            <a:headEnd/>
            <a:tailEnd/>
          </a:ln>
        </p:spPr>
        <p:txBody>
          <a:bodyPr wrap="square" lIns="91431" tIns="45715" rIns="91431" bIns="45715">
            <a:spAutoFit/>
          </a:bodyPr>
          <a:lstStyle/>
          <a:p>
            <a:pPr algn="ctr" defTabSz="457200" eaLnBrk="1" hangingPunct="1">
              <a:spcBef>
                <a:spcPct val="50000"/>
              </a:spcBef>
            </a:pPr>
            <a:r>
              <a:rPr lang="tr-TR" altLang="de-DE" sz="1400" b="1" dirty="0">
                <a:solidFill>
                  <a:srgbClr val="FF0000"/>
                </a:solidFill>
              </a:rPr>
              <a:t>TÜRKİYE’ NİN   İLK   MELEZ   CEVİZ   ÇEŞİTLERİ</a:t>
            </a:r>
          </a:p>
        </p:txBody>
      </p:sp>
    </p:spTree>
    <p:extLst>
      <p:ext uri="{BB962C8B-B14F-4D97-AF65-F5344CB8AC3E}">
        <p14:creationId xmlns:p14="http://schemas.microsoft.com/office/powerpoint/2010/main" val="32254491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gülşen ceviz fotolar\6-.jpg"/>
          <p:cNvPicPr>
            <a:picLocks noChangeAspect="1" noChangeArrowheads="1"/>
          </p:cNvPicPr>
          <p:nvPr/>
        </p:nvPicPr>
        <p:blipFill>
          <a:blip r:embed="rId2" cstate="print"/>
          <a:srcRect/>
          <a:stretch>
            <a:fillRect/>
          </a:stretch>
        </p:blipFill>
        <p:spPr bwMode="auto">
          <a:xfrm>
            <a:off x="467544" y="188640"/>
            <a:ext cx="7493000" cy="4214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E:\gülşen ceviz fotolar\7-.jpg"/>
          <p:cNvPicPr>
            <a:picLocks noChangeAspect="1" noChangeArrowheads="1"/>
          </p:cNvPicPr>
          <p:nvPr/>
        </p:nvPicPr>
        <p:blipFill>
          <a:blip r:embed="rId3" cstate="print"/>
          <a:srcRect/>
          <a:stretch>
            <a:fillRect/>
          </a:stretch>
        </p:blipFill>
        <p:spPr bwMode="auto">
          <a:xfrm>
            <a:off x="2411760" y="3501008"/>
            <a:ext cx="5000625" cy="2813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669739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2771800" y="0"/>
            <a:ext cx="4608512" cy="67403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tr-TR" sz="5400" dirty="0" err="1" smtClean="0">
                <a:solidFill>
                  <a:srgbClr val="0033CC"/>
                </a:solidFill>
              </a:rPr>
              <a:t>Chandler</a:t>
            </a:r>
            <a:endParaRPr lang="tr-TR" sz="5400" dirty="0" smtClean="0">
              <a:solidFill>
                <a:srgbClr val="0033CC"/>
              </a:solidFill>
            </a:endParaRPr>
          </a:p>
          <a:p>
            <a:r>
              <a:rPr lang="tr-TR" sz="5400" dirty="0" err="1" smtClean="0">
                <a:solidFill>
                  <a:srgbClr val="0033CC"/>
                </a:solidFill>
              </a:rPr>
              <a:t>Howard</a:t>
            </a:r>
            <a:endParaRPr lang="tr-TR" sz="5400" dirty="0" smtClean="0">
              <a:solidFill>
                <a:srgbClr val="0033CC"/>
              </a:solidFill>
            </a:endParaRPr>
          </a:p>
          <a:p>
            <a:r>
              <a:rPr lang="tr-TR" sz="5400" dirty="0" err="1" smtClean="0">
                <a:solidFill>
                  <a:srgbClr val="0033CC"/>
                </a:solidFill>
              </a:rPr>
              <a:t>Fernor</a:t>
            </a:r>
            <a:endParaRPr lang="tr-TR" sz="5400" dirty="0" smtClean="0">
              <a:solidFill>
                <a:srgbClr val="0033CC"/>
              </a:solidFill>
            </a:endParaRPr>
          </a:p>
          <a:p>
            <a:r>
              <a:rPr lang="tr-TR" sz="5400" dirty="0" err="1" smtClean="0"/>
              <a:t>Solano</a:t>
            </a:r>
            <a:r>
              <a:rPr lang="tr-TR" sz="5400" dirty="0" smtClean="0"/>
              <a:t>,</a:t>
            </a:r>
          </a:p>
          <a:p>
            <a:r>
              <a:rPr lang="tr-TR" sz="5400" dirty="0" err="1" smtClean="0"/>
              <a:t>Durham</a:t>
            </a:r>
            <a:endParaRPr lang="tr-TR" sz="5400" dirty="0" smtClean="0"/>
          </a:p>
          <a:p>
            <a:r>
              <a:rPr lang="tr-TR" sz="5400" dirty="0" smtClean="0"/>
              <a:t> </a:t>
            </a:r>
            <a:r>
              <a:rPr lang="tr-TR" sz="5400" dirty="0" err="1" smtClean="0"/>
              <a:t>Forde</a:t>
            </a:r>
            <a:r>
              <a:rPr lang="tr-TR" sz="5400" dirty="0" smtClean="0"/>
              <a:t>,</a:t>
            </a:r>
          </a:p>
          <a:p>
            <a:r>
              <a:rPr lang="tr-TR" sz="5400" dirty="0" smtClean="0"/>
              <a:t> </a:t>
            </a:r>
            <a:r>
              <a:rPr lang="tr-TR" sz="5400" dirty="0" err="1"/>
              <a:t>S</a:t>
            </a:r>
            <a:r>
              <a:rPr lang="tr-TR" sz="5400" dirty="0" err="1" smtClean="0"/>
              <a:t>exton</a:t>
            </a:r>
            <a:r>
              <a:rPr lang="tr-TR" sz="5400" dirty="0" smtClean="0"/>
              <a:t>, </a:t>
            </a:r>
          </a:p>
          <a:p>
            <a:r>
              <a:rPr lang="tr-TR" sz="5400" dirty="0" err="1" smtClean="0"/>
              <a:t>Gillete</a:t>
            </a:r>
            <a:r>
              <a:rPr lang="tr-TR" sz="5400" dirty="0" smtClean="0"/>
              <a:t>, …</a:t>
            </a:r>
            <a:endParaRPr lang="tr-TR" dirty="0"/>
          </a:p>
        </p:txBody>
      </p:sp>
      <p:sp>
        <p:nvSpPr>
          <p:cNvPr id="3" name="2 Metin kutusu"/>
          <p:cNvSpPr txBox="1"/>
          <p:nvPr/>
        </p:nvSpPr>
        <p:spPr>
          <a:xfrm>
            <a:off x="251520" y="260648"/>
            <a:ext cx="1728192" cy="1077218"/>
          </a:xfrm>
          <a:prstGeom prst="rect">
            <a:avLst/>
          </a:prstGeom>
          <a:noFill/>
        </p:spPr>
        <p:txBody>
          <a:bodyPr wrap="square" rtlCol="0">
            <a:spAutoFit/>
          </a:bodyPr>
          <a:lstStyle/>
          <a:p>
            <a:r>
              <a:rPr lang="tr-TR" sz="3200" b="1" dirty="0" smtClean="0">
                <a:solidFill>
                  <a:srgbClr val="C00000"/>
                </a:solidFill>
              </a:rPr>
              <a:t>Yabancı çeşitler</a:t>
            </a:r>
            <a:endParaRPr lang="tr-TR" sz="3200" b="1" dirty="0">
              <a:solidFill>
                <a:srgbClr val="C0000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srcRect l="20075" t="13601" r="24013" b="10800"/>
          <a:stretch/>
        </p:blipFill>
        <p:spPr>
          <a:xfrm>
            <a:off x="1403648" y="2348880"/>
            <a:ext cx="5731303" cy="4359019"/>
          </a:xfrm>
          <a:prstGeom prst="rect">
            <a:avLst/>
          </a:prstGeom>
        </p:spPr>
      </p:pic>
      <p:pic>
        <p:nvPicPr>
          <p:cNvPr id="3" name="Resim 2"/>
          <p:cNvPicPr>
            <a:picLocks noChangeAspect="1"/>
          </p:cNvPicPr>
          <p:nvPr/>
        </p:nvPicPr>
        <p:blipFill rotWithShape="1">
          <a:blip r:embed="rId3" cstate="print"/>
          <a:srcRect l="19288" r="23226" b="13601"/>
          <a:stretch/>
        </p:blipFill>
        <p:spPr>
          <a:xfrm>
            <a:off x="179512" y="7830"/>
            <a:ext cx="2808312" cy="2374169"/>
          </a:xfrm>
          <a:prstGeom prst="rect">
            <a:avLst/>
          </a:prstGeom>
        </p:spPr>
      </p:pic>
      <p:pic>
        <p:nvPicPr>
          <p:cNvPr id="4" name="Resim 3"/>
          <p:cNvPicPr>
            <a:picLocks noChangeAspect="1"/>
          </p:cNvPicPr>
          <p:nvPr/>
        </p:nvPicPr>
        <p:blipFill rotWithShape="1">
          <a:blip r:embed="rId4" cstate="print"/>
          <a:srcRect l="18500" t="12201" r="20863" b="15001"/>
          <a:stretch/>
        </p:blipFill>
        <p:spPr>
          <a:xfrm>
            <a:off x="4433524" y="-315416"/>
            <a:ext cx="3945208" cy="2664296"/>
          </a:xfrm>
          <a:prstGeom prst="rect">
            <a:avLst/>
          </a:prstGeom>
        </p:spPr>
      </p:pic>
    </p:spTree>
    <p:extLst>
      <p:ext uri="{BB962C8B-B14F-4D97-AF65-F5344CB8AC3E}">
        <p14:creationId xmlns:p14="http://schemas.microsoft.com/office/powerpoint/2010/main" val="24237652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cstate="print"/>
          <a:srcRect l="17888" t="8673" r="18690" b="10378"/>
          <a:stretch/>
        </p:blipFill>
        <p:spPr>
          <a:xfrm>
            <a:off x="233049" y="3477954"/>
            <a:ext cx="4399654" cy="3158727"/>
          </a:xfrm>
          <a:prstGeom prst="rect">
            <a:avLst/>
          </a:prstGeom>
        </p:spPr>
      </p:pic>
      <p:pic>
        <p:nvPicPr>
          <p:cNvPr id="4" name="Resim 3"/>
          <p:cNvPicPr>
            <a:picLocks noChangeAspect="1"/>
          </p:cNvPicPr>
          <p:nvPr/>
        </p:nvPicPr>
        <p:blipFill rotWithShape="1">
          <a:blip r:embed="rId3" cstate="print"/>
          <a:srcRect l="19356" t="6882" r="18702" b="10529"/>
          <a:stretch/>
        </p:blipFill>
        <p:spPr>
          <a:xfrm>
            <a:off x="4619573" y="3477954"/>
            <a:ext cx="4139952" cy="3104965"/>
          </a:xfrm>
          <a:prstGeom prst="rect">
            <a:avLst/>
          </a:prstGeom>
        </p:spPr>
      </p:pic>
      <p:pic>
        <p:nvPicPr>
          <p:cNvPr id="5" name="Resim 4"/>
          <p:cNvPicPr>
            <a:picLocks noChangeAspect="1"/>
          </p:cNvPicPr>
          <p:nvPr/>
        </p:nvPicPr>
        <p:blipFill rotWithShape="1">
          <a:blip r:embed="rId4" cstate="print"/>
          <a:srcRect l="19850" t="16287" r="20602"/>
          <a:stretch/>
        </p:blipFill>
        <p:spPr>
          <a:xfrm>
            <a:off x="259702" y="0"/>
            <a:ext cx="4139952" cy="3273724"/>
          </a:xfrm>
          <a:prstGeom prst="rect">
            <a:avLst/>
          </a:prstGeom>
        </p:spPr>
      </p:pic>
      <p:pic>
        <p:nvPicPr>
          <p:cNvPr id="6" name="Resim 5"/>
          <p:cNvPicPr>
            <a:picLocks noChangeAspect="1"/>
          </p:cNvPicPr>
          <p:nvPr/>
        </p:nvPicPr>
        <p:blipFill rotWithShape="1">
          <a:blip r:embed="rId5" cstate="print"/>
          <a:srcRect l="18900" t="5600" r="19676" b="10401"/>
          <a:stretch/>
        </p:blipFill>
        <p:spPr>
          <a:xfrm>
            <a:off x="4399654" y="-49147"/>
            <a:ext cx="4293376" cy="3302597"/>
          </a:xfrm>
          <a:prstGeom prst="rect">
            <a:avLst/>
          </a:prstGeom>
        </p:spPr>
      </p:pic>
    </p:spTree>
    <p:extLst>
      <p:ext uri="{BB962C8B-B14F-4D97-AF65-F5344CB8AC3E}">
        <p14:creationId xmlns:p14="http://schemas.microsoft.com/office/powerpoint/2010/main" val="37504280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1001</TotalTime>
  <Words>4390</Words>
  <Application>Microsoft Office PowerPoint</Application>
  <PresentationFormat>Ekran Gösterisi (4:3)</PresentationFormat>
  <Paragraphs>938</Paragraphs>
  <Slides>116</Slides>
  <Notes>1</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116</vt:i4>
      </vt:variant>
    </vt:vector>
  </HeadingPairs>
  <TitlesOfParts>
    <vt:vector size="124" baseType="lpstr">
      <vt:lpstr>MS Mincho</vt:lpstr>
      <vt:lpstr>ＭＳ Ｐゴシック</vt:lpstr>
      <vt:lpstr>’’Times New Roman’’</vt:lpstr>
      <vt:lpstr>Arial</vt:lpstr>
      <vt:lpstr>Calibri</vt:lpstr>
      <vt:lpstr>Times New Roman</vt:lpstr>
      <vt:lpstr>Verdana</vt:lpstr>
      <vt:lpstr>Ofis Teması</vt:lpstr>
      <vt:lpstr>PowerPoint Sunusu</vt:lpstr>
      <vt:lpstr>PowerPoint Sunusu</vt:lpstr>
      <vt:lpstr>PowerPoint Sunusu</vt:lpstr>
      <vt:lpstr>Konular</vt:lpstr>
      <vt:lpstr>1- Türkiye de Ceviz Fidan Üretimi</vt:lpstr>
      <vt:lpstr>Türkiye de ceviz fidan üretimi</vt:lpstr>
      <vt:lpstr>Türkiye de ceviz fidan üretimi</vt:lpstr>
      <vt:lpstr>İsmine doğruluk</vt:lpstr>
      <vt:lpstr>PowerPoint Sunusu</vt:lpstr>
      <vt:lpstr>Sözün bittiği yer, TÜPLÜ FİDAN</vt:lpstr>
      <vt:lpstr>PowerPoint Sunusu</vt:lpstr>
      <vt:lpstr>TÜRKİYE ‘ de yeni tespit edilmiş bir hastalık</vt:lpstr>
      <vt:lpstr>Hazırla böyle Fidanı alel acele ilk  Kış sonrası gider ecele </vt:lpstr>
      <vt:lpstr>PowerPoint Sunusu</vt:lpstr>
      <vt:lpstr>Türkiye de Ceviz yetiştiriciliğinde gündemi meşgul eden konular </vt:lpstr>
      <vt:lpstr>1-  Cevizin dikim mesafesi</vt:lpstr>
      <vt:lpstr>3- APOMİKTİK CEVİZ</vt:lpstr>
      <vt:lpstr>4- FİZİBİLİTE RAPORLARI</vt:lpstr>
      <vt:lpstr>PowerPoint Sunusu</vt:lpstr>
      <vt:lpstr>http://www.haymanato.org.tr/evrenbarutcu/?page_id=91</vt:lpstr>
      <vt:lpstr>http://www.haymanato.org.tr/evrenbarutcu/?page_id=89</vt:lpstr>
      <vt:lpstr>6- TESCİL OLMAYAN TAKMA CEVİZ ADLARI ile KAYITSIZ  USULSÜZ ÇÖĞÜR SATIŞLARI </vt:lpstr>
      <vt:lpstr>PowerPoint Sunusu</vt:lpstr>
      <vt:lpstr>ALTAY BOSFOR CEVİZİ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sonuç</vt:lpstr>
      <vt:lpstr>KONU YETKİLİLERİNE DUYURULUR</vt:lpstr>
      <vt:lpstr>VAKİT GEÇMEDEN……..  *Eğer kanunsuz ceviz çöğürü üretimine dur denilmez ise  * * Eğer gerçek olmayan bilgiler ile ceviz fidanı satışına hoop denilmez ise  *****Eğer ismine doğru olmayan ceviz fidanı reklamına ve satışına engel olunmaz ise  *****TÜRKİYE CEVİZ ÇÖPLÜĞÜNE DÖNEBİLİR……. </vt:lpstr>
      <vt:lpstr>PowerPoint Sunusu</vt:lpstr>
      <vt:lpstr>2-Kahramanmaraş Sütçü İmam Üniversitesi ZİRAAT FAKÜLTESİ ÜRETİM ÇALIŞMALARI</vt:lpstr>
      <vt:lpstr>PowerPoint Sunusu</vt:lpstr>
      <vt:lpstr>FİDAN ÜRETİMİ – 3 NOLU DAMIZLIK PARSELLERİ</vt:lpstr>
      <vt:lpstr>3-  Chandler çeşidi için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Kahramanmaraş Sütçü İmam Üniversitesi Ziraat Fakültesi                         CEVİZ çeşitleri</vt:lpstr>
      <vt:lpstr>PowerPoint Sunusu</vt:lpstr>
      <vt:lpstr>PowerPoint Sunusu</vt:lpstr>
      <vt:lpstr>PowerPoint Sunusu</vt:lpstr>
      <vt:lpstr>Bitkisel ve Fenolojik Özelliklerin Belirlenmesi</vt:lpstr>
      <vt:lpstr>TÜRKİYE’NİN                                                  İLK MELEZ  CEVİZ  ÇEŞİTLERİ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TÜRKİYE  CEVİZ DİKİM SEFERBERLİĞİ PROJESİ </vt:lpstr>
      <vt:lpstr> TÜRKİYE  CEVİZ DİKİM SEFERBERLİĞİ PROJESİ </vt:lpstr>
      <vt:lpstr>TÜRKİYE  CEVİZ DİKİM SEFERBERLİĞİ PROJESİ </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TÜRKİYE NİN İLK MELEZ CEVİZÇEŞİTLERİ</dc:title>
  <dc:creator>ismail</dc:creator>
  <cp:lastModifiedBy>sunum</cp:lastModifiedBy>
  <cp:revision>129</cp:revision>
  <dcterms:created xsi:type="dcterms:W3CDTF">2017-01-02T21:32:16Z</dcterms:created>
  <dcterms:modified xsi:type="dcterms:W3CDTF">2017-10-20T13:58:29Z</dcterms:modified>
</cp:coreProperties>
</file>