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92" r:id="rId28"/>
    <p:sldId id="287" r:id="rId29"/>
    <p:sldId id="288" r:id="rId30"/>
    <p:sldId id="289" r:id="rId31"/>
    <p:sldId id="290" r:id="rId32"/>
    <p:sldId id="291" r:id="rId33"/>
    <p:sldId id="293" r:id="rId34"/>
    <p:sldId id="294" r:id="rId35"/>
    <p:sldId id="284" r:id="rId36"/>
    <p:sldId id="285" r:id="rId37"/>
    <p:sldId id="286" r:id="rId38"/>
    <p:sldId id="295" r:id="rId39"/>
  </p:sldIdLst>
  <p:sldSz cx="9144000" cy="6858000" type="screen4x3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DFA"/>
    <a:srgbClr val="CCF8EF"/>
    <a:srgbClr val="008000"/>
    <a:srgbClr val="6600FF"/>
    <a:srgbClr val="D60093"/>
    <a:srgbClr val="F29000"/>
    <a:srgbClr val="FF9900"/>
    <a:srgbClr val="8825C5"/>
    <a:srgbClr val="666699"/>
    <a:srgbClr val="A0A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78D45-76EA-41A5-9921-6A295A6818A5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E1E9C-EC3E-413A-97FF-B867FFC2C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22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75DE9-523D-4DED-B05D-0871B94223C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5CD46-6E54-4D7E-B98A-FA7240875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8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 userDrawn="1"/>
        </p:nvSpPr>
        <p:spPr>
          <a:xfrm>
            <a:off x="0" y="6541477"/>
            <a:ext cx="9144000" cy="31652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097308" cy="3124201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6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8097308" cy="191346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CF40-6189-47D7-82B7-4BB5E02C343D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4593-476C-4018-93B3-A855C103FB60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29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8A16-8FC0-470C-8E24-F24C5BBD6552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7EB12-8EB0-4A91-95C8-FC6A5617D8B0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38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9FBA-3B59-4F18-9D9A-FCAF4D985C1A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DD42B-9C6A-4921-A81F-48067513DDAD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59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5711-D7F6-4414-B420-0396CC2151FA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89F1D-2C00-48CA-B79A-A133E179FCE4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41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B689-66E4-45FE-B1A9-7CED0B5AFC90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6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68215"/>
            <a:ext cx="8097308" cy="1034562"/>
          </a:xfr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37592"/>
            <a:ext cx="8097308" cy="3983731"/>
          </a:xfrm>
        </p:spPr>
        <p:txBody>
          <a:bodyPr anchor="t">
            <a:normAutofit/>
          </a:bodyPr>
          <a:lstStyle>
            <a:lvl1pPr marL="285750" indent="-285750">
              <a:buFontTx/>
              <a:buBlip>
                <a:blip r:embed="rId2"/>
              </a:buBlip>
              <a:defRPr sz="2800">
                <a:solidFill>
                  <a:schemeClr val="bg1"/>
                </a:solidFill>
              </a:defRPr>
            </a:lvl1pPr>
            <a:lvl2pPr marL="623888" indent="-166688">
              <a:buClr>
                <a:schemeClr val="bg1"/>
              </a:buClr>
              <a:buSzPct val="100000"/>
              <a:buFont typeface="Calibri" panose="020F0502020204030204" pitchFamily="34" charset="0"/>
              <a:buChar char="̶"/>
              <a:defRPr sz="2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tr-TR" dirty="0" smtClean="0"/>
              <a:t>Asıl metin stillerini düzenle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DE20-85FA-4605-98E9-8CC082B0F941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8E74-D278-4AFC-AC54-8A083F87A59F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7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204-9854-48A4-B4B1-6347450404F4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F3D2-223A-4A0B-B3B0-3AF64F75C8FF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FB87-663B-478B-86AF-3EE829C9C246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2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95E8-AD9B-47E5-92AA-3D30895BD1CE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4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BE7D-4BB1-4453-86D8-208A7F9EC14C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3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342A-2810-4A46-9A38-4A0DDE6E8264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7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 userDrawn="1"/>
        </p:nvSpPr>
        <p:spPr>
          <a:xfrm>
            <a:off x="0" y="6541477"/>
            <a:ext cx="9144000" cy="31652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dirty="0" smtClean="0"/>
              <a:t>Asıl metin stillerini düzenle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E502E72-C2A9-4DD0-A45F-0247A3672A17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9268" y="6537325"/>
            <a:ext cx="856907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="1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ikdörtgen 7"/>
          <p:cNvSpPr/>
          <p:nvPr userDrawn="1"/>
        </p:nvSpPr>
        <p:spPr>
          <a:xfrm>
            <a:off x="0" y="70339"/>
            <a:ext cx="9144000" cy="31652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89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 cap="all">
          <a:ln w="3175" cmpd="sng">
            <a:noFill/>
          </a:ln>
          <a:solidFill>
            <a:srgbClr val="6600FF"/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b="1" kern="1200" cap="none">
          <a:solidFill>
            <a:schemeClr val="bg2">
              <a:lumMod val="75000"/>
            </a:schemeClr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b="1" kern="1200" cap="none">
          <a:solidFill>
            <a:schemeClr val="bg2">
              <a:lumMod val="75000"/>
            </a:schemeClr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b="1" kern="1200" cap="none">
          <a:solidFill>
            <a:schemeClr val="bg2">
              <a:lumMod val="75000"/>
            </a:schemeClr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b="1" kern="1200" cap="none">
          <a:solidFill>
            <a:schemeClr val="bg2">
              <a:lumMod val="75000"/>
            </a:schemeClr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b="1" kern="1200" cap="none">
          <a:solidFill>
            <a:schemeClr val="bg2">
              <a:lumMod val="75000"/>
            </a:schemeClr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906" y="1944210"/>
            <a:ext cx="8804296" cy="1713391"/>
          </a:xfrm>
        </p:spPr>
        <p:txBody>
          <a:bodyPr>
            <a:normAutofit/>
          </a:bodyPr>
          <a:lstStyle/>
          <a:p>
            <a:pPr marL="34290">
              <a:lnSpc>
                <a:spcPct val="120000"/>
              </a:lnSpc>
            </a:pPr>
            <a:r>
              <a:rPr lang="tr-TR" sz="4000" dirty="0"/>
              <a:t>ASMA FİDANI ÜRETİM TEKNİKLERİ, </a:t>
            </a:r>
            <a:br>
              <a:rPr lang="tr-TR" sz="4000" dirty="0"/>
            </a:br>
            <a:r>
              <a:rPr lang="tr-TR" sz="4000" dirty="0"/>
              <a:t>ÖNERİLEN ÇEŞİTLER VE </a:t>
            </a:r>
            <a:r>
              <a:rPr lang="tr-TR" sz="4000" dirty="0" smtClean="0"/>
              <a:t>YENİLİKLER</a:t>
            </a:r>
            <a:endParaRPr lang="tr-TR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944699"/>
            <a:ext cx="8097308" cy="1464978"/>
          </a:xfrm>
        </p:spPr>
        <p:txBody>
          <a:bodyPr/>
          <a:lstStyle/>
          <a:p>
            <a:r>
              <a:rPr lang="tr-TR" sz="2800" dirty="0" smtClean="0"/>
              <a:t>Prof. Dr. Hasan ÇELİK</a:t>
            </a:r>
          </a:p>
          <a:p>
            <a:r>
              <a:rPr lang="tr-TR" sz="1800" dirty="0" smtClean="0"/>
              <a:t>Ankara Üniversitesi Ziraat Fakültesi, Bahçe Bitkileri Bölümü</a:t>
            </a:r>
          </a:p>
          <a:p>
            <a:r>
              <a:rPr lang="tr-TR" sz="1800" dirty="0" smtClean="0"/>
              <a:t>Emekli Öğretim Üyesi</a:t>
            </a:r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83" y="4022528"/>
            <a:ext cx="838881" cy="838881"/>
          </a:xfrm>
          <a:prstGeom prst="rect">
            <a:avLst/>
          </a:prstGeom>
        </p:spPr>
      </p:pic>
      <p:grpSp>
        <p:nvGrpSpPr>
          <p:cNvPr id="9" name="Grup 8"/>
          <p:cNvGrpSpPr/>
          <p:nvPr/>
        </p:nvGrpSpPr>
        <p:grpSpPr>
          <a:xfrm>
            <a:off x="4638664" y="4022528"/>
            <a:ext cx="838800" cy="838800"/>
            <a:chOff x="4717976" y="4088227"/>
            <a:chExt cx="838800" cy="838800"/>
          </a:xfrm>
        </p:grpSpPr>
        <p:sp>
          <p:nvSpPr>
            <p:cNvPr id="8" name="Oval 7"/>
            <p:cNvSpPr/>
            <p:nvPr/>
          </p:nvSpPr>
          <p:spPr>
            <a:xfrm>
              <a:off x="4724399" y="4093632"/>
              <a:ext cx="825500" cy="8297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976" y="4088227"/>
              <a:ext cx="838800" cy="838800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339704" y="179943"/>
            <a:ext cx="8484700" cy="1034562"/>
          </a:xfrm>
          <a:prstGeom prst="rect">
            <a:avLst/>
          </a:prstGeom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cap="all">
                <a:ln w="3175" cmpd="sng">
                  <a:noFill/>
                </a:ln>
                <a:solidFill>
                  <a:srgbClr val="6600FF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000" dirty="0" smtClean="0">
                <a:solidFill>
                  <a:schemeClr val="accent1">
                    <a:lumMod val="75000"/>
                  </a:schemeClr>
                </a:solidFill>
              </a:rPr>
              <a:t>FİDANCILIK SEKTÖR ANALİZİ VE İNOVASYON ÇALIŞTAYI</a:t>
            </a:r>
            <a:br>
              <a:rPr lang="tr-TR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800" dirty="0" smtClean="0">
                <a:solidFill>
                  <a:schemeClr val="accent1">
                    <a:lumMod val="75000"/>
                  </a:schemeClr>
                </a:solidFill>
              </a:rPr>
              <a:t>20-22 Ekim 2017</a:t>
            </a:r>
            <a:br>
              <a:rPr lang="tr-TR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800" dirty="0" smtClean="0">
                <a:solidFill>
                  <a:schemeClr val="accent1">
                    <a:lumMod val="75000"/>
                  </a:schemeClr>
                </a:solidFill>
              </a:rPr>
              <a:t>ANTALYA</a:t>
            </a:r>
            <a:endParaRPr lang="tr-TR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SERTİFİKASYON (BİTKİ SAĞLIĞI)</a:t>
            </a:r>
            <a:endParaRPr lang="tr-TR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/>
          <a:stretch/>
        </p:blipFill>
        <p:spPr>
          <a:xfrm>
            <a:off x="390616" y="2194370"/>
            <a:ext cx="2982897" cy="4016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04186" y="1635511"/>
            <a:ext cx="3565525" cy="582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TAÇ URU (</a:t>
            </a:r>
            <a:r>
              <a:rPr lang="tr-TR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Agrobacterium vitis</a:t>
            </a:r>
            <a:r>
              <a:rPr lang="tr-TR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  <a:endParaRPr lang="tr-TR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411207" y="1709686"/>
            <a:ext cx="3565525" cy="4358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tr-TR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PETRİ </a:t>
            </a:r>
            <a:r>
              <a:rPr lang="tr-TR" dirty="0">
                <a:solidFill>
                  <a:schemeClr val="bg1">
                    <a:lumMod val="95000"/>
                    <a:lumOff val="5000"/>
                  </a:schemeClr>
                </a:solidFill>
              </a:rPr>
              <a:t>HASTALIĞI</a:t>
            </a:r>
          </a:p>
        </p:txBody>
      </p:sp>
      <p:grpSp>
        <p:nvGrpSpPr>
          <p:cNvPr id="16" name="Grup 15"/>
          <p:cNvGrpSpPr/>
          <p:nvPr/>
        </p:nvGrpSpPr>
        <p:grpSpPr>
          <a:xfrm>
            <a:off x="3663192" y="2195988"/>
            <a:ext cx="5131613" cy="4027259"/>
            <a:chOff x="4701880" y="2719771"/>
            <a:chExt cx="3594527" cy="2820963"/>
          </a:xfrm>
        </p:grpSpPr>
        <p:grpSp>
          <p:nvGrpSpPr>
            <p:cNvPr id="7" name="Grup 5"/>
            <p:cNvGrpSpPr/>
            <p:nvPr/>
          </p:nvGrpSpPr>
          <p:grpSpPr>
            <a:xfrm>
              <a:off x="4701880" y="4291929"/>
              <a:ext cx="3562011" cy="1248805"/>
              <a:chOff x="0" y="0"/>
              <a:chExt cx="6948970" cy="1835791"/>
            </a:xfrm>
          </p:grpSpPr>
          <p:pic>
            <p:nvPicPr>
              <p:cNvPr id="8" name="Resim 71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360" r="51299" b="3076"/>
              <a:stretch/>
            </p:blipFill>
            <p:spPr bwMode="auto">
              <a:xfrm>
                <a:off x="0" y="15725"/>
                <a:ext cx="2405485" cy="182006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Resim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8362" y="0"/>
                <a:ext cx="1770608" cy="182006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0" name="Resim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4390" y="0"/>
                <a:ext cx="2386971" cy="182006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11" name="Picture 1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26"/>
            <a:stretch>
              <a:fillRect/>
            </a:stretch>
          </p:blipFill>
          <p:spPr bwMode="auto">
            <a:xfrm>
              <a:off x="4701880" y="2719771"/>
              <a:ext cx="3594527" cy="15455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</p:grpSp>
      <p:sp>
        <p:nvSpPr>
          <p:cNvPr id="17" name="Metin kutusu 16"/>
          <p:cNvSpPr txBox="1"/>
          <p:nvPr/>
        </p:nvSpPr>
        <p:spPr>
          <a:xfrm>
            <a:off x="3648729" y="2221646"/>
            <a:ext cx="1312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Poyraz, D. (2017)</a:t>
            </a:r>
          </a:p>
        </p:txBody>
      </p:sp>
    </p:spTree>
    <p:extLst>
      <p:ext uri="{BB962C8B-B14F-4D97-AF65-F5344CB8AC3E}">
        <p14:creationId xmlns:p14="http://schemas.microsoft.com/office/powerpoint/2010/main" val="398431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SERTİFİKASYON (MEVZUAT)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9535"/>
            <a:ext cx="8097308" cy="3267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D60093"/>
                </a:solidFill>
              </a:rPr>
              <a:t>“SERTİFİKASYON VE PAZARLAMA YÖNETMELİĞİ”</a:t>
            </a:r>
          </a:p>
          <a:p>
            <a:r>
              <a:rPr lang="tr-TR" sz="2400" dirty="0" smtClean="0"/>
              <a:t>Genel Revizyon</a:t>
            </a:r>
          </a:p>
          <a:p>
            <a:r>
              <a:rPr lang="tr-TR" sz="2400" dirty="0" smtClean="0"/>
              <a:t>Temel Fidan Üretiminde Doku Kültüründen Yararlanılması </a:t>
            </a:r>
            <a:br>
              <a:rPr lang="tr-TR" sz="2400" dirty="0" smtClean="0"/>
            </a:br>
            <a:r>
              <a:rPr lang="tr-TR" sz="2400" dirty="0" smtClean="0">
                <a:solidFill>
                  <a:srgbClr val="8825C5"/>
                </a:solidFill>
              </a:rPr>
              <a:t>«MADDE 4- (1) g bendi»</a:t>
            </a:r>
          </a:p>
          <a:p>
            <a:r>
              <a:rPr lang="tr-TR" sz="2400" dirty="0" smtClean="0"/>
              <a:t>Uygulama ve Ücretlendirme</a:t>
            </a:r>
          </a:p>
          <a:p>
            <a:r>
              <a:rPr lang="tr-TR" sz="2400" dirty="0" smtClean="0"/>
              <a:t>Ayrıcalıklar (Zeytin ve Ceviz)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SERTİFİKASYON (MEVZUAT)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24029"/>
            <a:ext cx="8097308" cy="3983731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tr-TR" sz="2400" dirty="0" smtClean="0">
                <a:solidFill>
                  <a:srgbClr val="D60093"/>
                </a:solidFill>
              </a:rPr>
              <a:t>“BİTKİ ÇEŞİTLERİNİN KAYIT ALTINA ALINMASI YÖNETMELİĞİ”</a:t>
            </a:r>
          </a:p>
          <a:p>
            <a:pPr>
              <a:spcAft>
                <a:spcPts val="1200"/>
              </a:spcAft>
            </a:pPr>
            <a:r>
              <a:rPr lang="tr-TR" sz="2400" dirty="0" smtClean="0"/>
              <a:t>Genel Revizyon</a:t>
            </a:r>
          </a:p>
          <a:p>
            <a:pPr>
              <a:spcAft>
                <a:spcPts val="1200"/>
              </a:spcAft>
            </a:pPr>
            <a:r>
              <a:rPr lang="tr-TR" sz="2400" dirty="0" smtClean="0"/>
              <a:t>Klonların Kayıt Altına Alınması (Seleksiyon Sonuç Raporu)</a:t>
            </a:r>
          </a:p>
          <a:p>
            <a:pPr>
              <a:spcAft>
                <a:spcPts val="1200"/>
              </a:spcAft>
            </a:pPr>
            <a:r>
              <a:rPr lang="tr-TR" sz="2400" dirty="0" smtClean="0"/>
              <a:t>Tescil İşlemlerinin Hızlandırılması</a:t>
            </a:r>
          </a:p>
          <a:p>
            <a:pPr>
              <a:spcAft>
                <a:spcPts val="1200"/>
              </a:spcAft>
            </a:pPr>
            <a:r>
              <a:rPr lang="tr-TR" sz="2400" dirty="0" smtClean="0"/>
              <a:t>Kayıt Süresi</a:t>
            </a:r>
          </a:p>
          <a:p>
            <a:pPr>
              <a:spcAft>
                <a:spcPts val="1200"/>
              </a:spcAft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4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SERTİFİKASYON (MEVZUAT)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9433"/>
            <a:ext cx="8282126" cy="2974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D60093"/>
                </a:solidFill>
              </a:rPr>
              <a:t>“BİTKİ KARANTİNASI YÖNETMELİĞİ”</a:t>
            </a:r>
          </a:p>
          <a:p>
            <a:r>
              <a:rPr lang="tr-TR" sz="2200" dirty="0" smtClean="0"/>
              <a:t>TEMEL FİDAN / MATERYAL İTHALİNDE KOLAYLIK</a:t>
            </a:r>
          </a:p>
          <a:p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>
                <a:solidFill>
                  <a:srgbClr val="D60093"/>
                </a:solidFill>
              </a:rPr>
              <a:t>“BİTKİ SAĞLIĞI TALİMATI”</a:t>
            </a:r>
          </a:p>
          <a:p>
            <a:r>
              <a:rPr lang="tr-TR" sz="2200" dirty="0" smtClean="0"/>
              <a:t>SERTİFİKASYONA TÂBİ ZARARLI ORGANİZMA SAYISI : 42</a:t>
            </a:r>
            <a:br>
              <a:rPr lang="tr-TR" sz="2200" dirty="0" smtClean="0"/>
            </a:br>
            <a:r>
              <a:rPr lang="tr-TR" sz="2200" dirty="0" smtClean="0"/>
              <a:t>(17 virüs, 5 bakteri-</a:t>
            </a:r>
            <a:r>
              <a:rPr lang="tr-TR" sz="2200" dirty="0" err="1" smtClean="0"/>
              <a:t>fitoplazma</a:t>
            </a:r>
            <a:r>
              <a:rPr lang="tr-TR" sz="2200" dirty="0" smtClean="0"/>
              <a:t>, 9 </a:t>
            </a:r>
            <a:r>
              <a:rPr lang="tr-TR" sz="2200" dirty="0" err="1" smtClean="0"/>
              <a:t>fungus</a:t>
            </a:r>
            <a:r>
              <a:rPr lang="tr-TR" sz="2200" dirty="0" smtClean="0"/>
              <a:t>, 3 böcek-akar, 8 </a:t>
            </a:r>
            <a:r>
              <a:rPr lang="tr-TR" sz="2200" dirty="0" err="1" smtClean="0"/>
              <a:t>nematod</a:t>
            </a:r>
            <a:r>
              <a:rPr lang="tr-TR" sz="2200" dirty="0" smtClean="0"/>
              <a:t>)</a:t>
            </a:r>
            <a:endParaRPr lang="tr-TR" sz="2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SERTİFİKASYON (MEVZUAT)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1476"/>
            <a:ext cx="8097308" cy="243256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tr-TR" sz="2400" dirty="0" smtClean="0">
                <a:solidFill>
                  <a:srgbClr val="D60093"/>
                </a:solidFill>
              </a:rPr>
              <a:t>“MEYVE / ASMA ÇEŞİTLERİNİN FİDANCILIK KURULUŞLARINA DEVRİ, FİDAN ÜRETİMİ VE PAZARLAMA HAKKI SATIŞI HAKKINDA YÖNETMELİK”</a:t>
            </a:r>
          </a:p>
          <a:p>
            <a:pPr>
              <a:lnSpc>
                <a:spcPct val="110000"/>
              </a:lnSpc>
            </a:pPr>
            <a:r>
              <a:rPr lang="tr-TR" sz="2400" dirty="0" smtClean="0"/>
              <a:t>ÇALIŞMALAR 2016 YILI BAŞINDA TAMAMLANDIĞI HALDE YÖNETMELİK HÂLA YAYIMLANAMAMIŞTIR.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SERTİFİKASYON (UYGULAMA)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19333"/>
            <a:ext cx="8097308" cy="28853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/>
              <a:t>TEMEL FİDAN TEMİNİ (Yurtiçi üretim, İthalat, Ücretler)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DAMIZLIK TESİSLERİNİN DESTEKLENMESİ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YETKİ DEVRİ (ETİKET- UYGULAMA)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ARAZİ KİRALARI (ÜCRET- TEMİNAT)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36" y="551070"/>
            <a:ext cx="8097308" cy="1268852"/>
          </a:xfrm>
        </p:spPr>
        <p:txBody>
          <a:bodyPr>
            <a:normAutofit/>
          </a:bodyPr>
          <a:lstStyle/>
          <a:p>
            <a:r>
              <a:rPr lang="tr-TR" dirty="0" smtClean="0"/>
              <a:t>ASMA FİDANI ÜRETİMİ </a:t>
            </a:r>
            <a:br>
              <a:rPr lang="tr-TR" dirty="0" smtClean="0"/>
            </a:br>
            <a:r>
              <a:rPr lang="tr-TR" dirty="0" smtClean="0">
                <a:solidFill>
                  <a:srgbClr val="D60093"/>
                </a:solidFill>
              </a:rPr>
              <a:t>(KALİTEYİ ARTIRICI UYGULAMALAR)</a:t>
            </a:r>
            <a:endParaRPr lang="tr-TR" dirty="0">
              <a:solidFill>
                <a:srgbClr val="D60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36" y="2024109"/>
            <a:ext cx="8719120" cy="405466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tabLst>
                <a:tab pos="3675063" algn="l"/>
              </a:tabLst>
            </a:pPr>
            <a:r>
              <a:rPr lang="tr-TR" dirty="0" err="1" smtClean="0"/>
              <a:t>Oksin</a:t>
            </a:r>
            <a:r>
              <a:rPr lang="tr-TR" dirty="0" smtClean="0"/>
              <a:t> uygulamaları </a:t>
            </a:r>
            <a:r>
              <a:rPr lang="tr-TR" dirty="0" smtClean="0">
                <a:solidFill>
                  <a:srgbClr val="D60093"/>
                </a:solidFill>
              </a:rPr>
              <a:t>→</a:t>
            </a:r>
            <a:r>
              <a:rPr lang="tr-TR" dirty="0" smtClean="0"/>
              <a:t> Doğal </a:t>
            </a:r>
            <a:r>
              <a:rPr lang="tr-TR" dirty="0" err="1" smtClean="0"/>
              <a:t>oksin</a:t>
            </a:r>
            <a:r>
              <a:rPr lang="tr-TR" dirty="0" smtClean="0"/>
              <a:t> İAA, sentetik </a:t>
            </a:r>
            <a:r>
              <a:rPr lang="tr-TR" dirty="0" err="1" smtClean="0"/>
              <a:t>oksin</a:t>
            </a:r>
            <a:r>
              <a:rPr lang="tr-TR" dirty="0" smtClean="0"/>
              <a:t> İBA, NAA</a:t>
            </a:r>
          </a:p>
          <a:p>
            <a:pPr>
              <a:lnSpc>
                <a:spcPct val="120000"/>
              </a:lnSpc>
              <a:tabLst>
                <a:tab pos="3675063" algn="l"/>
              </a:tabLst>
            </a:pPr>
            <a:r>
              <a:rPr lang="tr-TR" dirty="0" smtClean="0"/>
              <a:t>Microbacterium R 23 </a:t>
            </a:r>
            <a:r>
              <a:rPr lang="tr-TR" dirty="0" smtClean="0">
                <a:solidFill>
                  <a:srgbClr val="D60093"/>
                </a:solidFill>
              </a:rPr>
              <a:t>→ </a:t>
            </a:r>
            <a:r>
              <a:rPr lang="tr-TR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Mikoriza ile birlikte ümit verici</a:t>
            </a:r>
          </a:p>
          <a:p>
            <a:pPr>
              <a:lnSpc>
                <a:spcPct val="120000"/>
              </a:lnSpc>
              <a:tabLst>
                <a:tab pos="3675063" algn="l"/>
              </a:tabLst>
            </a:pPr>
            <a:r>
              <a:rPr lang="tr-TR" dirty="0" err="1" smtClean="0"/>
              <a:t>Mikoriza</a:t>
            </a:r>
            <a:r>
              <a:rPr lang="tr-TR" dirty="0" smtClean="0"/>
              <a:t> (</a:t>
            </a:r>
            <a:r>
              <a:rPr lang="tr-TR" dirty="0" err="1" smtClean="0"/>
              <a:t>Glomus</a:t>
            </a:r>
            <a:r>
              <a:rPr lang="tr-TR" dirty="0" smtClean="0"/>
              <a:t> </a:t>
            </a:r>
            <a:r>
              <a:rPr lang="tr-TR" dirty="0" err="1" smtClean="0"/>
              <a:t>mosseae</a:t>
            </a:r>
            <a:r>
              <a:rPr lang="tr-TR" dirty="0"/>
              <a:t>) </a:t>
            </a:r>
            <a:r>
              <a:rPr lang="tr-TR" dirty="0" smtClean="0">
                <a:solidFill>
                  <a:srgbClr val="D60093"/>
                </a:solidFill>
              </a:rPr>
              <a:t>→</a:t>
            </a:r>
            <a:r>
              <a:rPr lang="tr-TR" dirty="0" smtClean="0"/>
              <a:t> Yararlı kök mantarları</a:t>
            </a:r>
          </a:p>
          <a:p>
            <a:pPr>
              <a:lnSpc>
                <a:spcPct val="120000"/>
              </a:lnSpc>
              <a:tabLst>
                <a:tab pos="3675063" algn="l"/>
              </a:tabLst>
            </a:pPr>
            <a:r>
              <a:rPr lang="tr-TR" dirty="0" err="1" smtClean="0"/>
              <a:t>Trikoderma</a:t>
            </a:r>
            <a:r>
              <a:rPr lang="tr-TR" dirty="0" smtClean="0"/>
              <a:t> (T. </a:t>
            </a:r>
            <a:r>
              <a:rPr lang="tr-TR" dirty="0" err="1" smtClean="0"/>
              <a:t>Harzianum</a:t>
            </a:r>
            <a:r>
              <a:rPr lang="tr-TR" dirty="0" smtClean="0"/>
              <a:t>) </a:t>
            </a:r>
            <a:r>
              <a:rPr lang="tr-TR" dirty="0" smtClean="0">
                <a:solidFill>
                  <a:srgbClr val="D60093"/>
                </a:solidFill>
              </a:rPr>
              <a:t>→</a:t>
            </a:r>
            <a:r>
              <a:rPr lang="tr-TR" dirty="0" smtClean="0"/>
              <a:t> Kök mantarlarına karşı </a:t>
            </a:r>
            <a:r>
              <a:rPr lang="tr-TR" dirty="0" err="1" smtClean="0"/>
              <a:t>biyofungisit</a:t>
            </a:r>
            <a:endParaRPr lang="tr-TR" dirty="0" smtClean="0"/>
          </a:p>
          <a:p>
            <a:pPr>
              <a:lnSpc>
                <a:spcPct val="120000"/>
              </a:lnSpc>
              <a:tabLst>
                <a:tab pos="3675063" algn="l"/>
              </a:tabLst>
            </a:pPr>
            <a:r>
              <a:rPr lang="tr-TR" dirty="0" err="1" smtClean="0"/>
              <a:t>Rizobium</a:t>
            </a:r>
            <a:r>
              <a:rPr lang="tr-TR" dirty="0" smtClean="0"/>
              <a:t> bakterileri </a:t>
            </a:r>
            <a:r>
              <a:rPr lang="tr-TR" dirty="0" smtClean="0">
                <a:solidFill>
                  <a:srgbClr val="D60093"/>
                </a:solidFill>
              </a:rPr>
              <a:t>→</a:t>
            </a:r>
            <a:r>
              <a:rPr lang="tr-TR" dirty="0" smtClean="0"/>
              <a:t> </a:t>
            </a:r>
            <a:r>
              <a:rPr lang="tr-TR" dirty="0" err="1" smtClean="0"/>
              <a:t>Baklagil</a:t>
            </a:r>
            <a:r>
              <a:rPr lang="tr-TR" dirty="0" smtClean="0"/>
              <a:t> köklerinde azot </a:t>
            </a:r>
            <a:r>
              <a:rPr lang="tr-TR" dirty="0" err="1" smtClean="0"/>
              <a:t>fiksasyonu</a:t>
            </a:r>
            <a:endParaRPr lang="tr-TR" dirty="0" smtClean="0"/>
          </a:p>
          <a:p>
            <a:pPr>
              <a:lnSpc>
                <a:spcPct val="120000"/>
              </a:lnSpc>
              <a:tabLst>
                <a:tab pos="3675063" algn="l"/>
              </a:tabLst>
            </a:pPr>
            <a:r>
              <a:rPr lang="tr-TR" dirty="0" err="1" smtClean="0"/>
              <a:t>Bacillus</a:t>
            </a:r>
            <a:r>
              <a:rPr lang="tr-TR" dirty="0" smtClean="0"/>
              <a:t> </a:t>
            </a:r>
            <a:r>
              <a:rPr lang="tr-TR" dirty="0" err="1" smtClean="0"/>
              <a:t>subtilis</a:t>
            </a:r>
            <a:r>
              <a:rPr lang="tr-TR" dirty="0" smtClean="0"/>
              <a:t> QST 713 </a:t>
            </a:r>
            <a:r>
              <a:rPr lang="tr-TR" dirty="0" smtClean="0">
                <a:solidFill>
                  <a:srgbClr val="D60093"/>
                </a:solidFill>
              </a:rPr>
              <a:t>→</a:t>
            </a:r>
            <a:r>
              <a:rPr lang="tr-TR" dirty="0" smtClean="0"/>
              <a:t> </a:t>
            </a:r>
            <a:r>
              <a:rPr lang="tr-TR" dirty="0" err="1" smtClean="0"/>
              <a:t>Biyofungisit</a:t>
            </a:r>
            <a:r>
              <a:rPr lang="tr-TR" dirty="0" smtClean="0"/>
              <a:t>: Gri </a:t>
            </a:r>
            <a:r>
              <a:rPr lang="tr-TR" dirty="0" err="1" smtClean="0"/>
              <a:t>Küf’e</a:t>
            </a:r>
            <a:r>
              <a:rPr lang="tr-TR" dirty="0" smtClean="0"/>
              <a:t> ve </a:t>
            </a:r>
            <a:r>
              <a:rPr lang="tr-TR" dirty="0" err="1" smtClean="0"/>
              <a:t>Mildiyö’ye</a:t>
            </a:r>
            <a:r>
              <a:rPr lang="tr-TR" dirty="0" smtClean="0"/>
              <a:t> karşı</a:t>
            </a:r>
          </a:p>
          <a:p>
            <a:pPr>
              <a:lnSpc>
                <a:spcPct val="120000"/>
              </a:lnSpc>
              <a:tabLst>
                <a:tab pos="3675063" algn="l"/>
              </a:tabLst>
            </a:pPr>
            <a:r>
              <a:rPr lang="tr-TR" dirty="0" err="1" smtClean="0"/>
              <a:t>Klinoptilolit</a:t>
            </a:r>
            <a:r>
              <a:rPr lang="tr-TR" dirty="0" smtClean="0"/>
              <a:t> </a:t>
            </a:r>
            <a:r>
              <a:rPr lang="tr-TR" dirty="0" err="1" smtClean="0"/>
              <a:t>Mikronize</a:t>
            </a:r>
            <a:r>
              <a:rPr lang="tr-TR" dirty="0" smtClean="0"/>
              <a:t> </a:t>
            </a:r>
            <a:r>
              <a:rPr lang="tr-TR" dirty="0" err="1" smtClean="0"/>
              <a:t>Zeolit</a:t>
            </a:r>
            <a:r>
              <a:rPr lang="tr-TR" dirty="0" smtClean="0"/>
              <a:t> </a:t>
            </a:r>
            <a:r>
              <a:rPr lang="tr-TR" dirty="0" smtClean="0">
                <a:solidFill>
                  <a:srgbClr val="D60093"/>
                </a:solidFill>
              </a:rPr>
              <a:t>→</a:t>
            </a:r>
            <a:r>
              <a:rPr lang="tr-TR" dirty="0" smtClean="0"/>
              <a:t> Sulu amino silikat minerali, kile benzer</a:t>
            </a:r>
          </a:p>
          <a:p>
            <a:pPr>
              <a:lnSpc>
                <a:spcPct val="120000"/>
              </a:lnSpc>
              <a:tabLst>
                <a:tab pos="3675063" algn="l"/>
              </a:tabLst>
            </a:pPr>
            <a:r>
              <a:rPr lang="tr-TR" dirty="0" smtClean="0"/>
              <a:t>Elektroşok uygulaması </a:t>
            </a:r>
            <a:r>
              <a:rPr lang="tr-TR" dirty="0" smtClean="0">
                <a:solidFill>
                  <a:srgbClr val="D60093"/>
                </a:solidFill>
              </a:rPr>
              <a:t>→ </a:t>
            </a:r>
            <a:r>
              <a:rPr lang="tr-TR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Daha ayrıntılı </a:t>
            </a:r>
            <a:r>
              <a:rPr lang="tr-TR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çalışılması </a:t>
            </a:r>
            <a:r>
              <a:rPr lang="tr-TR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gerekir.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BOYLU AŞILI ASMA FİDANI ÜRETİMİ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6" y="1722396"/>
            <a:ext cx="4029673" cy="2689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"/>
          <a:stretch/>
        </p:blipFill>
        <p:spPr>
          <a:xfrm>
            <a:off x="242048" y="4474346"/>
            <a:ext cx="4028111" cy="1723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17558" b="2516"/>
          <a:stretch/>
        </p:blipFill>
        <p:spPr>
          <a:xfrm>
            <a:off x="4367815" y="1713391"/>
            <a:ext cx="1917577" cy="4483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14641"/>
          <a:stretch/>
        </p:blipFill>
        <p:spPr>
          <a:xfrm>
            <a:off x="6391925" y="1704513"/>
            <a:ext cx="2388094" cy="4495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51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SERTİFİKALI FİDANLAR / ETİKETLER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" b="4175"/>
          <a:stretch/>
        </p:blipFill>
        <p:spPr>
          <a:xfrm>
            <a:off x="226101" y="1944211"/>
            <a:ext cx="4041040" cy="3572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26" y="1944211"/>
            <a:ext cx="4511750" cy="3571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9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SERTİFİKALI FİDANLAR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284594" y="2121536"/>
            <a:ext cx="4220516" cy="277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6"/>
          <a:stretch/>
        </p:blipFill>
        <p:spPr>
          <a:xfrm>
            <a:off x="4625268" y="2121537"/>
            <a:ext cx="4199138" cy="2778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4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68215"/>
            <a:ext cx="8122328" cy="1034562"/>
          </a:xfrm>
        </p:spPr>
        <p:txBody>
          <a:bodyPr>
            <a:noAutofit/>
          </a:bodyPr>
          <a:lstStyle/>
          <a:p>
            <a:pPr algn="ctr"/>
            <a:r>
              <a:rPr lang="tr-TR" sz="2800" dirty="0" smtClean="0"/>
              <a:t>TÜRKİYE BAĞCILIĞININ DÜNYA BAĞCILIĞI </a:t>
            </a:r>
            <a:br>
              <a:rPr lang="tr-TR" sz="2800" dirty="0" smtClean="0"/>
            </a:br>
            <a:r>
              <a:rPr lang="tr-TR" sz="2800" dirty="0" smtClean="0"/>
              <a:t>İÇİNDEKİ YERİ (2016)</a:t>
            </a:r>
            <a:endParaRPr lang="tr-TR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609035"/>
              </p:ext>
            </p:extLst>
          </p:nvPr>
        </p:nvGraphicFramePr>
        <p:xfrm>
          <a:off x="566922" y="1838325"/>
          <a:ext cx="8037527" cy="3875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6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69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75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25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06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585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545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03034">
                <a:tc>
                  <a:txBody>
                    <a:bodyPr/>
                    <a:lstStyle/>
                    <a:p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DÜNYA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DEĞİŞİM (%)</a:t>
                      </a:r>
                    </a:p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(2012-2016)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TÜRKİYE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DEĞİŞİM (%)</a:t>
                      </a:r>
                    </a:p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(2012-2016)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PAY (%)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SIRA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5447">
                <a:tc>
                  <a:txBody>
                    <a:bodyPr/>
                    <a:lstStyle/>
                    <a:p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BAĞ ALANI (1.000</a:t>
                      </a:r>
                      <a:r>
                        <a:rPr lang="tr-TR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ha)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7.516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+ 0.7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- 3.4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6.4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447">
                <a:tc>
                  <a:txBody>
                    <a:bodyPr/>
                    <a:lstStyle/>
                    <a:p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ÜZÜM</a:t>
                      </a:r>
                      <a:r>
                        <a:rPr lang="tr-TR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ÜRETİMİ (1.000 ton)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75.800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+ 9.0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4.000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- 5.5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5447">
                <a:tc>
                  <a:txBody>
                    <a:bodyPr/>
                    <a:lstStyle/>
                    <a:p>
                      <a:pPr marL="177800" indent="0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SOFRALIK*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27.673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+ 24.6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1.892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- 9.5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6.8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5447">
                <a:tc>
                  <a:txBody>
                    <a:bodyPr/>
                    <a:lstStyle/>
                    <a:p>
                      <a:pPr marL="177800" indent="0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KURUTMALIK*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6.184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+ 1.3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1.335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- 4.8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21.6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5447">
                <a:tc>
                  <a:txBody>
                    <a:bodyPr/>
                    <a:lstStyle/>
                    <a:p>
                      <a:pPr marL="177800" indent="0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ŞARAPLIK*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38.867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+ 3.5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tr-TR" sz="1600" b="1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20.0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5447">
                <a:tc>
                  <a:txBody>
                    <a:bodyPr/>
                    <a:lstStyle/>
                    <a:p>
                      <a:pPr marL="177800" indent="0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ÜZÜM</a:t>
                      </a:r>
                      <a:r>
                        <a:rPr lang="tr-TR" sz="16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SUYU-ŞIRA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4.576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324</a:t>
                      </a:r>
                      <a:endParaRPr lang="tr-TR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+ 23.9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7.1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550416" y="5726097"/>
            <a:ext cx="429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*Veriler 2015 yılına aittir.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TEMEL FİDANLAR</a:t>
            </a:r>
            <a:endParaRPr lang="tr-TR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37" y="1576524"/>
            <a:ext cx="3628193" cy="4837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29" y="1576524"/>
            <a:ext cx="2360669" cy="4837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85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SOFRALIK ÜZÜM PAZAR İSTEKLERİ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95634"/>
            <a:ext cx="8097308" cy="455424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25"/>
              </a:spcAft>
            </a:pPr>
            <a:r>
              <a:rPr lang="tr-TR" sz="1800" dirty="0"/>
              <a:t>AB’de en çok tercih edilen çeşit </a:t>
            </a:r>
            <a:r>
              <a:rPr lang="tr-TR" sz="1800" i="1" dirty="0">
                <a:solidFill>
                  <a:srgbClr val="008000"/>
                </a:solidFill>
              </a:rPr>
              <a:t>Sultani (</a:t>
            </a:r>
            <a:r>
              <a:rPr lang="tr-TR" sz="1800" i="1" dirty="0" err="1">
                <a:solidFill>
                  <a:srgbClr val="008000"/>
                </a:solidFill>
              </a:rPr>
              <a:t>Th</a:t>
            </a:r>
            <a:r>
              <a:rPr lang="tr-TR" sz="1800" i="1" dirty="0">
                <a:solidFill>
                  <a:srgbClr val="008000"/>
                </a:solidFill>
              </a:rPr>
              <a:t>. </a:t>
            </a:r>
            <a:r>
              <a:rPr lang="tr-TR" sz="1800" i="1" dirty="0" err="1">
                <a:solidFill>
                  <a:srgbClr val="008000"/>
                </a:solidFill>
              </a:rPr>
              <a:t>Seedless</a:t>
            </a:r>
            <a:r>
              <a:rPr lang="tr-TR" sz="1800" i="1" dirty="0">
                <a:solidFill>
                  <a:srgbClr val="008000"/>
                </a:solidFill>
              </a:rPr>
              <a:t>) </a:t>
            </a:r>
            <a:r>
              <a:rPr lang="tr-TR" sz="1800" dirty="0"/>
              <a:t>(Kuzey Avrupa ve İngiltere’nin tercihi daha yeşil renkli ürün), </a:t>
            </a:r>
          </a:p>
          <a:p>
            <a:pPr>
              <a:spcBef>
                <a:spcPts val="0"/>
              </a:spcBef>
              <a:spcAft>
                <a:spcPts val="225"/>
              </a:spcAft>
            </a:pPr>
            <a:r>
              <a:rPr lang="tr-TR" sz="1800" dirty="0"/>
              <a:t>Siyah çekirdekli çeşitler </a:t>
            </a:r>
            <a:r>
              <a:rPr lang="tr-TR" sz="1800" i="1" dirty="0"/>
              <a:t>(özellikle </a:t>
            </a:r>
            <a:r>
              <a:rPr lang="tr-TR" sz="1800" i="1" dirty="0" err="1"/>
              <a:t>Ribier</a:t>
            </a:r>
            <a:r>
              <a:rPr lang="tr-TR" sz="1800" i="1" dirty="0"/>
              <a:t>)</a:t>
            </a:r>
            <a:r>
              <a:rPr lang="tr-TR" sz="1800" dirty="0"/>
              <a:t> Kuzey Avrupa’da tercih edilmekte,</a:t>
            </a:r>
          </a:p>
          <a:p>
            <a:pPr>
              <a:spcBef>
                <a:spcPts val="0"/>
              </a:spcBef>
              <a:spcAft>
                <a:spcPts val="225"/>
              </a:spcAft>
            </a:pPr>
            <a:r>
              <a:rPr lang="tr-TR" sz="1800" dirty="0"/>
              <a:t>Geleneksel gruba ait 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çekirdekli</a:t>
            </a:r>
            <a:r>
              <a:rPr lang="tr-TR" sz="1800" dirty="0"/>
              <a:t> çeşitlere </a:t>
            </a:r>
            <a:r>
              <a:rPr lang="tr-TR" sz="1800" i="1" dirty="0">
                <a:solidFill>
                  <a:srgbClr val="8825C5"/>
                </a:solidFill>
              </a:rPr>
              <a:t>(</a:t>
            </a:r>
            <a:r>
              <a:rPr lang="tr-TR" sz="1800" i="1" dirty="0" err="1">
                <a:solidFill>
                  <a:srgbClr val="8825C5"/>
                </a:solidFill>
              </a:rPr>
              <a:t>Italia</a:t>
            </a:r>
            <a:r>
              <a:rPr lang="tr-TR" sz="1800" i="1" dirty="0">
                <a:solidFill>
                  <a:srgbClr val="8825C5"/>
                </a:solidFill>
              </a:rPr>
              <a:t>, A. </a:t>
            </a:r>
            <a:r>
              <a:rPr lang="tr-TR" sz="1800" i="1" dirty="0" err="1">
                <a:solidFill>
                  <a:srgbClr val="8825C5"/>
                </a:solidFill>
              </a:rPr>
              <a:t>Lavallée</a:t>
            </a:r>
            <a:r>
              <a:rPr lang="tr-TR" sz="1800" i="1" dirty="0">
                <a:solidFill>
                  <a:srgbClr val="8825C5"/>
                </a:solidFill>
              </a:rPr>
              <a:t> (</a:t>
            </a:r>
            <a:r>
              <a:rPr lang="tr-TR" sz="1800" i="1" dirty="0" err="1">
                <a:solidFill>
                  <a:srgbClr val="8825C5"/>
                </a:solidFill>
              </a:rPr>
              <a:t>Ribier</a:t>
            </a:r>
            <a:r>
              <a:rPr lang="tr-TR" sz="1800" i="1" dirty="0">
                <a:solidFill>
                  <a:srgbClr val="8825C5"/>
                </a:solidFill>
              </a:rPr>
              <a:t>), Victoria, </a:t>
            </a:r>
            <a:r>
              <a:rPr lang="tr-TR" sz="1800" i="1" dirty="0" err="1">
                <a:solidFill>
                  <a:srgbClr val="8825C5"/>
                </a:solidFill>
              </a:rPr>
              <a:t>Red</a:t>
            </a:r>
            <a:r>
              <a:rPr lang="tr-TR" sz="1800" i="1" dirty="0">
                <a:solidFill>
                  <a:srgbClr val="8825C5"/>
                </a:solidFill>
              </a:rPr>
              <a:t> Globe) </a:t>
            </a:r>
            <a:r>
              <a:rPr lang="tr-TR" sz="1800" dirty="0"/>
              <a:t>talep giderek azalmakta,</a:t>
            </a:r>
          </a:p>
          <a:p>
            <a:pPr>
              <a:spcBef>
                <a:spcPts val="0"/>
              </a:spcBef>
              <a:spcAft>
                <a:spcPts val="225"/>
              </a:spcAft>
            </a:pPr>
            <a:r>
              <a:rPr lang="tr-TR" sz="1800" dirty="0"/>
              <a:t>Çekirdeksiz erkenci çeşitlerden </a:t>
            </a:r>
            <a:r>
              <a:rPr lang="tr-TR" sz="1800" i="1" dirty="0" err="1">
                <a:solidFill>
                  <a:srgbClr val="8825C5"/>
                </a:solidFill>
              </a:rPr>
              <a:t>Flame</a:t>
            </a:r>
            <a:r>
              <a:rPr lang="tr-TR" sz="1800" i="1" dirty="0">
                <a:solidFill>
                  <a:srgbClr val="8825C5"/>
                </a:solidFill>
              </a:rPr>
              <a:t> </a:t>
            </a:r>
            <a:r>
              <a:rPr lang="tr-TR" sz="1800" i="1" dirty="0" err="1">
                <a:solidFill>
                  <a:srgbClr val="8825C5"/>
                </a:solidFill>
              </a:rPr>
              <a:t>Seedless</a:t>
            </a:r>
            <a:r>
              <a:rPr lang="tr-TR" sz="1800" i="1" dirty="0">
                <a:solidFill>
                  <a:srgbClr val="8825C5"/>
                </a:solidFill>
              </a:rPr>
              <a:t> </a:t>
            </a:r>
            <a:r>
              <a:rPr lang="tr-TR" sz="1800" dirty="0"/>
              <a:t>özellikle İngiltere’den önemli talep almakta,</a:t>
            </a:r>
          </a:p>
          <a:p>
            <a:pPr>
              <a:spcBef>
                <a:spcPts val="0"/>
              </a:spcBef>
              <a:spcAft>
                <a:spcPts val="225"/>
              </a:spcAft>
            </a:pPr>
            <a:r>
              <a:rPr lang="tr-TR" sz="1800" dirty="0"/>
              <a:t>Erkenci çekirdeksiz </a:t>
            </a:r>
            <a:r>
              <a:rPr lang="tr-TR" sz="1800" i="1" dirty="0" err="1">
                <a:solidFill>
                  <a:srgbClr val="008000"/>
                </a:solidFill>
              </a:rPr>
              <a:t>Superior</a:t>
            </a:r>
            <a:r>
              <a:rPr lang="tr-TR" sz="1800" i="1" dirty="0">
                <a:solidFill>
                  <a:srgbClr val="008000"/>
                </a:solidFill>
              </a:rPr>
              <a:t> </a:t>
            </a:r>
            <a:r>
              <a:rPr lang="tr-TR" sz="1800" i="1" dirty="0" err="1">
                <a:solidFill>
                  <a:srgbClr val="008000"/>
                </a:solidFill>
              </a:rPr>
              <a:t>Seedless</a:t>
            </a:r>
            <a:r>
              <a:rPr lang="tr-TR" sz="1800" i="1" dirty="0">
                <a:solidFill>
                  <a:srgbClr val="008000"/>
                </a:solidFill>
              </a:rPr>
              <a:t> (</a:t>
            </a:r>
            <a:r>
              <a:rPr lang="tr-TR" sz="1800" i="1" dirty="0" err="1">
                <a:solidFill>
                  <a:srgbClr val="008000"/>
                </a:solidFill>
              </a:rPr>
              <a:t>Sugraone</a:t>
            </a:r>
            <a:r>
              <a:rPr lang="tr-TR" sz="1800" i="1" dirty="0">
                <a:solidFill>
                  <a:srgbClr val="008000"/>
                </a:solidFill>
              </a:rPr>
              <a:t>) </a:t>
            </a:r>
            <a:r>
              <a:rPr lang="tr-TR" sz="1800" dirty="0"/>
              <a:t>ile </a:t>
            </a:r>
            <a:r>
              <a:rPr lang="tr-TR" sz="1800" dirty="0" err="1"/>
              <a:t>geççi</a:t>
            </a:r>
            <a:r>
              <a:rPr lang="tr-TR" sz="1800" dirty="0"/>
              <a:t> çekirdeksiz </a:t>
            </a:r>
            <a:r>
              <a:rPr lang="tr-TR" sz="1800" i="1" dirty="0">
                <a:solidFill>
                  <a:srgbClr val="C00000"/>
                </a:solidFill>
              </a:rPr>
              <a:t>Crimson </a:t>
            </a:r>
            <a:r>
              <a:rPr lang="tr-TR" sz="1800" i="1" dirty="0" err="1">
                <a:solidFill>
                  <a:srgbClr val="C00000"/>
                </a:solidFill>
              </a:rPr>
              <a:t>Seedless</a:t>
            </a:r>
            <a:r>
              <a:rPr lang="tr-TR" sz="1800" i="1" dirty="0">
                <a:solidFill>
                  <a:srgbClr val="C00000"/>
                </a:solidFill>
              </a:rPr>
              <a:t> </a:t>
            </a:r>
            <a:r>
              <a:rPr lang="tr-TR" sz="1800" dirty="0"/>
              <a:t>AB’de belirli bir pazar payına ulaşmış,</a:t>
            </a:r>
          </a:p>
          <a:p>
            <a:pPr>
              <a:spcBef>
                <a:spcPts val="0"/>
              </a:spcBef>
              <a:spcAft>
                <a:spcPts val="225"/>
              </a:spcAft>
            </a:pPr>
            <a:r>
              <a:rPr lang="tr-TR" sz="1800" dirty="0"/>
              <a:t>AB ve diğer Avrupa ülkelerinin yanı sıra önemli ölçüde sofralık üzüm tüketen </a:t>
            </a:r>
            <a:r>
              <a:rPr lang="tr-TR" sz="1800" i="1" dirty="0">
                <a:solidFill>
                  <a:srgbClr val="FF0000"/>
                </a:solidFill>
              </a:rPr>
              <a:t>Rusya, Ukrayna ve </a:t>
            </a:r>
            <a:r>
              <a:rPr lang="tr-TR" sz="1800" i="1" dirty="0" err="1">
                <a:solidFill>
                  <a:srgbClr val="FF0000"/>
                </a:solidFill>
              </a:rPr>
              <a:t>Belarus</a:t>
            </a:r>
            <a:r>
              <a:rPr lang="tr-TR" sz="1800" dirty="0" err="1"/>
              <a:t>’un</a:t>
            </a:r>
            <a:r>
              <a:rPr lang="tr-TR" sz="1800" dirty="0"/>
              <a:t> tercihi son yıllarda, </a:t>
            </a:r>
            <a:r>
              <a:rPr lang="tr-TR" sz="1800" i="1" dirty="0">
                <a:solidFill>
                  <a:srgbClr val="8825C5"/>
                </a:solidFill>
              </a:rPr>
              <a:t>renkli ve iri taneli, sert gevrek etli, özel tat ve aromaya sahip çeşitlere</a:t>
            </a:r>
            <a:r>
              <a:rPr lang="tr-TR" sz="1800" dirty="0"/>
              <a:t> </a:t>
            </a:r>
            <a:r>
              <a:rPr lang="tr-TR" sz="2400" i="1" dirty="0">
                <a:solidFill>
                  <a:srgbClr val="8825C5"/>
                </a:solidFill>
              </a:rPr>
              <a:t>(özellikle çekirdeksiz) </a:t>
            </a:r>
            <a:r>
              <a:rPr lang="tr-TR" sz="1800" dirty="0"/>
              <a:t>kaymakta olduğundan;</a:t>
            </a:r>
          </a:p>
          <a:p>
            <a:pPr>
              <a:spcBef>
                <a:spcPts val="0"/>
              </a:spcBef>
              <a:spcAft>
                <a:spcPts val="225"/>
              </a:spcAft>
            </a:pPr>
            <a:r>
              <a:rPr lang="tr-TR" sz="1800" dirty="0"/>
              <a:t>Bu yönelim ülkemizce dikkatle izlenmeli ve geç kalmadan gerekli önlemler alınmalıdır.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11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710214"/>
            <a:ext cx="7406640" cy="599891"/>
          </a:xfrm>
        </p:spPr>
        <p:txBody>
          <a:bodyPr>
            <a:noAutofit/>
          </a:bodyPr>
          <a:lstStyle/>
          <a:p>
            <a:pPr algn="ctr"/>
            <a:r>
              <a:rPr lang="tr-TR" sz="2800" dirty="0"/>
              <a:t>SOFRALIK ÜZÜM ISLAHINDA ÖNCELİKLER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673" y="1429305"/>
            <a:ext cx="7404653" cy="485608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8825C5"/>
                </a:solidFill>
              </a:rPr>
              <a:t>VERİM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/>
              <a:t>Sorunsuz Meyve Tutumu ve Yüksek Verim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8825C5"/>
                </a:solidFill>
              </a:rPr>
              <a:t>KALİTE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008000"/>
                </a:solidFill>
              </a:rPr>
              <a:t>OLGUNLUK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/>
              <a:t>Çok Erken ya da Çok Geç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008000"/>
                </a:solidFill>
              </a:rPr>
              <a:t>TANE İRİLİĞİ VE ÇEKİRDEK DURUMU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/>
              <a:t>İri Taneli Çekirdeksiz / Çok İri Taneli, Az Sayıda ve Yumuşak Çekirdekli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008000"/>
                </a:solidFill>
              </a:rPr>
              <a:t>TANE RENGİ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/>
              <a:t>Parlak ve Koyu Kırmızı ya da Siyah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008000"/>
                </a:solidFill>
              </a:rPr>
              <a:t>TANE YAPISI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/>
              <a:t>İnce Kabuklu, Sıkı ve Gevrek Etli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008000"/>
                </a:solidFill>
              </a:rPr>
              <a:t>SALKIM YAPISI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/>
              <a:t>Orta ya da İri, Normal Sıklıkta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008000"/>
                </a:solidFill>
              </a:rPr>
              <a:t>TANE DİRENCİ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/>
              <a:t>Tane-Sap Bağlantısı Güçlü, Yola Dayanıklı, Muhafazaya Uygun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008000"/>
                </a:solidFill>
              </a:rPr>
              <a:t>ŞEKER/ASİT ORANI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/>
              <a:t>Yüksek (Yüksek Şeker-Düşük Asit)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008000"/>
                </a:solidFill>
              </a:rPr>
              <a:t>TAT VE AROMA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/>
              <a:t>Özel Tat ve Aromaya Sahip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31" y="668215"/>
            <a:ext cx="8379781" cy="1034562"/>
          </a:xfrm>
        </p:spPr>
        <p:txBody>
          <a:bodyPr>
            <a:normAutofit/>
          </a:bodyPr>
          <a:lstStyle/>
          <a:p>
            <a:r>
              <a:rPr lang="tr-TR" sz="2800" dirty="0" smtClean="0"/>
              <a:t>YENİ NESİL TÜRK SOFRALIK ÜZÜM ÇEŞİTLERİ (39 ÇEŞİT)</a:t>
            </a:r>
            <a:endParaRPr lang="tr-T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32" y="1677880"/>
            <a:ext cx="8397536" cy="4785064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spcBef>
                <a:spcPts val="450"/>
              </a:spcBef>
              <a:buNone/>
            </a:pPr>
            <a:r>
              <a:rPr lang="tr-TR" sz="3200" u="sng" dirty="0">
                <a:solidFill>
                  <a:srgbClr val="7030A0"/>
                </a:solidFill>
              </a:rPr>
              <a:t>YALOVA ATATÜRK BAHÇE KÜLTÜRLERİ MERKEZ ARAŞTIRMA ENSTİTÜSÜ </a:t>
            </a:r>
            <a:r>
              <a:rPr lang="tr-TR" sz="3200" dirty="0">
                <a:solidFill>
                  <a:srgbClr val="7030A0"/>
                </a:solidFill>
              </a:rPr>
              <a:t>(</a:t>
            </a:r>
            <a:r>
              <a:rPr lang="tr-TR" sz="3200" i="1" dirty="0">
                <a:solidFill>
                  <a:srgbClr val="7030A0"/>
                </a:solidFill>
              </a:rPr>
              <a:t>11 ÇEŞİT</a:t>
            </a:r>
            <a:r>
              <a:rPr lang="tr-TR" sz="3200" dirty="0">
                <a:solidFill>
                  <a:srgbClr val="7030A0"/>
                </a:solidFill>
              </a:rPr>
              <a:t>)</a:t>
            </a:r>
          </a:p>
          <a:p>
            <a:pPr marL="0" indent="0">
              <a:lnSpc>
                <a:spcPct val="110000"/>
              </a:lnSpc>
              <a:spcBef>
                <a:spcPts val="450"/>
              </a:spcBef>
              <a:buNone/>
            </a:pP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ERGİN ÇEKİRDEKSİZİ </a:t>
            </a:r>
            <a:r>
              <a:rPr lang="tr-TR" dirty="0"/>
              <a:t>(Erken),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SAMANCI ÇEKİRDEKSİZİ </a:t>
            </a:r>
            <a:r>
              <a:rPr lang="tr-TR" dirty="0"/>
              <a:t>(Erken),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YALOVA ÇEKİRDEKSİZİ </a:t>
            </a:r>
            <a:r>
              <a:rPr lang="tr-TR" dirty="0"/>
              <a:t>(Erken) </a:t>
            </a:r>
            <a:r>
              <a:rPr lang="tr-TR" i="1" dirty="0">
                <a:solidFill>
                  <a:schemeClr val="accent6"/>
                </a:solidFill>
              </a:rPr>
              <a:t>(ÇEKİRDEKSİZ-3)</a:t>
            </a:r>
            <a:r>
              <a:rPr lang="tr-TR" dirty="0"/>
              <a:t>;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ATA SARISI </a:t>
            </a:r>
            <a:r>
              <a:rPr lang="tr-TR" dirty="0"/>
              <a:t>(Geç), </a:t>
            </a:r>
            <a:r>
              <a:rPr lang="tr-TR" dirty="0">
                <a:solidFill>
                  <a:srgbClr val="F29000"/>
                </a:solidFill>
              </a:rPr>
              <a:t>ARİF BE</a:t>
            </a:r>
            <a:r>
              <a:rPr lang="tr-TR" dirty="0">
                <a:solidFill>
                  <a:srgbClr val="FF9900"/>
                </a:solidFill>
              </a:rPr>
              <a:t>Y </a:t>
            </a:r>
            <a:r>
              <a:rPr lang="tr-TR" dirty="0"/>
              <a:t>(</a:t>
            </a:r>
            <a:r>
              <a:rPr lang="tr-TR" dirty="0" err="1"/>
              <a:t>O.Mevsim</a:t>
            </a:r>
            <a:r>
              <a:rPr lang="tr-TR" dirty="0"/>
              <a:t>),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ATAK 77 </a:t>
            </a:r>
            <a:r>
              <a:rPr lang="tr-TR" dirty="0"/>
              <a:t>(Geç), </a:t>
            </a:r>
            <a:r>
              <a:rPr lang="tr-TR" dirty="0">
                <a:solidFill>
                  <a:srgbClr val="A50021"/>
                </a:solidFill>
              </a:rPr>
              <a:t>İSMETBEY</a:t>
            </a:r>
            <a:r>
              <a:rPr lang="tr-TR" dirty="0">
                <a:solidFill>
                  <a:srgbClr val="9A6A89"/>
                </a:solidFill>
              </a:rPr>
              <a:t> </a:t>
            </a:r>
            <a:r>
              <a:rPr lang="tr-TR" dirty="0"/>
              <a:t>(O. Mevsim), </a:t>
            </a:r>
            <a:r>
              <a:rPr lang="tr-TR" dirty="0">
                <a:solidFill>
                  <a:srgbClr val="F672E6"/>
                </a:solidFill>
              </a:rPr>
              <a:t>PEMBE 77 </a:t>
            </a:r>
            <a:r>
              <a:rPr lang="tr-TR" dirty="0"/>
              <a:t>(Geç), </a:t>
            </a:r>
            <a:r>
              <a:rPr lang="tr-TR" dirty="0">
                <a:solidFill>
                  <a:srgbClr val="C00000"/>
                </a:solidFill>
              </a:rPr>
              <a:t>USLU</a:t>
            </a:r>
            <a:r>
              <a:rPr lang="tr-TR" dirty="0"/>
              <a:t> (Erken),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YALOVA BEYAZI </a:t>
            </a:r>
            <a:r>
              <a:rPr lang="tr-TR" dirty="0"/>
              <a:t>(Erken) </a:t>
            </a:r>
            <a:r>
              <a:rPr lang="tr-TR" i="1" dirty="0">
                <a:solidFill>
                  <a:srgbClr val="AF2D05"/>
                </a:solidFill>
              </a:rPr>
              <a:t>(ÇEKİRDEKLİ-8)</a:t>
            </a:r>
          </a:p>
          <a:p>
            <a:pPr marL="0" indent="0">
              <a:lnSpc>
                <a:spcPct val="110000"/>
              </a:lnSpc>
              <a:spcBef>
                <a:spcPts val="450"/>
              </a:spcBef>
              <a:buNone/>
            </a:pPr>
            <a:r>
              <a:rPr lang="tr-TR" sz="3200" u="sng" dirty="0" smtClean="0">
                <a:solidFill>
                  <a:srgbClr val="7030A0"/>
                </a:solidFill>
              </a:rPr>
              <a:t>TEKİRDAĞ </a:t>
            </a:r>
            <a:r>
              <a:rPr lang="tr-TR" sz="3200" u="sng" dirty="0">
                <a:solidFill>
                  <a:srgbClr val="7030A0"/>
                </a:solidFill>
              </a:rPr>
              <a:t>BAĞCILIK ARAŞTIRMA ENSTİTÜSÜ </a:t>
            </a:r>
            <a:r>
              <a:rPr lang="tr-TR" sz="3200" dirty="0">
                <a:solidFill>
                  <a:srgbClr val="7030A0"/>
                </a:solidFill>
              </a:rPr>
              <a:t>(</a:t>
            </a:r>
            <a:r>
              <a:rPr lang="tr-TR" sz="3200" i="1" dirty="0">
                <a:solidFill>
                  <a:srgbClr val="7030A0"/>
                </a:solidFill>
              </a:rPr>
              <a:t>16 ÇEŞİT</a:t>
            </a:r>
            <a:r>
              <a:rPr lang="tr-TR" sz="3200" dirty="0">
                <a:solidFill>
                  <a:srgbClr val="7030A0"/>
                </a:solidFill>
              </a:rPr>
              <a:t>)</a:t>
            </a:r>
          </a:p>
          <a:p>
            <a:pPr marL="0" indent="0">
              <a:lnSpc>
                <a:spcPct val="110000"/>
              </a:lnSpc>
              <a:spcBef>
                <a:spcPts val="450"/>
              </a:spcBef>
              <a:buNone/>
            </a:pP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BARIŞ</a:t>
            </a:r>
            <a:r>
              <a:rPr lang="tr-TR" dirty="0">
                <a:solidFill>
                  <a:srgbClr val="008000"/>
                </a:solidFill>
              </a:rPr>
              <a:t> </a:t>
            </a:r>
            <a:r>
              <a:rPr lang="tr-TR" dirty="0"/>
              <a:t>(Erken), </a:t>
            </a:r>
            <a:r>
              <a:rPr lang="tr-TR" dirty="0">
                <a:solidFill>
                  <a:srgbClr val="A74360"/>
                </a:solidFill>
              </a:rPr>
              <a:t>TEKİRDAĞ ÇEKİRDEKSİZİ </a:t>
            </a:r>
            <a:r>
              <a:rPr lang="tr-TR" dirty="0"/>
              <a:t>(</a:t>
            </a:r>
            <a:r>
              <a:rPr lang="tr-TR" dirty="0" err="1"/>
              <a:t>O.Mevsim</a:t>
            </a:r>
            <a:r>
              <a:rPr lang="tr-TR" dirty="0"/>
              <a:t>), </a:t>
            </a:r>
            <a:r>
              <a:rPr lang="tr-TR" dirty="0">
                <a:solidFill>
                  <a:schemeClr val="accent6">
                    <a:lumMod val="75000"/>
                  </a:schemeClr>
                </a:solidFill>
              </a:rPr>
              <a:t>REÇEL ÜZÜMÜ </a:t>
            </a:r>
            <a:r>
              <a:rPr lang="tr-TR" dirty="0"/>
              <a:t>(Geç),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GÜZ ÜZÜMÜ </a:t>
            </a:r>
            <a:r>
              <a:rPr lang="tr-TR" dirty="0"/>
              <a:t>(Geç),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TEKİRDAĞ MİSKETİ </a:t>
            </a:r>
            <a:r>
              <a:rPr lang="tr-TR" dirty="0"/>
              <a:t>(</a:t>
            </a:r>
            <a:r>
              <a:rPr lang="tr-TR" dirty="0" err="1"/>
              <a:t>O.Erken</a:t>
            </a:r>
            <a:r>
              <a:rPr lang="tr-TR" dirty="0"/>
              <a:t>), </a:t>
            </a:r>
            <a:r>
              <a:rPr lang="tr-TR" dirty="0">
                <a:solidFill>
                  <a:srgbClr val="F672E6"/>
                </a:solidFill>
              </a:rPr>
              <a:t>GÜZ GÜLÜ </a:t>
            </a:r>
            <a:r>
              <a:rPr lang="tr-TR" dirty="0"/>
              <a:t>(Geç), </a:t>
            </a:r>
            <a:r>
              <a:rPr lang="tr-TR" dirty="0">
                <a:solidFill>
                  <a:srgbClr val="C00000"/>
                </a:solidFill>
              </a:rPr>
              <a:t>GÖNÜLÇELEN</a:t>
            </a:r>
            <a:r>
              <a:rPr lang="tr-TR" dirty="0"/>
              <a:t> (Geç),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ÖZER BEYAZI </a:t>
            </a:r>
            <a:r>
              <a:rPr lang="tr-TR" dirty="0"/>
              <a:t>(Geç),</a:t>
            </a:r>
            <a:r>
              <a:rPr lang="tr-T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KEBELİ</a:t>
            </a:r>
            <a:r>
              <a:rPr lang="tr-T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tr-TR" dirty="0"/>
              <a:t>(</a:t>
            </a:r>
            <a:r>
              <a:rPr lang="tr-TR" dirty="0" err="1"/>
              <a:t>O.Geç</a:t>
            </a:r>
            <a:r>
              <a:rPr lang="tr-TR" dirty="0" smtClean="0"/>
              <a:t>), CENGİZBEY</a:t>
            </a:r>
            <a:r>
              <a:rPr lang="tr-T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dirty="0"/>
              <a:t>(</a:t>
            </a:r>
            <a:r>
              <a:rPr lang="tr-TR" dirty="0" err="1"/>
              <a:t>O.Mevsim</a:t>
            </a:r>
            <a:r>
              <a:rPr lang="tr-TR" dirty="0"/>
              <a:t>),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SÜLEYMANPAŞA BEYAZI </a:t>
            </a:r>
            <a:r>
              <a:rPr lang="tr-TR" dirty="0"/>
              <a:t>(Geç) </a:t>
            </a:r>
            <a:r>
              <a:rPr lang="tr-TR" i="1" dirty="0">
                <a:solidFill>
                  <a:schemeClr val="accent6"/>
                </a:solidFill>
              </a:rPr>
              <a:t>(ÇEKİRDEKSİZ-11)</a:t>
            </a:r>
            <a:r>
              <a:rPr lang="tr-TR" i="1" dirty="0"/>
              <a:t>; </a:t>
            </a:r>
            <a:r>
              <a:rPr lang="tr-TR" dirty="0"/>
              <a:t>TRAKYA İLKEREN (Erken),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TEKİRDAĞ SULTANI </a:t>
            </a:r>
            <a:r>
              <a:rPr lang="tr-TR" dirty="0"/>
              <a:t>(</a:t>
            </a:r>
            <a:r>
              <a:rPr lang="tr-TR" dirty="0" err="1"/>
              <a:t>O.Erken</a:t>
            </a:r>
            <a:r>
              <a:rPr lang="tr-TR" dirty="0"/>
              <a:t>),</a:t>
            </a:r>
            <a:r>
              <a:rPr lang="tr-T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BOZBEY</a:t>
            </a:r>
            <a:r>
              <a:rPr lang="tr-T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tr-TR" dirty="0"/>
              <a:t>(</a:t>
            </a:r>
            <a:r>
              <a:rPr lang="tr-TR" dirty="0" err="1"/>
              <a:t>O.Mevsim</a:t>
            </a:r>
            <a:r>
              <a:rPr lang="tr-TR" dirty="0"/>
              <a:t>), </a:t>
            </a:r>
            <a:r>
              <a:rPr lang="tr-TR" dirty="0">
                <a:solidFill>
                  <a:srgbClr val="A74360"/>
                </a:solidFill>
              </a:rPr>
              <a:t>GÜRNİL</a:t>
            </a:r>
            <a:r>
              <a:rPr lang="tr-TR" dirty="0">
                <a:solidFill>
                  <a:schemeClr val="accent6"/>
                </a:solidFill>
              </a:rPr>
              <a:t> </a:t>
            </a:r>
            <a:r>
              <a:rPr lang="tr-TR" dirty="0"/>
              <a:t>(</a:t>
            </a:r>
            <a:r>
              <a:rPr lang="tr-TR" dirty="0" err="1"/>
              <a:t>O.Geç</a:t>
            </a:r>
            <a:r>
              <a:rPr lang="tr-TR" dirty="0"/>
              <a:t>), EMİRALİ (Geç) </a:t>
            </a:r>
            <a:r>
              <a:rPr lang="tr-TR" i="1" dirty="0">
                <a:solidFill>
                  <a:srgbClr val="AF2D05"/>
                </a:solidFill>
              </a:rPr>
              <a:t>(ÇEKİRDEKLİ-5)</a:t>
            </a:r>
          </a:p>
          <a:p>
            <a:pPr marL="0" indent="0">
              <a:lnSpc>
                <a:spcPct val="110000"/>
              </a:lnSpc>
              <a:spcBef>
                <a:spcPts val="450"/>
              </a:spcBef>
              <a:buNone/>
            </a:pPr>
            <a:r>
              <a:rPr lang="tr-TR" sz="3200" u="sng" dirty="0" smtClean="0">
                <a:solidFill>
                  <a:srgbClr val="7030A0"/>
                </a:solidFill>
              </a:rPr>
              <a:t>MANİSA </a:t>
            </a:r>
            <a:r>
              <a:rPr lang="tr-TR" sz="3200" u="sng" dirty="0">
                <a:solidFill>
                  <a:srgbClr val="7030A0"/>
                </a:solidFill>
              </a:rPr>
              <a:t>BAĞCILIK ARAŞTIRMA ENSTİTÜSÜ </a:t>
            </a:r>
            <a:r>
              <a:rPr lang="tr-TR" sz="3200" i="1" dirty="0">
                <a:solidFill>
                  <a:srgbClr val="7030A0"/>
                </a:solidFill>
              </a:rPr>
              <a:t>(7 ÇEŞİT)</a:t>
            </a:r>
          </a:p>
          <a:p>
            <a:pPr marL="0" indent="0">
              <a:lnSpc>
                <a:spcPct val="110000"/>
              </a:lnSpc>
              <a:spcBef>
                <a:spcPts val="450"/>
              </a:spcBef>
              <a:buNone/>
            </a:pP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SULTAN 1</a:t>
            </a:r>
            <a:r>
              <a:rPr lang="tr-TR" dirty="0">
                <a:solidFill>
                  <a:srgbClr val="00FF00"/>
                </a:solidFill>
              </a:rPr>
              <a:t> </a:t>
            </a:r>
            <a:r>
              <a:rPr lang="tr-TR" dirty="0"/>
              <a:t>(</a:t>
            </a:r>
            <a:r>
              <a:rPr lang="tr-TR" dirty="0" err="1"/>
              <a:t>O.Mevsim</a:t>
            </a:r>
            <a:r>
              <a:rPr lang="tr-TR" dirty="0"/>
              <a:t>),</a:t>
            </a:r>
            <a:r>
              <a:rPr lang="tr-T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MANİSA SULTANI </a:t>
            </a:r>
            <a:r>
              <a:rPr lang="tr-TR" dirty="0"/>
              <a:t>(Erken), </a:t>
            </a:r>
            <a:r>
              <a:rPr lang="tr-TR" dirty="0">
                <a:solidFill>
                  <a:srgbClr val="CC3300"/>
                </a:solidFill>
              </a:rPr>
              <a:t>MESİR </a:t>
            </a:r>
            <a:r>
              <a:rPr lang="tr-TR" dirty="0"/>
              <a:t>(</a:t>
            </a:r>
            <a:r>
              <a:rPr lang="tr-TR" dirty="0" err="1"/>
              <a:t>O.Mevsim</a:t>
            </a:r>
            <a:r>
              <a:rPr lang="tr-TR" dirty="0"/>
              <a:t>), SPİL KARASI (</a:t>
            </a:r>
            <a:r>
              <a:rPr lang="tr-TR" dirty="0" err="1"/>
              <a:t>O.Erken</a:t>
            </a:r>
            <a:r>
              <a:rPr lang="tr-TR" dirty="0"/>
              <a:t>) </a:t>
            </a:r>
            <a:r>
              <a:rPr lang="tr-TR" i="1" dirty="0">
                <a:solidFill>
                  <a:srgbClr val="AF2D05"/>
                </a:solidFill>
              </a:rPr>
              <a:t>(ÇEKİRDEKSİZ-4)</a:t>
            </a:r>
            <a:r>
              <a:rPr lang="tr-TR" dirty="0"/>
              <a:t>; </a:t>
            </a:r>
            <a:r>
              <a:rPr lang="tr-TR" dirty="0">
                <a:solidFill>
                  <a:srgbClr val="A50021"/>
                </a:solidFill>
              </a:rPr>
              <a:t>MANİSA PEMBESİ </a:t>
            </a:r>
            <a:r>
              <a:rPr lang="tr-TR" dirty="0"/>
              <a:t>(</a:t>
            </a:r>
            <a:r>
              <a:rPr lang="tr-TR" dirty="0" err="1"/>
              <a:t>O.Erken</a:t>
            </a:r>
            <a:r>
              <a:rPr lang="tr-TR" dirty="0"/>
              <a:t>), </a:t>
            </a:r>
            <a:r>
              <a:rPr lang="tr-TR" dirty="0">
                <a:solidFill>
                  <a:srgbClr val="002060"/>
                </a:solidFill>
              </a:rPr>
              <a:t>ECE </a:t>
            </a:r>
            <a:r>
              <a:rPr lang="tr-TR" dirty="0"/>
              <a:t>(</a:t>
            </a:r>
            <a:r>
              <a:rPr lang="tr-TR" dirty="0" err="1"/>
              <a:t>O.Erken</a:t>
            </a:r>
            <a:r>
              <a:rPr lang="tr-TR" dirty="0"/>
              <a:t>), </a:t>
            </a:r>
            <a:r>
              <a:rPr lang="tr-TR" dirty="0">
                <a:solidFill>
                  <a:srgbClr val="A50021"/>
                </a:solidFill>
              </a:rPr>
              <a:t>LİDYA</a:t>
            </a:r>
            <a:r>
              <a:rPr lang="tr-TR" dirty="0"/>
              <a:t> (</a:t>
            </a:r>
            <a:r>
              <a:rPr lang="tr-TR" dirty="0" err="1"/>
              <a:t>O.Erken</a:t>
            </a:r>
            <a:r>
              <a:rPr lang="tr-TR" dirty="0"/>
              <a:t>) </a:t>
            </a:r>
            <a:r>
              <a:rPr lang="tr-TR" i="1" dirty="0">
                <a:solidFill>
                  <a:srgbClr val="AF2D05"/>
                </a:solidFill>
              </a:rPr>
              <a:t>(ÇEKİRDEKLİ-3)</a:t>
            </a:r>
          </a:p>
          <a:p>
            <a:pPr marL="0" indent="0">
              <a:lnSpc>
                <a:spcPct val="110000"/>
              </a:lnSpc>
              <a:spcBef>
                <a:spcPts val="450"/>
              </a:spcBef>
              <a:buNone/>
            </a:pPr>
            <a:r>
              <a:rPr lang="tr-TR" sz="3200" u="sng" dirty="0" smtClean="0">
                <a:solidFill>
                  <a:srgbClr val="7030A0"/>
                </a:solidFill>
              </a:rPr>
              <a:t>ONDOKUZMAYIS </a:t>
            </a:r>
            <a:r>
              <a:rPr lang="tr-TR" sz="3200" u="sng" dirty="0">
                <a:solidFill>
                  <a:srgbClr val="7030A0"/>
                </a:solidFill>
              </a:rPr>
              <a:t>ÜNİVERSİTESİ ZİRAAT FAKÜLTESİ BAHÇE BİTKİLERİ BÖLÜMÜ </a:t>
            </a:r>
            <a:r>
              <a:rPr lang="tr-TR" sz="3200" i="1" dirty="0">
                <a:solidFill>
                  <a:srgbClr val="7030A0"/>
                </a:solidFill>
              </a:rPr>
              <a:t>(5 ÇEŞİT)</a:t>
            </a:r>
          </a:p>
          <a:p>
            <a:pPr marL="0" indent="0">
              <a:lnSpc>
                <a:spcPct val="110000"/>
              </a:lnSpc>
              <a:spcBef>
                <a:spcPts val="450"/>
              </a:spcBef>
              <a:buNone/>
            </a:pP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RİZESSİ</a:t>
            </a:r>
            <a:r>
              <a:rPr lang="tr-TR" dirty="0"/>
              <a:t> (</a:t>
            </a:r>
            <a:r>
              <a:rPr lang="tr-TR" dirty="0" err="1"/>
              <a:t>O.Mevsim</a:t>
            </a:r>
            <a:r>
              <a:rPr lang="tr-TR" dirty="0"/>
              <a:t>), 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RİZPEM </a:t>
            </a:r>
            <a:r>
              <a:rPr lang="tr-TR" dirty="0"/>
              <a:t>(Geç), 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ÜLKEMİZ</a:t>
            </a:r>
            <a:r>
              <a:rPr lang="tr-TR" dirty="0"/>
              <a:t> (</a:t>
            </a:r>
            <a:r>
              <a:rPr lang="tr-TR" dirty="0" err="1"/>
              <a:t>O.Mevsim</a:t>
            </a:r>
            <a:r>
              <a:rPr lang="tr-TR" dirty="0"/>
              <a:t>), 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RİZELLİM</a:t>
            </a:r>
            <a:r>
              <a:rPr lang="tr-TR" dirty="0"/>
              <a:t> (Geç), 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ÇELİKSU </a:t>
            </a:r>
            <a:r>
              <a:rPr lang="tr-TR" dirty="0"/>
              <a:t>(Geç)</a:t>
            </a:r>
            <a:r>
              <a:rPr lang="tr-TR" i="1" dirty="0"/>
              <a:t> </a:t>
            </a:r>
            <a:r>
              <a:rPr lang="tr-TR" i="1" dirty="0">
                <a:solidFill>
                  <a:srgbClr val="AF2D05"/>
                </a:solidFill>
              </a:rPr>
              <a:t>(ÇEKİRDEKLİ-ÇİLEK AROMALI, LABRUSCA TİPLERİ)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8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6883"/>
            <a:ext cx="8097308" cy="167722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SERTİFİKALI FİDAN ALTYAPISININ KURULMASINA </a:t>
            </a:r>
            <a:br>
              <a:rPr lang="tr-TR" dirty="0" smtClean="0"/>
            </a:br>
            <a:r>
              <a:rPr lang="tr-TR" dirty="0" smtClean="0"/>
              <a:t>YÖNELİK ÇALIŞMALAR</a:t>
            </a:r>
            <a:br>
              <a:rPr lang="tr-TR" dirty="0" smtClean="0"/>
            </a:br>
            <a:r>
              <a:rPr lang="tr-TR" dirty="0" smtClean="0">
                <a:solidFill>
                  <a:srgbClr val="D60093"/>
                </a:solidFill>
              </a:rPr>
              <a:t>(3 NO.LU DAMIZLIKLARIN KURULMASI)</a:t>
            </a:r>
            <a:endParaRPr lang="tr-TR" dirty="0">
              <a:solidFill>
                <a:srgbClr val="D600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0660"/>
            <a:ext cx="8097308" cy="412820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tr-TR" sz="2000" dirty="0" smtClean="0"/>
              <a:t>YERLİ ÜRETİM VE İTHAL TEMEL FİDANLAR KULLANILARAK 3 NO.LU ASMA ANAÇ VE KALEM DAMIZLIKLARININ KURULMASINA YÖNELİK ÇALIŞMALAR, HEMEN TÜMÜYLE, 2013 YILINDA FÜAB BÜNYESİNDE KURULAN </a:t>
            </a:r>
            <a:r>
              <a:rPr lang="tr-TR" sz="2000" dirty="0" smtClean="0">
                <a:solidFill>
                  <a:srgbClr val="D60093"/>
                </a:solidFill>
              </a:rPr>
              <a:t>FİDAN A.Ş. </a:t>
            </a:r>
            <a:r>
              <a:rPr lang="tr-TR" sz="2000" dirty="0" smtClean="0"/>
              <a:t>ELİYLE YÜRÜTÜLMEKTEDİR.</a:t>
            </a:r>
          </a:p>
          <a:p>
            <a:pPr>
              <a:lnSpc>
                <a:spcPct val="110000"/>
              </a:lnSpc>
            </a:pPr>
            <a:r>
              <a:rPr lang="tr-TR" sz="2000" dirty="0" smtClean="0"/>
              <a:t>2015 YILINDA BAŞLANAN ÇALIŞMALAR; </a:t>
            </a:r>
            <a:r>
              <a:rPr lang="tr-TR" sz="2000" i="1" dirty="0" smtClean="0">
                <a:solidFill>
                  <a:schemeClr val="accent5">
                    <a:lumMod val="50000"/>
                  </a:schemeClr>
                </a:solidFill>
              </a:rPr>
              <a:t>ARAZİ KALİTESİ VE KİRA BEDELLERİ, TESCİL, ARINDIRMA, PLAKALANDIRMA, YURTİÇİ TEMEL FİDAN ÜRETİMİ, FİYATLARI, İTHALAT VE DESTEKLEME </a:t>
            </a:r>
            <a:r>
              <a:rPr lang="tr-TR" sz="2000" dirty="0" smtClean="0"/>
              <a:t>KONULARINDA YAŞANAN ÖNEMLİ SIKINTILARA RAĞMEN SÜRDÜRÜLMEYE ÇALIŞILMAKTADIR.</a:t>
            </a:r>
          </a:p>
          <a:p>
            <a:pPr>
              <a:lnSpc>
                <a:spcPct val="110000"/>
              </a:lnSpc>
            </a:pPr>
            <a:r>
              <a:rPr lang="tr-TR" sz="2000" dirty="0" smtClean="0"/>
              <a:t>DAMIZLIK PARSELLERİ </a:t>
            </a:r>
            <a:r>
              <a:rPr lang="tr-TR" sz="2000" dirty="0" smtClean="0">
                <a:solidFill>
                  <a:srgbClr val="6600FF"/>
                </a:solidFill>
              </a:rPr>
              <a:t>2 MİLYON/YIL </a:t>
            </a:r>
            <a:r>
              <a:rPr lang="tr-TR" sz="2000" dirty="0" smtClean="0"/>
              <a:t>AŞILAMA KAPASİTESİNE GÖRE PLÂNLANMIŞTIR.</a:t>
            </a:r>
            <a:endParaRPr lang="tr-TR" sz="20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1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/>
              <a:t>YERLİ SOFRALIK ÇEŞİTLER</a:t>
            </a:r>
            <a:endParaRPr lang="tr-TR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1826756"/>
              </p:ext>
            </p:extLst>
          </p:nvPr>
        </p:nvGraphicFramePr>
        <p:xfrm>
          <a:off x="515275" y="1580872"/>
          <a:ext cx="8113450" cy="4826581"/>
        </p:xfrm>
        <a:graphic>
          <a:graphicData uri="http://schemas.openxmlformats.org/drawingml/2006/table">
            <a:tbl>
              <a:tblPr firstRow="1" firstCol="1" bandRow="1"/>
              <a:tblGrid>
                <a:gridCol w="2657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93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93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02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06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865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368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Çeşitler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Fidan İhtiyacı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Dikilen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Hazır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Eksik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Karşılama Oranı 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(%)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Sultani 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747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0,4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Trakya </a:t>
                      </a:r>
                      <a:r>
                        <a:rPr lang="tr-TR" sz="14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İlkeren</a:t>
                      </a:r>
                      <a:endParaRPr lang="tr-TR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127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209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47,8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Horoz 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Karası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Sultan </a:t>
                      </a:r>
                      <a:r>
                        <a:rPr lang="tr-TR" sz="1400" b="1" dirty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tr-TR" sz="14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Islahçı Hakkı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Ata </a:t>
                      </a:r>
                      <a:r>
                        <a:rPr lang="tr-TR" sz="1400" b="1" dirty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Sarısı </a:t>
                      </a:r>
                      <a:r>
                        <a:rPr lang="tr-TR" sz="14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tr-TR" sz="1400" b="1" i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Bulaşık</a:t>
                      </a:r>
                      <a:r>
                        <a:rPr lang="tr-TR" sz="14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Razakı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117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Müşküle </a:t>
                      </a:r>
                      <a:r>
                        <a:rPr lang="tr-TR" sz="1400" b="1" i="1" dirty="0">
                          <a:solidFill>
                            <a:srgbClr val="833C0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(Plakasız)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90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90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Hatun </a:t>
                      </a:r>
                      <a:r>
                        <a:rPr lang="tr-TR" sz="1400" b="1" dirty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Parmağı </a:t>
                      </a:r>
                      <a:r>
                        <a:rPr lang="tr-TR" sz="1400" b="1" i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(Bulaşık)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85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85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Çavuş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Ergin </a:t>
                      </a:r>
                      <a:r>
                        <a:rPr lang="tr-TR" sz="1400" b="1" dirty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Çekirdeksizi </a:t>
                      </a:r>
                      <a:r>
                        <a:rPr lang="tr-TR" sz="1400" b="1" i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(Bulaşık)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65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65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Yalova İncisi </a:t>
                      </a:r>
                      <a:r>
                        <a:rPr lang="tr-TR" sz="1400" b="1" i="1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(Bulaşık)</a:t>
                      </a:r>
                      <a:endParaRPr lang="tr-TR" sz="1400" b="1" i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65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CC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Pembe </a:t>
                      </a:r>
                      <a:r>
                        <a:rPr lang="tr-TR" sz="1400" b="1" dirty="0" err="1">
                          <a:solidFill>
                            <a:srgbClr val="CC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Gemre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60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60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Tekirdağ 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Çekirdeksizi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Hafızali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45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Barış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20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Osmancık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35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err="1" smtClean="0">
                          <a:solidFill>
                            <a:srgbClr val="CC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Hönüsü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50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6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r>
                        <a:rPr lang="tr-TR" sz="1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4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Karaerik</a:t>
                      </a:r>
                      <a:endParaRPr lang="tr-TR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50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Toplam</a:t>
                      </a:r>
                      <a:endParaRPr lang="tr-TR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2560</a:t>
                      </a:r>
                      <a:endParaRPr lang="tr-TR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148</a:t>
                      </a:r>
                      <a:endParaRPr lang="tr-TR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656</a:t>
                      </a:r>
                      <a:endParaRPr lang="tr-TR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1756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31,4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7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/>
              <a:t>YABANCI SOFRALIK ÇEŞİTLER</a:t>
            </a:r>
            <a:endParaRPr lang="tr-TR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340048"/>
              </p:ext>
            </p:extLst>
          </p:nvPr>
        </p:nvGraphicFramePr>
        <p:xfrm>
          <a:off x="612558" y="1678523"/>
          <a:ext cx="7918883" cy="4207376"/>
        </p:xfrm>
        <a:graphic>
          <a:graphicData uri="http://schemas.openxmlformats.org/drawingml/2006/table">
            <a:tbl>
              <a:tblPr firstRow="1" firstCol="1" bandRow="1"/>
              <a:tblGrid>
                <a:gridCol w="30925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41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68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68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88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96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84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Çeşitler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Fidan İhtiyacı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Dikilen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Hazır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Eksik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Karşılama Oranı (%)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8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Prima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i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(Kayıtsız)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8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Red Globe</a:t>
                      </a:r>
                      <a:r>
                        <a:rPr lang="tr-TR" sz="1600" b="1" i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i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(Islahçı </a:t>
                      </a:r>
                      <a:r>
                        <a:rPr lang="tr-TR" sz="16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Hakkı)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8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Michel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Palieri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595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0,8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8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Victoria </a:t>
                      </a:r>
                      <a:r>
                        <a:rPr lang="tr-TR" sz="1600" b="1" i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(Kayıtsız)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8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A.Lavallee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i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(Bulaşık)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8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Th.Seedless</a:t>
                      </a:r>
                      <a:r>
                        <a:rPr lang="tr-TR" sz="16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i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(Kayıtsız)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8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Crimson </a:t>
                      </a:r>
                      <a:r>
                        <a:rPr lang="tr-TR" sz="1600" b="1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Seedless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8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Cardinal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tr-TR" sz="1600" b="1" i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Bulaşık)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8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Autumn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Royal</a:t>
                      </a: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i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(Kayıtsız)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8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Superior</a:t>
                      </a:r>
                      <a:r>
                        <a:rPr lang="tr-TR" sz="16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Seedless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8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Fantasy </a:t>
                      </a:r>
                      <a:r>
                        <a:rPr lang="tr-TR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Seedless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36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Toplam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3.850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3.840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3346" y="2754467"/>
            <a:ext cx="8097308" cy="1034562"/>
          </a:xfrm>
        </p:spPr>
        <p:txBody>
          <a:bodyPr/>
          <a:lstStyle/>
          <a:p>
            <a:pPr algn="ctr"/>
            <a:r>
              <a:rPr lang="tr-TR" dirty="0" smtClean="0"/>
              <a:t>YENİ NESİL YABANCI ÇEKİRDEKSİZ ÇEŞİTLER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5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0" y="296079"/>
            <a:ext cx="4416832" cy="2976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/>
          <a:stretch/>
        </p:blipFill>
        <p:spPr>
          <a:xfrm>
            <a:off x="4740927" y="276432"/>
            <a:ext cx="4231922" cy="6157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t="8652" r="5591" b="8195"/>
          <a:stretch/>
        </p:blipFill>
        <p:spPr>
          <a:xfrm>
            <a:off x="154458" y="3370894"/>
            <a:ext cx="4405134" cy="3069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Metin kutusu 7"/>
          <p:cNvSpPr txBox="1"/>
          <p:nvPr/>
        </p:nvSpPr>
        <p:spPr>
          <a:xfrm>
            <a:off x="168678" y="275208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Allison </a:t>
            </a: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Seedless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68678" y="3429000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Autumn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King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4749550" y="275208"/>
            <a:ext cx="1279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Autumn </a:t>
            </a: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Royal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94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6" y="354368"/>
            <a:ext cx="2932201" cy="39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11" y="344009"/>
            <a:ext cx="2606400" cy="39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30" y="345316"/>
            <a:ext cx="3195961" cy="3910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Metin kutusu 5"/>
          <p:cNvSpPr txBox="1"/>
          <p:nvPr/>
        </p:nvSpPr>
        <p:spPr>
          <a:xfrm>
            <a:off x="168678" y="337352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Coachella </a:t>
            </a: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Seedless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107187" y="337352"/>
            <a:ext cx="1189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Cotton Candy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5841509" y="337352"/>
            <a:ext cx="1427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Fantasy Seedless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0" r="8482" b="8789"/>
          <a:stretch/>
        </p:blipFill>
        <p:spPr>
          <a:xfrm>
            <a:off x="134276" y="4365593"/>
            <a:ext cx="3023248" cy="209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45" y="4365593"/>
            <a:ext cx="2798400" cy="209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65" y="4365593"/>
            <a:ext cx="2799426" cy="2099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Metin kutusu 11"/>
          <p:cNvSpPr txBox="1"/>
          <p:nvPr/>
        </p:nvSpPr>
        <p:spPr>
          <a:xfrm>
            <a:off x="168678" y="4385569"/>
            <a:ext cx="1048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Sweet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3302495" y="4385569"/>
            <a:ext cx="15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Magenta Seedless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6178860" y="4385569"/>
            <a:ext cx="1484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Midnight </a:t>
            </a: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Beauty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ÜZÜM ÜRETİMİNİN TOPLAM MEYVE </a:t>
            </a:r>
            <a:br>
              <a:rPr lang="tr-TR" sz="2800" dirty="0" smtClean="0"/>
            </a:br>
            <a:r>
              <a:rPr lang="tr-TR" sz="2800" dirty="0" smtClean="0"/>
              <a:t>ÜRETİMİ İÇİNDEKİ YERİ</a:t>
            </a:r>
            <a:endParaRPr lang="tr-T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05722"/>
            <a:ext cx="8097308" cy="227268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r-TR" sz="2400" dirty="0" smtClean="0"/>
              <a:t>2012-2016 ORTALAMASI OLARAK;</a:t>
            </a:r>
          </a:p>
          <a:p>
            <a:pPr>
              <a:lnSpc>
                <a:spcPct val="120000"/>
              </a:lnSpc>
              <a:tabLst>
                <a:tab pos="3408363" algn="l"/>
              </a:tabLst>
            </a:pPr>
            <a:r>
              <a:rPr lang="tr-TR" sz="2400" dirty="0" smtClean="0"/>
              <a:t>ÜZÜM ÜRETİMİNİN PAYI	: </a:t>
            </a:r>
            <a:r>
              <a:rPr lang="tr-TR" sz="2400" dirty="0" smtClean="0">
                <a:solidFill>
                  <a:srgbClr val="6600FF"/>
                </a:solidFill>
              </a:rPr>
              <a:t>%22.5 (1)</a:t>
            </a:r>
          </a:p>
          <a:p>
            <a:pPr>
              <a:lnSpc>
                <a:spcPct val="120000"/>
              </a:lnSpc>
              <a:tabLst>
                <a:tab pos="3408363" algn="l"/>
              </a:tabLst>
            </a:pPr>
            <a:r>
              <a:rPr lang="tr-TR" sz="2400" dirty="0" smtClean="0"/>
              <a:t>DÖNEM İÇİ DEĞİŞİM      	: </a:t>
            </a:r>
            <a:r>
              <a:rPr lang="tr-TR" sz="2400" dirty="0" smtClean="0">
                <a:solidFill>
                  <a:srgbClr val="6600FF"/>
                </a:solidFill>
              </a:rPr>
              <a:t>%-2.2</a:t>
            </a:r>
            <a:endParaRPr lang="tr-TR" sz="2400" dirty="0">
              <a:solidFill>
                <a:srgbClr val="6600FF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0" y="195559"/>
            <a:ext cx="4097858" cy="3073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27" y="206396"/>
            <a:ext cx="4097860" cy="3063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0" y="3356992"/>
            <a:ext cx="4097858" cy="3073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28" y="3356992"/>
            <a:ext cx="4097858" cy="3073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Metin kutusu 6"/>
          <p:cNvSpPr txBox="1"/>
          <p:nvPr/>
        </p:nvSpPr>
        <p:spPr>
          <a:xfrm>
            <a:off x="395536" y="188640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 Seedless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674573" y="18864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Princess </a:t>
            </a: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Seedless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395536" y="3366846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Ralli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Seedless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674573" y="3366846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Sable Seedless</a:t>
            </a:r>
          </a:p>
        </p:txBody>
      </p:sp>
    </p:spTree>
    <p:extLst>
      <p:ext uri="{BB962C8B-B14F-4D97-AF65-F5344CB8AC3E}">
        <p14:creationId xmlns:p14="http://schemas.microsoft.com/office/powerpoint/2010/main" val="1260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2" b="13755"/>
          <a:stretch/>
        </p:blipFill>
        <p:spPr>
          <a:xfrm>
            <a:off x="4657816" y="310962"/>
            <a:ext cx="4376520" cy="2352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/>
          <a:stretch/>
        </p:blipFill>
        <p:spPr>
          <a:xfrm>
            <a:off x="123252" y="310962"/>
            <a:ext cx="2064565" cy="3368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2" y="3785737"/>
            <a:ext cx="4448748" cy="2595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7"/>
          <a:stretch/>
        </p:blipFill>
        <p:spPr>
          <a:xfrm>
            <a:off x="2250984" y="310962"/>
            <a:ext cx="2312377" cy="3369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/>
          <a:stretch/>
        </p:blipFill>
        <p:spPr>
          <a:xfrm>
            <a:off x="4657816" y="2732988"/>
            <a:ext cx="4377600" cy="3647852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111450" y="277416"/>
            <a:ext cx="1140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Scarlet </a:t>
            </a: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Royal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674572" y="277416"/>
            <a:ext cx="2754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Scarlotta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Seedless (</a:t>
            </a:r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Sugranineteen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2233213" y="277416"/>
            <a:ext cx="1140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Sundale Red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111450" y="3775218"/>
            <a:ext cx="1505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Starletta Seedless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4674572" y="2754286"/>
            <a:ext cx="1259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 Royal</a:t>
            </a:r>
          </a:p>
        </p:txBody>
      </p:sp>
    </p:spTree>
    <p:extLst>
      <p:ext uri="{BB962C8B-B14F-4D97-AF65-F5344CB8AC3E}">
        <p14:creationId xmlns:p14="http://schemas.microsoft.com/office/powerpoint/2010/main" val="18623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6827"/>
          <a:stretch/>
        </p:blipFill>
        <p:spPr>
          <a:xfrm>
            <a:off x="180542" y="188640"/>
            <a:ext cx="2389832" cy="2777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4"/>
          <a:stretch/>
        </p:blipFill>
        <p:spPr>
          <a:xfrm>
            <a:off x="2622138" y="188640"/>
            <a:ext cx="3166311" cy="2777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 b="5230"/>
          <a:stretch/>
        </p:blipFill>
        <p:spPr>
          <a:xfrm>
            <a:off x="180542" y="3097050"/>
            <a:ext cx="5608214" cy="3368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7"/>
          <a:stretch/>
        </p:blipFill>
        <p:spPr>
          <a:xfrm>
            <a:off x="5831588" y="2554623"/>
            <a:ext cx="3127725" cy="3910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r="29006"/>
          <a:stretch/>
        </p:blipFill>
        <p:spPr>
          <a:xfrm>
            <a:off x="5831588" y="188640"/>
            <a:ext cx="3129272" cy="2251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Metin kutusu 9"/>
          <p:cNvSpPr txBox="1"/>
          <p:nvPr/>
        </p:nvSpPr>
        <p:spPr>
          <a:xfrm>
            <a:off x="164718" y="188639"/>
            <a:ext cx="881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Sugraone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2641588" y="188639"/>
            <a:ext cx="1542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Sweet Celebration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5837549" y="188639"/>
            <a:ext cx="1423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Sweet </a:t>
            </a:r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Surrender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164718" y="3085711"/>
            <a:ext cx="1338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Sweet Sapphire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5837549" y="2550099"/>
            <a:ext cx="1313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Timco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Seedless</a:t>
            </a:r>
          </a:p>
        </p:txBody>
      </p:sp>
    </p:spTree>
    <p:extLst>
      <p:ext uri="{BB962C8B-B14F-4D97-AF65-F5344CB8AC3E}">
        <p14:creationId xmlns:p14="http://schemas.microsoft.com/office/powerpoint/2010/main" val="12578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3346" y="2754467"/>
            <a:ext cx="8097308" cy="1034562"/>
          </a:xfrm>
        </p:spPr>
        <p:txBody>
          <a:bodyPr/>
          <a:lstStyle/>
          <a:p>
            <a:pPr algn="ctr"/>
            <a:r>
              <a:rPr lang="tr-TR" dirty="0" smtClean="0"/>
              <a:t>YENİ NESİL YABANCI ÇEKİRDEKLİ ÇEŞİTLER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r="14369"/>
          <a:stretch/>
        </p:blipFill>
        <p:spPr>
          <a:xfrm>
            <a:off x="177554" y="168682"/>
            <a:ext cx="2936761" cy="291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r="19092"/>
          <a:stretch/>
        </p:blipFill>
        <p:spPr>
          <a:xfrm>
            <a:off x="3206692" y="168682"/>
            <a:ext cx="2711114" cy="291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0" y="3155357"/>
            <a:ext cx="4994594" cy="332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9"/>
          <a:stretch/>
        </p:blipFill>
        <p:spPr>
          <a:xfrm>
            <a:off x="6010184" y="168681"/>
            <a:ext cx="2920752" cy="2914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37" y="3154207"/>
            <a:ext cx="3592497" cy="3327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Metin kutusu 9"/>
          <p:cNvSpPr txBox="1"/>
          <p:nvPr/>
        </p:nvSpPr>
        <p:spPr>
          <a:xfrm>
            <a:off x="155840" y="3121223"/>
            <a:ext cx="97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Moonballs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55840" y="156079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Black Magic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5304889" y="3121223"/>
            <a:ext cx="1194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Witch Fingers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3174248" y="156079"/>
            <a:ext cx="6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Kyoho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6006224" y="156079"/>
            <a:ext cx="1814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Pink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Chimenti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) Globe</a:t>
            </a:r>
          </a:p>
        </p:txBody>
      </p:sp>
    </p:spTree>
    <p:extLst>
      <p:ext uri="{BB962C8B-B14F-4D97-AF65-F5344CB8AC3E}">
        <p14:creationId xmlns:p14="http://schemas.microsoft.com/office/powerpoint/2010/main" val="37904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/>
              <a:t>KURUTMALIK ÇEŞİTLER</a:t>
            </a:r>
            <a:endParaRPr lang="tr-TR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660818"/>
              </p:ext>
            </p:extLst>
          </p:nvPr>
        </p:nvGraphicFramePr>
        <p:xfrm>
          <a:off x="533400" y="1536485"/>
          <a:ext cx="8131206" cy="4473703"/>
        </p:xfrm>
        <a:graphic>
          <a:graphicData uri="http://schemas.openxmlformats.org/drawingml/2006/table">
            <a:tbl>
              <a:tblPr firstRow="1" firstCol="1" bandRow="1"/>
              <a:tblGrid>
                <a:gridCol w="31207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22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21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49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9069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08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Çeşitler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Fidan İhtiyacı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Dikilen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Hazır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Eksik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Karşılama Oranı (%)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8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Sultan </a:t>
                      </a:r>
                      <a:r>
                        <a:rPr lang="tr-TR" sz="1800" b="1" dirty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tr-TR" sz="18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(Islahçı Hakkı)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8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Altın </a:t>
                      </a:r>
                      <a:r>
                        <a:rPr lang="tr-TR" sz="1800" b="1" dirty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Sultani </a:t>
                      </a:r>
                      <a:r>
                        <a:rPr lang="tr-TR" sz="18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(Islahçı Hakkı)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245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800" b="1" dirty="0" err="1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Saruhanbey</a:t>
                      </a:r>
                      <a:r>
                        <a:rPr lang="tr-T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8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(Islahçı Hakkı)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8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Ekşikara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800" b="1" i="1" dirty="0">
                          <a:solidFill>
                            <a:srgbClr val="833C0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(Plakasız)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8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Banazı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Siyahı </a:t>
                      </a:r>
                      <a:r>
                        <a:rPr lang="tr-TR" sz="1800" b="1" i="1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(Kayıtsız)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Siyah </a:t>
                      </a:r>
                      <a:r>
                        <a:rPr lang="tr-TR" sz="18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Dimrit</a:t>
                      </a: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800" b="1" i="1" dirty="0">
                          <a:solidFill>
                            <a:srgbClr val="833C0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(Plakasız)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8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Besni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800" b="1" dirty="0" err="1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Dımışkı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51435" marR="5143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51435" marR="5143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800" b="1" dirty="0" err="1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Göğüzüm</a:t>
                      </a:r>
                      <a:r>
                        <a:rPr lang="tr-T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800" b="1" i="1" dirty="0">
                          <a:solidFill>
                            <a:srgbClr val="833C0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(Plakasız)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800" b="1" dirty="0" err="1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Kerküş</a:t>
                      </a:r>
                      <a:r>
                        <a:rPr lang="tr-T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800" b="1" i="1" dirty="0">
                          <a:solidFill>
                            <a:srgbClr val="833C0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(Plakasız)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8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Dökülgen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Sergi </a:t>
                      </a: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Karası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9732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Toplam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1.620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(30)</a:t>
                      </a:r>
                      <a:r>
                        <a:rPr lang="tr-TR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1.490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8,0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9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/>
              <a:t>ŞARAPLIK-ŞIRALIK ÇEŞİTLER</a:t>
            </a:r>
            <a:endParaRPr lang="tr-TR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705229"/>
              </p:ext>
            </p:extLst>
          </p:nvPr>
        </p:nvGraphicFramePr>
        <p:xfrm>
          <a:off x="461638" y="1545361"/>
          <a:ext cx="8211844" cy="4810698"/>
        </p:xfrm>
        <a:graphic>
          <a:graphicData uri="http://schemas.openxmlformats.org/drawingml/2006/table">
            <a:tbl>
              <a:tblPr firstRow="1" firstCol="1" bandRow="1"/>
              <a:tblGrid>
                <a:gridCol w="29930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44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44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59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47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92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04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ŞARAPLIK-ŞIRALIK (YERLİ)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Fidan İhtiyacı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Dikilen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Hazır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Eksik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Karşılama </a:t>
                      </a:r>
                      <a:r>
                        <a:rPr lang="tr-T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Oranı (%)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Narince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(25</a:t>
                      </a:r>
                      <a:r>
                        <a:rPr lang="tr-TR" sz="1600" b="1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375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Boğazkere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Öküzgözü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Bornova </a:t>
                      </a:r>
                      <a:r>
                        <a:rPr lang="tr-TR" sz="1600" b="1" dirty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Misketi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Emir</a:t>
                      </a:r>
                      <a:r>
                        <a:rPr lang="tr-T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i="1" dirty="0">
                          <a:solidFill>
                            <a:srgbClr val="833C0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(Plakasız)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Papazkarası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Çal </a:t>
                      </a: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Karası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Kalecik </a:t>
                      </a: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Karası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Toplam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962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136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(100</a:t>
                      </a:r>
                      <a:r>
                        <a:rPr lang="tr-TR" sz="1800" b="1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tr-TR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545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281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70,8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ŞARAPLIK (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YABANCI)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Merlot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Syrah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Chardonnay</a:t>
                      </a:r>
                      <a:r>
                        <a:rPr lang="tr-TR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i="1" dirty="0">
                          <a:solidFill>
                            <a:srgbClr val="833C0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(Plakasız)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Sauvignon</a:t>
                      </a:r>
                      <a:r>
                        <a:rPr lang="tr-TR" sz="1600" b="1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dirty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Blanc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Cabernet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Sauvignon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34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tr-TR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tr-TR" sz="1600" b="1" dirty="0" err="1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Macabeu</a:t>
                      </a:r>
                      <a:endParaRPr lang="tr-T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5129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Toplam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416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127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225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45,9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/>
              <a:t>ASMA ANAÇ DAMIZLIĞI</a:t>
            </a:r>
            <a:endParaRPr lang="tr-TR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853220"/>
              </p:ext>
            </p:extLst>
          </p:nvPr>
        </p:nvGraphicFramePr>
        <p:xfrm>
          <a:off x="515644" y="1616383"/>
          <a:ext cx="8104572" cy="4251395"/>
        </p:xfrm>
        <a:graphic>
          <a:graphicData uri="http://schemas.openxmlformats.org/drawingml/2006/table">
            <a:tbl>
              <a:tblPr firstRow="1" firstCol="1" bandRow="1"/>
              <a:tblGrid>
                <a:gridCol w="18635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85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96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03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42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48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26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Anaçlar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Fidan İhtiyacı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Dikilen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Hazır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Eksik Fidan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Karşılama 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Oranı (%)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1. 1103 </a:t>
                      </a:r>
                      <a:r>
                        <a:rPr lang="tr-TR" sz="18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Paulsen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5.000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2.053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(25</a:t>
                      </a:r>
                      <a:r>
                        <a:rPr lang="tr-TR" sz="1800" b="1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1695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1.252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41 B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3.500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3.485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tr-TR" sz="18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Kober</a:t>
                      </a: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5 BB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3.500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3.444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0,2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110 R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4.250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3.350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tr-TR" sz="18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Fercal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2.122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(30</a:t>
                      </a:r>
                      <a:r>
                        <a:rPr lang="tr-TR" sz="1800" b="1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2.110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</a:t>
                      </a:r>
                      <a:r>
                        <a:rPr lang="tr-TR" sz="18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Ramsey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(25</a:t>
                      </a:r>
                      <a:r>
                        <a:rPr lang="tr-TR" sz="1800" b="1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205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1.295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13,7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SO4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8. 140 </a:t>
                      </a:r>
                      <a:r>
                        <a:rPr lang="tr-TR" sz="18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Ru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808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19,2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 16-13 C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(6</a:t>
                      </a:r>
                      <a:r>
                        <a:rPr lang="tr-TR" sz="1800" b="1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326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174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65,2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 420 A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(10</a:t>
                      </a:r>
                      <a:r>
                        <a:rPr lang="tr-TR" sz="1800" b="1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tr-TR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16,7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 99 R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608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 8 B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44,0</a:t>
                      </a: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D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6637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Toplam</a:t>
                      </a:r>
                      <a:endParaRPr lang="tr-TR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22.872</a:t>
                      </a:r>
                      <a:endParaRPr lang="tr-TR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3.027</a:t>
                      </a:r>
                      <a:endParaRPr lang="tr-TR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(111</a:t>
                      </a:r>
                      <a:r>
                        <a:rPr lang="tr-TR" sz="2000" b="1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tr-TR" sz="20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8.089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11.756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48,6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33491" y="1242788"/>
            <a:ext cx="5877018" cy="728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200" i="1" dirty="0" smtClean="0"/>
              <a:t>İlginiz için teşekkür ederim…</a:t>
            </a:r>
            <a:endParaRPr lang="en-US" sz="3200" i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/>
              <a:t>SON 5 YILA AİT ASMA FİDANI ÜRETİMİ </a:t>
            </a:r>
            <a:br>
              <a:rPr lang="tr-TR" sz="2800" dirty="0" smtClean="0"/>
            </a:br>
            <a:r>
              <a:rPr lang="tr-TR" sz="2800" dirty="0" smtClean="0"/>
              <a:t>(KATEGORİ: STANDART)</a:t>
            </a:r>
            <a:endParaRPr lang="tr-TR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531346"/>
              </p:ext>
            </p:extLst>
          </p:nvPr>
        </p:nvGraphicFramePr>
        <p:xfrm>
          <a:off x="470517" y="1927099"/>
          <a:ext cx="8202966" cy="3905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1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71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71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71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71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671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78087">
                <a:tc>
                  <a:txBody>
                    <a:bodyPr/>
                    <a:lstStyle/>
                    <a:p>
                      <a:pPr algn="l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YIL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AŞILI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AŞISIZ AMERİKAN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AŞISIZ  </a:t>
                      </a:r>
                    </a:p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YERLİ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AŞISIZ TOPLAM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GENEL TOPLAM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l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2012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2.604.813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541.130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247.645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788.775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3.393.588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l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3.049.930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1.214.840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2.881.520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4.096.360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7.146.290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l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3.376.120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1.460.285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578.230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2.038.515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5.404.635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l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2.712.100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516.560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1.750.961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2.267.521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4.979.621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l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3.371.031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721.924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243.140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965.064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4.336.095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l"/>
                      <a:r>
                        <a:rPr lang="tr-TR" sz="1600" b="1" dirty="0" smtClean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ORT.</a:t>
                      </a:r>
                      <a:endParaRPr lang="tr-TR" sz="1600" b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b="1" dirty="0" smtClean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3.022.799</a:t>
                      </a:r>
                      <a:endParaRPr lang="tr-TR" sz="1800" b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b="1" dirty="0" smtClean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890.948</a:t>
                      </a:r>
                      <a:endParaRPr lang="tr-TR" sz="1800" b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b="1" dirty="0" smtClean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1.140.299</a:t>
                      </a:r>
                      <a:endParaRPr lang="tr-TR" sz="1800" b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b="1" dirty="0" smtClean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2.031.247</a:t>
                      </a:r>
                      <a:endParaRPr lang="tr-TR" sz="1800" b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b="1" dirty="0" smtClean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5.054.046</a:t>
                      </a:r>
                      <a:endParaRPr lang="tr-TR" sz="1800" b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l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DEĞİŞİM (%)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+ 29.4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+ 33.4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-1.8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+22.3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66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+ 27.8</a:t>
                      </a:r>
                      <a:endParaRPr lang="tr-TR" sz="1600" b="1" dirty="0">
                        <a:solidFill>
                          <a:srgbClr val="66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5930">
                <a:tc>
                  <a:txBody>
                    <a:bodyPr/>
                    <a:lstStyle/>
                    <a:p>
                      <a:pPr algn="l"/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PAY (%)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59.8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r-TR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r-TR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40.2</a:t>
                      </a:r>
                      <a:endParaRPr lang="tr-TR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7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2016 YILINA AİT ASMA FİDANI ÜRETİMİ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55348"/>
            <a:ext cx="8097308" cy="3983731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tabLst>
                <a:tab pos="3232150" algn="l"/>
              </a:tabLst>
            </a:pPr>
            <a:r>
              <a:rPr lang="tr-TR" sz="2400" dirty="0" smtClean="0"/>
              <a:t>ASMA FİDANI ÜRETİMİ	: </a:t>
            </a:r>
            <a:r>
              <a:rPr lang="tr-TR" sz="3200" dirty="0" smtClean="0">
                <a:solidFill>
                  <a:srgbClr val="8825C5"/>
                </a:solidFill>
              </a:rPr>
              <a:t>4.092.955</a:t>
            </a:r>
          </a:p>
          <a:p>
            <a:pPr>
              <a:spcAft>
                <a:spcPts val="1800"/>
              </a:spcAft>
              <a:tabLst>
                <a:tab pos="3232150" algn="l"/>
              </a:tabLst>
            </a:pPr>
            <a:r>
              <a:rPr lang="tr-TR" sz="2400" dirty="0" smtClean="0"/>
              <a:t>AŞILI FİDAN                     	: </a:t>
            </a:r>
            <a:r>
              <a:rPr lang="tr-TR" sz="2400" dirty="0" smtClean="0">
                <a:solidFill>
                  <a:srgbClr val="6600FF"/>
                </a:solidFill>
              </a:rPr>
              <a:t>%82.4</a:t>
            </a:r>
          </a:p>
          <a:p>
            <a:pPr>
              <a:spcAft>
                <a:spcPts val="1800"/>
              </a:spcAft>
              <a:tabLst>
                <a:tab pos="3232150" algn="l"/>
              </a:tabLst>
            </a:pPr>
            <a:r>
              <a:rPr lang="tr-TR" sz="2400" dirty="0" smtClean="0"/>
              <a:t>AŞISIZ AMERİKAN     	: </a:t>
            </a:r>
            <a:r>
              <a:rPr lang="tr-TR" sz="2400" dirty="0" smtClean="0">
                <a:solidFill>
                  <a:srgbClr val="6600FF"/>
                </a:solidFill>
              </a:rPr>
              <a:t>%17.6</a:t>
            </a:r>
          </a:p>
          <a:p>
            <a:pPr>
              <a:spcAft>
                <a:spcPts val="1800"/>
              </a:spcAft>
              <a:tabLst>
                <a:tab pos="5743575" algn="l"/>
              </a:tabLst>
            </a:pPr>
            <a:r>
              <a:rPr lang="tr-TR" sz="2400" dirty="0" smtClean="0"/>
              <a:t>MEYVE / ASMA FİDANI ÜRETİMİNDEKİ PAYI	: </a:t>
            </a:r>
            <a:r>
              <a:rPr lang="tr-TR" sz="2400" dirty="0" smtClean="0">
                <a:solidFill>
                  <a:srgbClr val="6600FF"/>
                </a:solidFill>
              </a:rPr>
              <a:t>%12.3 </a:t>
            </a: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>(Elma ve Cevizden sonra 3. sırada)</a:t>
            </a:r>
          </a:p>
          <a:p>
            <a:pPr>
              <a:spcAft>
                <a:spcPts val="1800"/>
              </a:spcAft>
              <a:tabLst>
                <a:tab pos="5743575" algn="l"/>
              </a:tabLst>
            </a:pPr>
            <a:r>
              <a:rPr lang="tr-TR" sz="2400" dirty="0" smtClean="0"/>
              <a:t>ÜRETİMİN  İHTİYACI  KARŞILAMA ORANI	: </a:t>
            </a:r>
            <a:r>
              <a:rPr lang="tr-TR" sz="2400" dirty="0" smtClean="0">
                <a:solidFill>
                  <a:srgbClr val="6600FF"/>
                </a:solidFill>
              </a:rPr>
              <a:t>%15.3</a:t>
            </a:r>
            <a:endParaRPr lang="tr-TR" sz="2400" dirty="0">
              <a:solidFill>
                <a:srgbClr val="6600FF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TÜRKİYE’NİN ASMA FİDANI İHTİYACI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2400" dirty="0" smtClean="0"/>
              <a:t>OIV 2016 KAYITLARINA GÖRE</a:t>
            </a:r>
          </a:p>
          <a:p>
            <a:pPr marL="0" indent="0" algn="ctr">
              <a:buNone/>
            </a:pPr>
            <a:r>
              <a:rPr lang="tr-TR" sz="2400" dirty="0" smtClean="0"/>
              <a:t>BAĞ ALANIMIZ </a:t>
            </a:r>
            <a:r>
              <a:rPr lang="tr-TR" sz="2400" dirty="0" smtClean="0">
                <a:solidFill>
                  <a:srgbClr val="8825C5"/>
                </a:solidFill>
              </a:rPr>
              <a:t>480.000 HEKTAR </a:t>
            </a:r>
            <a:r>
              <a:rPr lang="tr-TR" sz="2400" dirty="0" smtClean="0"/>
              <a:t>OLDUĞUNA,</a:t>
            </a:r>
          </a:p>
          <a:p>
            <a:pPr marL="0" indent="0" algn="ctr">
              <a:buNone/>
            </a:pPr>
            <a:r>
              <a:rPr lang="tr-TR" sz="2400" dirty="0" smtClean="0"/>
              <a:t>BAĞ TESİSLERİNİN ORT. EKONOMİK ÖMRÜ</a:t>
            </a:r>
          </a:p>
          <a:p>
            <a:pPr marL="0" indent="0" algn="ctr">
              <a:buNone/>
            </a:pPr>
            <a:r>
              <a:rPr lang="tr-TR" sz="2400" dirty="0" smtClean="0">
                <a:solidFill>
                  <a:srgbClr val="8825C5"/>
                </a:solidFill>
              </a:rPr>
              <a:t>40 YIL </a:t>
            </a:r>
            <a:r>
              <a:rPr lang="tr-TR" sz="2400" dirty="0" smtClean="0"/>
              <a:t>KABUL EDİLDİĞİNE GÖRE,</a:t>
            </a:r>
          </a:p>
          <a:p>
            <a:pPr marL="0" indent="0" algn="ctr">
              <a:buNone/>
            </a:pPr>
            <a:r>
              <a:rPr lang="tr-TR" sz="2400" dirty="0" smtClean="0">
                <a:solidFill>
                  <a:srgbClr val="8825C5"/>
                </a:solidFill>
              </a:rPr>
              <a:t>2222 Omca / Ha (1.5x3.0 m) </a:t>
            </a:r>
            <a:r>
              <a:rPr lang="tr-TR" sz="2400" dirty="0" smtClean="0"/>
              <a:t>HESABI İLE</a:t>
            </a:r>
          </a:p>
          <a:p>
            <a:pPr marL="0" indent="0" algn="ctr">
              <a:buNone/>
            </a:pPr>
            <a:r>
              <a:rPr lang="tr-TR" sz="2400" dirty="0" smtClean="0"/>
              <a:t>MEVCUT BAĞ ALANININ KORUNABİLMESİ İÇİN</a:t>
            </a:r>
          </a:p>
          <a:p>
            <a:pPr marL="0" indent="0" algn="ctr">
              <a:buNone/>
            </a:pPr>
            <a:r>
              <a:rPr lang="tr-TR" sz="2400" dirty="0" smtClean="0"/>
              <a:t>YAKLAŞIK </a:t>
            </a:r>
            <a:r>
              <a:rPr lang="tr-TR" sz="2400" dirty="0" smtClean="0">
                <a:solidFill>
                  <a:srgbClr val="8825C5"/>
                </a:solidFill>
              </a:rPr>
              <a:t>27 Milyon/Yıl </a:t>
            </a:r>
            <a:r>
              <a:rPr lang="tr-TR" sz="2400" dirty="0" smtClean="0"/>
              <a:t>ASMA FİDANINA</a:t>
            </a:r>
          </a:p>
          <a:p>
            <a:pPr marL="0" indent="0" algn="ctr">
              <a:buNone/>
            </a:pPr>
            <a:r>
              <a:rPr lang="tr-TR" sz="2400" dirty="0" smtClean="0"/>
              <a:t>İHTİYAÇ VARDIR.</a:t>
            </a:r>
          </a:p>
          <a:p>
            <a:pPr marL="0" indent="0" algn="ctr">
              <a:buNone/>
            </a:pP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5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ASMA FİDANCILIĞININ YAPISAL SORUNLARI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0140"/>
            <a:ext cx="8388658" cy="2370424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tr-TR" sz="2400" dirty="0" smtClean="0"/>
              <a:t>SERTİFİKASYON (MEVZUAT – UYGULAMA)</a:t>
            </a:r>
          </a:p>
          <a:p>
            <a:pPr>
              <a:spcAft>
                <a:spcPts val="0"/>
              </a:spcAft>
            </a:pPr>
            <a:r>
              <a:rPr lang="tr-TR" sz="2400" dirty="0" smtClean="0"/>
              <a:t>KAYIT DIŞI ÜRETİM (06.02.2015 tarih ve 10306 sayılı Genelge)</a:t>
            </a:r>
          </a:p>
          <a:p>
            <a:pPr>
              <a:spcAft>
                <a:spcPts val="0"/>
              </a:spcAft>
            </a:pPr>
            <a:r>
              <a:rPr lang="tr-TR" sz="2400" dirty="0" smtClean="0"/>
              <a:t>YERLİ ASMA FİDANI ÜRETİMİ (Sertifikalandırma – Yasaklama)</a:t>
            </a:r>
          </a:p>
          <a:p>
            <a:pPr>
              <a:spcAft>
                <a:spcPts val="0"/>
              </a:spcAft>
            </a:pPr>
            <a:r>
              <a:rPr lang="tr-TR" sz="2400" dirty="0" smtClean="0"/>
              <a:t>BAĞCILIĞIN 2017 SERTİFİKALI FİDAN KULLANIM DESTEĞİ DIŞINDA BIRAKILMASI</a:t>
            </a:r>
            <a:endParaRPr lang="tr-TR" sz="24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3771" r="894" b="6291"/>
          <a:stretch/>
        </p:blipFill>
        <p:spPr>
          <a:xfrm>
            <a:off x="919395" y="3906174"/>
            <a:ext cx="7283572" cy="2157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3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792431" y="480432"/>
            <a:ext cx="7559138" cy="5897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Metin kutusu 3"/>
          <p:cNvSpPr txBox="1"/>
          <p:nvPr/>
        </p:nvSpPr>
        <p:spPr>
          <a:xfrm>
            <a:off x="7128776" y="6021288"/>
            <a:ext cx="1205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Önder, S. (2017)</a:t>
            </a:r>
          </a:p>
        </p:txBody>
      </p:sp>
    </p:spTree>
    <p:extLst>
      <p:ext uri="{BB962C8B-B14F-4D97-AF65-F5344CB8AC3E}">
        <p14:creationId xmlns:p14="http://schemas.microsoft.com/office/powerpoint/2010/main" val="20188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3000" dirty="0"/>
              <a:t>Asma fidanı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19919" y="500262"/>
            <a:ext cx="7504162" cy="5857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Metin kutusu 5"/>
          <p:cNvSpPr txBox="1"/>
          <p:nvPr/>
        </p:nvSpPr>
        <p:spPr>
          <a:xfrm>
            <a:off x="7128776" y="6021288"/>
            <a:ext cx="1205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Önder, S. (2017)</a:t>
            </a:r>
          </a:p>
        </p:txBody>
      </p:sp>
    </p:spTree>
    <p:extLst>
      <p:ext uri="{BB962C8B-B14F-4D97-AF65-F5344CB8AC3E}">
        <p14:creationId xmlns:p14="http://schemas.microsoft.com/office/powerpoint/2010/main" val="4635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1810</TotalTime>
  <Words>2047</Words>
  <Application>Microsoft Office PowerPoint</Application>
  <PresentationFormat>On-screen Show (4:3)</PresentationFormat>
  <Paragraphs>772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Century Gothic</vt:lpstr>
      <vt:lpstr>Wingdings 3</vt:lpstr>
      <vt:lpstr>Dilim</vt:lpstr>
      <vt:lpstr>ASMA FİDANI ÜRETİM TEKNİKLERİ,  ÖNERİLEN ÇEŞİTLER VE YENİLİKLER</vt:lpstr>
      <vt:lpstr>TÜRKİYE BAĞCILIĞININ DÜNYA BAĞCILIĞI  İÇİNDEKİ YERİ (2016)</vt:lpstr>
      <vt:lpstr>ÜZÜM ÜRETİMİNİN TOPLAM MEYVE  ÜRETİMİ İÇİNDEKİ YERİ</vt:lpstr>
      <vt:lpstr>SON 5 YILA AİT ASMA FİDANI ÜRETİMİ  (KATEGORİ: STANDART)</vt:lpstr>
      <vt:lpstr>2016 YILINA AİT ASMA FİDANI ÜRETİMİ</vt:lpstr>
      <vt:lpstr>TÜRKİYE’NİN ASMA FİDANI İHTİYACI</vt:lpstr>
      <vt:lpstr>ASMA FİDANCILIĞININ YAPISAL SORUNLARI</vt:lpstr>
      <vt:lpstr>PowerPoint Presentation</vt:lpstr>
      <vt:lpstr>Asma fidanı</vt:lpstr>
      <vt:lpstr>SERTİFİKASYON (BİTKİ SAĞLIĞI)</vt:lpstr>
      <vt:lpstr>SERTİFİKASYON (MEVZUAT)</vt:lpstr>
      <vt:lpstr>SERTİFİKASYON (MEVZUAT)</vt:lpstr>
      <vt:lpstr>SERTİFİKASYON (MEVZUAT)</vt:lpstr>
      <vt:lpstr>SERTİFİKASYON (MEVZUAT)</vt:lpstr>
      <vt:lpstr>SERTİFİKASYON (UYGULAMA)</vt:lpstr>
      <vt:lpstr>ASMA FİDANI ÜRETİMİ  (KALİTEYİ ARTIRICI UYGULAMALAR)</vt:lpstr>
      <vt:lpstr>BOYLU AŞILI ASMA FİDANI ÜRETİMİ</vt:lpstr>
      <vt:lpstr>SERTİFİKALI FİDANLAR / ETİKETLER</vt:lpstr>
      <vt:lpstr>SERTİFİKALI FİDANLAR</vt:lpstr>
      <vt:lpstr>TEMEL FİDANLAR</vt:lpstr>
      <vt:lpstr>SOFRALIK ÜZÜM PAZAR İSTEKLERİ</vt:lpstr>
      <vt:lpstr>SOFRALIK ÜZÜM ISLAHINDA ÖNCELİKLER</vt:lpstr>
      <vt:lpstr>YENİ NESİL TÜRK SOFRALIK ÜZÜM ÇEŞİTLERİ (39 ÇEŞİT)</vt:lpstr>
      <vt:lpstr>SERTİFİKALI FİDAN ALTYAPISININ KURULMASINA  YÖNELİK ÇALIŞMALAR (3 NO.LU DAMIZLIKLARIN KURULMASI)</vt:lpstr>
      <vt:lpstr>YERLİ SOFRALIK ÇEŞİTLER</vt:lpstr>
      <vt:lpstr>YABANCI SOFRALIK ÇEŞİTLER</vt:lpstr>
      <vt:lpstr>YENİ NESİL YABANCI ÇEKİRDEKSİZ ÇEŞİTLER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YENİ NESİL YABANCI ÇEKİRDEKLİ ÇEŞİTLER</vt:lpstr>
      <vt:lpstr>PowerPoint Presentation</vt:lpstr>
      <vt:lpstr>KURUTMALIK ÇEŞİTLER</vt:lpstr>
      <vt:lpstr>ŞARAPLIK-ŞIRALIK ÇEŞİTLER</vt:lpstr>
      <vt:lpstr>ASMA ANAÇ DAMIZLIĞI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DÜNYADA SOFRALIK ÜZÜM ÜRETİMİ VE TİCARETİ</dc:title>
  <dc:creator>Hasan Çelik</dc:creator>
  <cp:lastModifiedBy>Hasan Çelik</cp:lastModifiedBy>
  <cp:revision>292</cp:revision>
  <cp:lastPrinted>2017-09-09T13:25:43Z</cp:lastPrinted>
  <dcterms:created xsi:type="dcterms:W3CDTF">2017-09-06T20:06:25Z</dcterms:created>
  <dcterms:modified xsi:type="dcterms:W3CDTF">2017-10-19T19:34:15Z</dcterms:modified>
</cp:coreProperties>
</file>