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5">
  <p:sldMasterIdLst>
    <p:sldMasterId id="2147483648" r:id="rId1"/>
    <p:sldMasterId id="2147483902" r:id="rId2"/>
  </p:sldMasterIdLst>
  <p:notesMasterIdLst>
    <p:notesMasterId r:id="rId13"/>
  </p:notesMasterIdLst>
  <p:handoutMasterIdLst>
    <p:handoutMasterId r:id="rId14"/>
  </p:handoutMasterIdLst>
  <p:sldIdLst>
    <p:sldId id="389" r:id="rId3"/>
    <p:sldId id="494" r:id="rId4"/>
    <p:sldId id="497" r:id="rId5"/>
    <p:sldId id="484" r:id="rId6"/>
    <p:sldId id="498" r:id="rId7"/>
    <p:sldId id="490" r:id="rId8"/>
    <p:sldId id="491" r:id="rId9"/>
    <p:sldId id="499" r:id="rId10"/>
    <p:sldId id="500" r:id="rId11"/>
    <p:sldId id="380" r:id="rId12"/>
  </p:sldIdLst>
  <p:sldSz cx="9144000" cy="6858000" type="screen4x3"/>
  <p:notesSz cx="4565650" cy="6797675"/>
  <p:defaultTextStyle>
    <a:defPPr>
      <a:defRPr lang="tr-T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arsayılan Bölüm" id="{E0729E2D-1EEE-4D9D-98C4-BBA250D59460}">
          <p14:sldIdLst>
            <p14:sldId id="389"/>
            <p14:sldId id="494"/>
            <p14:sldId id="497"/>
            <p14:sldId id="484"/>
            <p14:sldId id="498"/>
            <p14:sldId id="490"/>
            <p14:sldId id="491"/>
            <p14:sldId id="499"/>
            <p14:sldId id="500"/>
            <p14:sldId id="380"/>
          </p14:sldIdLst>
        </p14:section>
        <p14:section name="Ekler" id="{DDF0D947-C9AA-4B98-B2ED-5DE902F02C93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41" userDrawn="1">
          <p15:clr>
            <a:srgbClr val="A4A3A4"/>
          </p15:clr>
        </p15:guide>
        <p15:guide id="2" pos="143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33CC"/>
    <a:srgbClr val="E7E7E7"/>
    <a:srgbClr val="6D9DBA"/>
    <a:srgbClr val="006699"/>
    <a:srgbClr val="0062AC"/>
    <a:srgbClr val="D3DFEE"/>
    <a:srgbClr val="0069B8"/>
    <a:srgbClr val="0060A8"/>
    <a:srgbClr val="AAD3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Orta Stil 2 - Vurgu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Açık Stil 3 - Vurgu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1E4AEA4-8DFA-4A89-87EB-49C32662AFE0}" styleName="Orta Stil 2 - Vurgu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Orta Stil 3 - Vurgu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A488322-F2BA-4B5B-9748-0D474271808F}" styleName="Orta Stil 3 - Vurgu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E25E649-3F16-4E02-A733-19D2CDBF48F0}" styleName="Orta Stil 3 - Vurgu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Orta Stil 2 - Vurgu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8799B23B-EC83-4686-B30A-512413B5E67A}" styleName="Açık Stil 3 - Vurgu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C083E6E3-FA7D-4D7B-A595-EF9225AFEA82}" styleName="Açık Stil 1 - Vurgu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B344D84-9AFB-497E-A393-DC336BA19D2E}" styleName="Orta Stil 3 - Vurgu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Orta Stil 2 - Vurgu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Orta Stil 2 - Vurgu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FECB4D8-DB02-4DC6-A0A2-4F2EBAE1DC90}" styleName="Orta Stil 1 - Vurgu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0660B408-B3CF-4A94-85FC-2B1E0A45F4A2}" styleName="Koyu Stil 2 - Vurgu 1/Vurgu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1EBBBCC-DAD2-459C-BE2E-F6DE35CF9A28}" styleName="Koyu Stil 2 - Vurgu 3/Vurgu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2D5ABB26-0587-4C30-8999-92F81FD0307C}" styleName="Stil Yok, Kılavuz Yok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8FB837D-C827-4EFA-A057-4D05807E0F7C}" styleName="Tema Uygulanmış Stil 1 - Vurgu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16DA210-FB5B-4158-B5E0-FEB733F419BA}" styleName="Açık Stil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Açık Stil 3 - Vurgu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Orta Stil 1 - Vurgu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ED083AE6-46FA-4A59-8FB0-9F97EB10719F}" styleName="Açık Stil 3 - Vurgu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D27102A9-8310-4765-A935-A1911B00CA55}" styleName="Açık Stil 1 - Vurgu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C4B1156A-380E-4F78-BDF5-A606A8083BF9}" styleName="Orta Stil 4 - Vurgu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1E171933-4619-4E11-9A3F-F7608DF75F80}" styleName="Orta Stil 1 - Vurgu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7292A2E-F333-43FB-9621-5CBBE7FDCDCB}" styleName="Açık Stil 2 - Vurgu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3C2FFA5D-87B4-456A-9821-1D502468CF0F}" styleName="Tema Uygulanmış Stil 1 - Vurgu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Açık Stil 2 - Vurgu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73A0DAA-6AF3-43AB-8588-CEC1D06C72B9}" styleName="Orta Sti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75DCB02-9BB8-47FD-8907-85C794F793BA}" styleName="Tema Uygulanmış Stil 1 - Vurgu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226" autoAdjust="0"/>
    <p:restoredTop sz="86409" autoAdjust="0"/>
  </p:normalViewPr>
  <p:slideViewPr>
    <p:cSldViewPr>
      <p:cViewPr varScale="1">
        <p:scale>
          <a:sx n="76" d="100"/>
          <a:sy n="76" d="100"/>
        </p:scale>
        <p:origin x="1290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0" d="100"/>
          <a:sy n="70" d="100"/>
        </p:scale>
        <p:origin x="-2814" y="-102"/>
      </p:cViewPr>
      <p:guideLst>
        <p:guide orient="horz" pos="2141"/>
        <p:guide pos="143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al__ma_Sayfas_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6.2499897436234061E-2"/>
          <c:y val="6.5283160033407173E-2"/>
          <c:w val="0.83973089287533398"/>
          <c:h val="0.8137696574536869"/>
        </c:manualLayout>
      </c:layout>
      <c:pie3DChart>
        <c:varyColors val="1"/>
        <c:ser>
          <c:idx val="0"/>
          <c:order val="0"/>
          <c:explosion val="1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D82-48B3-8550-89D0E0012FA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D82-48B3-8550-89D0E0012FA1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7D82-48B3-8550-89D0E0012FA1}"/>
              </c:ext>
            </c:extLst>
          </c:dPt>
          <c:dLbls>
            <c:dLbl>
              <c:idx val="0"/>
              <c:layout>
                <c:manualLayout>
                  <c:x val="-1.4671352242346879E-2"/>
                  <c:y val="0.2274629193237654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800" b="1" i="0" u="none" strike="noStrike" kern="1200" spc="0" baseline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baseline="0" dirty="0" smtClean="0"/>
                      <a:t>Sertifikalı Tohum Kullanım </a:t>
                    </a:r>
                    <a:r>
                      <a:rPr lang="en-US" baseline="0" dirty="0" err="1" smtClean="0"/>
                      <a:t>Desteği</a:t>
                    </a:r>
                    <a:r>
                      <a:rPr lang="en-US" baseline="0" dirty="0" smtClean="0"/>
                      <a:t> 1 Milyar TL </a:t>
                    </a:r>
                    <a:endParaRPr lang="en-US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spc="0" baseline="0">
                      <a:solidFill>
                        <a:srgbClr val="C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tr-T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7D82-48B3-8550-89D0E0012FA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"/>
                  <c:y val="0.18098084582271129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800" b="1" i="0" u="none" strike="noStrike" kern="1200" spc="0" baseline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de-DE" baseline="0" dirty="0" smtClean="0"/>
                      <a:t>Sertifikalı Tohum Üretim </a:t>
                    </a:r>
                    <a:r>
                      <a:rPr lang="de-DE" baseline="0" dirty="0" err="1" smtClean="0"/>
                      <a:t>Desteği</a:t>
                    </a:r>
                    <a:r>
                      <a:rPr lang="de-DE" baseline="0" dirty="0" smtClean="0"/>
                      <a:t> 329 Milyon TL</a:t>
                    </a:r>
                    <a:endParaRPr lang="de-DE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spc="0" baseline="0">
                      <a:solidFill>
                        <a:srgbClr val="C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tr-T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7D82-48B3-8550-89D0E0012FA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6.1562866180487293E-2"/>
                  <c:y val="1.4139128579899324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800" b="1" i="0" u="none" strike="noStrike" kern="1200" spc="0" baseline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baseline="0" dirty="0" smtClean="0"/>
                      <a:t>Sertifikalı Fidan Kullanım </a:t>
                    </a:r>
                    <a:r>
                      <a:rPr lang="en-US" baseline="0" dirty="0" err="1" smtClean="0"/>
                      <a:t>Desteği</a:t>
                    </a:r>
                    <a:r>
                      <a:rPr lang="en-US" baseline="0" dirty="0" smtClean="0"/>
                      <a:t> 361 Milyon TL</a:t>
                    </a:r>
                    <a:r>
                      <a:rPr lang="en-US" baseline="0" dirty="0"/>
                      <a:t>
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spc="0" baseline="0">
                      <a:solidFill>
                        <a:srgbClr val="C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tr-T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7D82-48B3-8550-89D0E0012FA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spc="0" baseline="0">
                    <a:solidFill>
                      <a:srgbClr val="C00000"/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showDataLabelsRange val="1"/>
              </c:ext>
            </c:extLst>
          </c:dLbls>
          <c:cat>
            <c:strRef>
              <c:f>Sayfa1!$A$2:$A$4</c:f>
              <c:strCache>
                <c:ptCount val="3"/>
                <c:pt idx="0">
                  <c:v>STKD</c:v>
                </c:pt>
                <c:pt idx="1">
                  <c:v>STÜD</c:v>
                </c:pt>
                <c:pt idx="2">
                  <c:v>SFKD</c:v>
                </c:pt>
              </c:strCache>
            </c:strRef>
          </c:cat>
          <c:val>
            <c:numRef>
              <c:f>Sayfa1!$B$2:$B$4</c:f>
              <c:numCache>
                <c:formatCode>_-* #,##0\ _₺_-;\-* #,##0\ _₺_-;_-* "-"??\ _₺_-;_-@_-</c:formatCode>
                <c:ptCount val="3"/>
                <c:pt idx="0">
                  <c:v>980306</c:v>
                </c:pt>
                <c:pt idx="1">
                  <c:v>299584</c:v>
                </c:pt>
                <c:pt idx="2">
                  <c:v>348240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7D82-48B3-8550-89D0E0012FA1}"/>
            </c:ext>
          </c:extLst>
        </c:ser>
        <c:dLbls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1" y="3"/>
            <a:ext cx="1977987" cy="339721"/>
          </a:xfrm>
          <a:prstGeom prst="rect">
            <a:avLst/>
          </a:prstGeom>
        </p:spPr>
        <p:txBody>
          <a:bodyPr vert="horz" lIns="61969" tIns="30986" rIns="61969" bIns="30986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800">
                <a:latin typeface="+mn-lt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quarter" idx="1"/>
          </p:nvPr>
        </p:nvSpPr>
        <p:spPr>
          <a:xfrm>
            <a:off x="2586599" y="3"/>
            <a:ext cx="1977987" cy="339721"/>
          </a:xfrm>
          <a:prstGeom prst="rect">
            <a:avLst/>
          </a:prstGeom>
        </p:spPr>
        <p:txBody>
          <a:bodyPr vert="horz" lIns="61969" tIns="30986" rIns="61969" bIns="30986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800">
                <a:latin typeface="+mn-lt"/>
              </a:defRPr>
            </a:lvl1pPr>
          </a:lstStyle>
          <a:p>
            <a:pPr>
              <a:defRPr/>
            </a:pPr>
            <a:fld id="{7953A621-2A39-4B47-9BA5-B1097313D365}" type="datetimeFigureOut">
              <a:rPr lang="tr-TR"/>
              <a:pPr>
                <a:defRPr/>
              </a:pPr>
              <a:t>09.03.2018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2"/>
          </p:nvPr>
        </p:nvSpPr>
        <p:spPr>
          <a:xfrm>
            <a:off x="1" y="6456869"/>
            <a:ext cx="1977987" cy="339721"/>
          </a:xfrm>
          <a:prstGeom prst="rect">
            <a:avLst/>
          </a:prstGeom>
        </p:spPr>
        <p:txBody>
          <a:bodyPr vert="horz" lIns="61969" tIns="30986" rIns="61969" bIns="30986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800">
                <a:latin typeface="+mn-lt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3"/>
          </p:nvPr>
        </p:nvSpPr>
        <p:spPr>
          <a:xfrm>
            <a:off x="2586599" y="6456869"/>
            <a:ext cx="1977987" cy="339721"/>
          </a:xfrm>
          <a:prstGeom prst="rect">
            <a:avLst/>
          </a:prstGeom>
        </p:spPr>
        <p:txBody>
          <a:bodyPr vert="horz" lIns="61969" tIns="30986" rIns="61969" bIns="30986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800">
                <a:latin typeface="+mn-lt"/>
              </a:defRPr>
            </a:lvl1pPr>
          </a:lstStyle>
          <a:p>
            <a:pPr>
              <a:defRPr/>
            </a:pPr>
            <a:fld id="{61D36418-F1FE-47BB-8472-5DB57CE796F4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8669370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1" y="3"/>
            <a:ext cx="1977987" cy="339721"/>
          </a:xfrm>
          <a:prstGeom prst="rect">
            <a:avLst/>
          </a:prstGeom>
        </p:spPr>
        <p:txBody>
          <a:bodyPr vert="horz" lIns="61969" tIns="30986" rIns="61969" bIns="30986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800">
                <a:latin typeface="+mn-lt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2586599" y="3"/>
            <a:ext cx="1977987" cy="339721"/>
          </a:xfrm>
          <a:prstGeom prst="rect">
            <a:avLst/>
          </a:prstGeom>
        </p:spPr>
        <p:txBody>
          <a:bodyPr vert="horz" lIns="61969" tIns="30986" rIns="61969" bIns="30986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800">
                <a:latin typeface="+mn-lt"/>
              </a:defRPr>
            </a:lvl1pPr>
          </a:lstStyle>
          <a:p>
            <a:pPr>
              <a:defRPr/>
            </a:pPr>
            <a:fld id="{BFD65613-7C20-443F-9E23-318530B79014}" type="datetimeFigureOut">
              <a:rPr lang="tr-TR"/>
              <a:pPr>
                <a:defRPr/>
              </a:pPr>
              <a:t>09.03.2018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584200" y="509588"/>
            <a:ext cx="3397250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61969" tIns="30986" rIns="61969" bIns="30986" rtlCol="0" anchor="ctr"/>
          <a:lstStyle/>
          <a:p>
            <a:pPr lvl="0"/>
            <a:endParaRPr lang="tr-TR" noProof="0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456459" y="3228978"/>
            <a:ext cx="3652732" cy="3058574"/>
          </a:xfrm>
          <a:prstGeom prst="rect">
            <a:avLst/>
          </a:prstGeom>
        </p:spPr>
        <p:txBody>
          <a:bodyPr vert="horz" lIns="61969" tIns="30986" rIns="61969" bIns="30986" rtlCol="0"/>
          <a:lstStyle/>
          <a:p>
            <a:pPr lvl="0"/>
            <a:r>
              <a:rPr lang="tr-TR" noProof="0" smtClean="0"/>
              <a:t>Asıl metin stillerini düzenlemek için tıklatın</a:t>
            </a:r>
          </a:p>
          <a:p>
            <a:pPr lvl="1"/>
            <a:r>
              <a:rPr lang="tr-TR" noProof="0" smtClean="0"/>
              <a:t>İkinci düzey</a:t>
            </a:r>
          </a:p>
          <a:p>
            <a:pPr lvl="2"/>
            <a:r>
              <a:rPr lang="tr-TR" noProof="0" smtClean="0"/>
              <a:t>Üçüncü düzey</a:t>
            </a:r>
          </a:p>
          <a:p>
            <a:pPr lvl="3"/>
            <a:r>
              <a:rPr lang="tr-TR" noProof="0" smtClean="0"/>
              <a:t>Dördüncü düzey</a:t>
            </a:r>
          </a:p>
          <a:p>
            <a:pPr lvl="4"/>
            <a:r>
              <a:rPr lang="tr-TR" noProof="0" smtClean="0"/>
              <a:t>Beşinci düzey</a:t>
            </a:r>
            <a:endParaRPr lang="tr-TR" noProof="0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1" y="6456869"/>
            <a:ext cx="1977987" cy="339721"/>
          </a:xfrm>
          <a:prstGeom prst="rect">
            <a:avLst/>
          </a:prstGeom>
        </p:spPr>
        <p:txBody>
          <a:bodyPr vert="horz" lIns="61969" tIns="30986" rIns="61969" bIns="30986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800">
                <a:latin typeface="+mn-lt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2586599" y="6456869"/>
            <a:ext cx="1977987" cy="339721"/>
          </a:xfrm>
          <a:prstGeom prst="rect">
            <a:avLst/>
          </a:prstGeom>
        </p:spPr>
        <p:txBody>
          <a:bodyPr vert="horz" lIns="61969" tIns="30986" rIns="61969" bIns="30986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800">
                <a:latin typeface="+mn-lt"/>
              </a:defRPr>
            </a:lvl1pPr>
          </a:lstStyle>
          <a:p>
            <a:pPr>
              <a:defRPr/>
            </a:pPr>
            <a:fld id="{C05C2D09-EDB3-4167-965B-FC6442078076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1606175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5C2D09-EDB3-4167-965B-FC6442078076}" type="slidenum">
              <a:rPr lang="tr-TR" smtClean="0"/>
              <a:pPr>
                <a:defRPr/>
              </a:pPr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520585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5B9FBC-95B2-4359-B619-C23B3399D3E2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68663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36155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53EFC-6042-4B4B-B914-30DB422F1B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47B68-9B2F-435A-B118-2E2B484742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12150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53EFC-6042-4B4B-B914-30DB422F1B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47B68-9B2F-435A-B118-2E2B484742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89124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53EFC-6042-4B4B-B914-30DB422F1B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47B68-9B2F-435A-B118-2E2B484742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22448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53EFC-6042-4B4B-B914-30DB422F1B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47B68-9B2F-435A-B118-2E2B484742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99495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53EFC-6042-4B4B-B914-30DB422F1B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47B68-9B2F-435A-B118-2E2B484742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92281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53EFC-6042-4B4B-B914-30DB422F1B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47B68-9B2F-435A-B118-2E2B484742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43921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53EFC-6042-4B4B-B914-30DB422F1B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47B68-9B2F-435A-B118-2E2B484742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28074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Özel Dü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Düz Bağlayıcı 2"/>
          <p:cNvCxnSpPr/>
          <p:nvPr userDrawn="1"/>
        </p:nvCxnSpPr>
        <p:spPr>
          <a:xfrm>
            <a:off x="179388" y="476250"/>
            <a:ext cx="8208962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Düz Bağlayıcı 3"/>
          <p:cNvCxnSpPr/>
          <p:nvPr userDrawn="1"/>
        </p:nvCxnSpPr>
        <p:spPr>
          <a:xfrm>
            <a:off x="179388" y="6597650"/>
            <a:ext cx="8929687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9" descr="F:\logolar\YeniBakanlikLogoIngilizc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9788" y="49213"/>
            <a:ext cx="515938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Başlık 1"/>
          <p:cNvSpPr>
            <a:spLocks noGrp="1"/>
          </p:cNvSpPr>
          <p:nvPr>
            <p:ph type="title" hasCustomPrompt="1"/>
          </p:nvPr>
        </p:nvSpPr>
        <p:spPr>
          <a:xfrm>
            <a:off x="237871" y="60509"/>
            <a:ext cx="8281293" cy="416163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2800" b="1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mbria" pitchFamily="18" charset="0"/>
              </a:defRPr>
            </a:lvl1pPr>
          </a:lstStyle>
          <a:p>
            <a:r>
              <a:rPr lang="tr-TR" dirty="0" smtClean="0"/>
              <a:t>ASIL BAŞLIK STİLİ İÇİN TIKLATIN</a:t>
            </a:r>
            <a:endParaRPr lang="tr-TR" dirty="0"/>
          </a:p>
        </p:txBody>
      </p:sp>
      <p:sp>
        <p:nvSpPr>
          <p:cNvPr id="6" name="Slayt Numarası Yer Tutucusu 4"/>
          <p:cNvSpPr>
            <a:spLocks noGrp="1"/>
          </p:cNvSpPr>
          <p:nvPr>
            <p:ph type="sldNum" sz="quarter" idx="10"/>
          </p:nvPr>
        </p:nvSpPr>
        <p:spPr>
          <a:xfrm>
            <a:off x="8460432" y="6577596"/>
            <a:ext cx="576831" cy="216743"/>
          </a:xfrm>
          <a:prstGeom prst="rect">
            <a:avLst/>
          </a:prstGeom>
        </p:spPr>
        <p:txBody>
          <a:bodyPr/>
          <a:lstStyle>
            <a:lvl1pPr algn="r">
              <a:defRPr sz="1200" b="1" i="1">
                <a:solidFill>
                  <a:srgbClr val="C00000"/>
                </a:solidFill>
              </a:defRPr>
            </a:lvl1pPr>
          </a:lstStyle>
          <a:p>
            <a:pPr>
              <a:defRPr/>
            </a:pPr>
            <a:fld id="{91072C28-4C9C-48E3-9C6E-5892E406A33F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  <p:sp>
        <p:nvSpPr>
          <p:cNvPr id="8" name="Altbilgi Yer Tutucusu 4"/>
          <p:cNvSpPr>
            <a:spLocks noGrp="1"/>
          </p:cNvSpPr>
          <p:nvPr>
            <p:ph type="ftr" sz="quarter" idx="11"/>
          </p:nvPr>
        </p:nvSpPr>
        <p:spPr>
          <a:xfrm>
            <a:off x="1619250" y="6597650"/>
            <a:ext cx="6048375" cy="215900"/>
          </a:xfrm>
          <a:prstGeom prst="rect">
            <a:avLst/>
          </a:prstGeom>
        </p:spPr>
        <p:txBody>
          <a:bodyPr anchor="ctr"/>
          <a:lstStyle>
            <a:lvl1pPr algn="ctr">
              <a:defRPr sz="1200" b="1" i="1">
                <a:solidFill>
                  <a:srgbClr val="0069B8"/>
                </a:solidFill>
                <a:latin typeface="Cambria" pitchFamily="18" charset="0"/>
              </a:defRPr>
            </a:lvl1pPr>
          </a:lstStyle>
          <a:p>
            <a:pPr>
              <a:defRPr/>
            </a:pPr>
            <a:r>
              <a:rPr lang="tr-TR" smtClean="0"/>
              <a:t>Bitkisel Üretim Genel Müdürlüğü-2017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450768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568952" y="6525344"/>
            <a:ext cx="467544" cy="293931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fld id="{68914160-C9E3-4B38-8025-E26335A84A5F}" type="slidenum">
              <a:rPr lang="tr-TR"/>
              <a:pPr/>
              <a:t>‹#›</a:t>
            </a:fld>
            <a:endParaRPr lang="tr-TR"/>
          </a:p>
        </p:txBody>
      </p:sp>
      <p:cxnSp>
        <p:nvCxnSpPr>
          <p:cNvPr id="4" name="Düz Bağlayıcı 3"/>
          <p:cNvCxnSpPr/>
          <p:nvPr userDrawn="1"/>
        </p:nvCxnSpPr>
        <p:spPr>
          <a:xfrm>
            <a:off x="0" y="6525344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102509"/>
      </p:ext>
    </p:extLst>
  </p:cSld>
  <p:clrMapOvr>
    <a:masterClrMapping/>
  </p:clrMapOvr>
  <p:transition spd="slow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Özel Dü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Düz Bağlayıcı 2"/>
          <p:cNvCxnSpPr/>
          <p:nvPr userDrawn="1"/>
        </p:nvCxnSpPr>
        <p:spPr>
          <a:xfrm>
            <a:off x="179388" y="476250"/>
            <a:ext cx="8208962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Düz Bağlayıcı 3"/>
          <p:cNvCxnSpPr/>
          <p:nvPr userDrawn="1"/>
        </p:nvCxnSpPr>
        <p:spPr>
          <a:xfrm>
            <a:off x="179388" y="6597650"/>
            <a:ext cx="8929687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9" descr="F:\logolar\YeniBakanlikLogoIngilizc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9788" y="49213"/>
            <a:ext cx="515938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Başlık 1"/>
          <p:cNvSpPr>
            <a:spLocks noGrp="1"/>
          </p:cNvSpPr>
          <p:nvPr>
            <p:ph type="title" hasCustomPrompt="1"/>
          </p:nvPr>
        </p:nvSpPr>
        <p:spPr>
          <a:xfrm>
            <a:off x="237871" y="60509"/>
            <a:ext cx="8150479" cy="416163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2800" b="1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mbria" pitchFamily="18" charset="0"/>
              </a:defRPr>
            </a:lvl1pPr>
          </a:lstStyle>
          <a:p>
            <a:r>
              <a:rPr lang="tr-TR" dirty="0" smtClean="0"/>
              <a:t>ASIL BAŞLIK STİLİ İÇİN TIKLATIN</a:t>
            </a:r>
            <a:endParaRPr lang="tr-TR" dirty="0"/>
          </a:p>
        </p:txBody>
      </p:sp>
      <p:sp>
        <p:nvSpPr>
          <p:cNvPr id="6" name="Slayt Numarası Yer Tutucusu 4"/>
          <p:cNvSpPr>
            <a:spLocks noGrp="1"/>
          </p:cNvSpPr>
          <p:nvPr>
            <p:ph type="sldNum" sz="quarter" idx="10"/>
          </p:nvPr>
        </p:nvSpPr>
        <p:spPr>
          <a:xfrm>
            <a:off x="8460432" y="6577596"/>
            <a:ext cx="576831" cy="216743"/>
          </a:xfrm>
          <a:prstGeom prst="rect">
            <a:avLst/>
          </a:prstGeom>
        </p:spPr>
        <p:txBody>
          <a:bodyPr/>
          <a:lstStyle>
            <a:lvl1pPr algn="r">
              <a:defRPr sz="1200" b="1" i="1">
                <a:solidFill>
                  <a:srgbClr val="C00000"/>
                </a:solidFill>
              </a:defRPr>
            </a:lvl1pPr>
          </a:lstStyle>
          <a:p>
            <a:pPr>
              <a:defRPr/>
            </a:pPr>
            <a:fld id="{91072C28-4C9C-48E3-9C6E-5892E406A33F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  <p:sp>
        <p:nvSpPr>
          <p:cNvPr id="7" name="Altbilgi Yer Tutucusu 4"/>
          <p:cNvSpPr>
            <a:spLocks noGrp="1"/>
          </p:cNvSpPr>
          <p:nvPr>
            <p:ph type="ftr" sz="quarter" idx="11"/>
          </p:nvPr>
        </p:nvSpPr>
        <p:spPr>
          <a:xfrm>
            <a:off x="1619250" y="6597650"/>
            <a:ext cx="6048375" cy="215900"/>
          </a:xfrm>
          <a:prstGeom prst="rect">
            <a:avLst/>
          </a:prstGeom>
        </p:spPr>
        <p:txBody>
          <a:bodyPr anchor="ctr"/>
          <a:lstStyle>
            <a:lvl1pPr algn="ctr">
              <a:defRPr sz="1200" b="1" i="1">
                <a:solidFill>
                  <a:srgbClr val="0069B8"/>
                </a:solidFill>
                <a:latin typeface="Cambria" pitchFamily="18" charset="0"/>
              </a:defRPr>
            </a:lvl1pPr>
          </a:lstStyle>
          <a:p>
            <a:pPr>
              <a:defRPr/>
            </a:pPr>
            <a:r>
              <a:rPr lang="tr-TR" smtClean="0"/>
              <a:t>Bitkisel Üretim Genel Müdürlüğü-2017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55571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2813" y="14288"/>
            <a:ext cx="4810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Düz Bağlayıcı 3"/>
          <p:cNvCxnSpPr/>
          <p:nvPr userDrawn="1"/>
        </p:nvCxnSpPr>
        <p:spPr>
          <a:xfrm>
            <a:off x="250825" y="463550"/>
            <a:ext cx="8353425" cy="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" name="Düz Bağlayıcı 4"/>
          <p:cNvCxnSpPr/>
          <p:nvPr userDrawn="1"/>
        </p:nvCxnSpPr>
        <p:spPr>
          <a:xfrm>
            <a:off x="250825" y="6615113"/>
            <a:ext cx="8763000" cy="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" name="Başlık 1"/>
          <p:cNvSpPr>
            <a:spLocks noGrp="1"/>
          </p:cNvSpPr>
          <p:nvPr>
            <p:ph type="title"/>
          </p:nvPr>
        </p:nvSpPr>
        <p:spPr>
          <a:xfrm>
            <a:off x="251520" y="19914"/>
            <a:ext cx="8208912" cy="416163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2800" b="1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defRPr>
            </a:lvl1pPr>
          </a:lstStyle>
          <a:p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 userDrawn="1">
            <p:ph type="sldNum" sz="quarter" idx="10"/>
          </p:nvPr>
        </p:nvSpPr>
        <p:spPr>
          <a:xfrm>
            <a:off x="8450263" y="6651625"/>
            <a:ext cx="658812" cy="177800"/>
          </a:xfrm>
          <a:prstGeom prst="rect">
            <a:avLst/>
          </a:prstGeom>
        </p:spPr>
        <p:txBody>
          <a:bodyPr/>
          <a:lstStyle>
            <a:lvl1pPr>
              <a:defRPr sz="1400" b="1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6B4F2F70-4475-44CE-9457-3CFB6F8822C0}" type="slidenum">
              <a:rPr lang="tr-T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tr-TR" dirty="0">
              <a:solidFill>
                <a:prstClr val="black"/>
              </a:solidFill>
            </a:endParaRPr>
          </a:p>
        </p:txBody>
      </p:sp>
      <p:sp>
        <p:nvSpPr>
          <p:cNvPr id="7" name="Altbilgi Yer Tutucusu 4"/>
          <p:cNvSpPr>
            <a:spLocks noGrp="1"/>
          </p:cNvSpPr>
          <p:nvPr>
            <p:ph type="ftr" sz="quarter" idx="11"/>
          </p:nvPr>
        </p:nvSpPr>
        <p:spPr>
          <a:xfrm>
            <a:off x="1619250" y="6642100"/>
            <a:ext cx="6048375" cy="215900"/>
          </a:xfrm>
          <a:prstGeom prst="rect">
            <a:avLst/>
          </a:prstGeom>
        </p:spPr>
        <p:txBody>
          <a:bodyPr/>
          <a:lstStyle>
            <a:lvl1pPr algn="ctr">
              <a:defRPr sz="1200" b="1" i="1">
                <a:solidFill>
                  <a:schemeClr val="tx1"/>
                </a:solidFill>
                <a:latin typeface="Cambria" pitchFamily="18" charset="0"/>
              </a:defRPr>
            </a:lvl1pPr>
          </a:lstStyle>
          <a:p>
            <a:pPr>
              <a:defRPr/>
            </a:pPr>
            <a:r>
              <a:rPr lang="tr-TR" smtClean="0">
                <a:solidFill>
                  <a:prstClr val="black"/>
                </a:solidFill>
              </a:rPr>
              <a:t>Bitkisel Üretim Genel Müdürlüğü-2017</a:t>
            </a:r>
            <a:endParaRPr lang="tr-T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0095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53EFC-6042-4B4B-B914-30DB422F1B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47B68-9B2F-435A-B118-2E2B484742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25007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53EFC-6042-4B4B-B914-30DB422F1B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47B68-9B2F-435A-B118-2E2B484742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11083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53EFC-6042-4B4B-B914-30DB422F1B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47B68-9B2F-435A-B118-2E2B484742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2928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53EFC-6042-4B4B-B914-30DB422F1B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47B68-9B2F-435A-B118-2E2B484742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91808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873" r:id="rId1"/>
    <p:sldLayoutId id="2147483876" r:id="rId2"/>
    <p:sldLayoutId id="2147483880" r:id="rId3"/>
    <p:sldLayoutId id="2147483879" r:id="rId4"/>
    <p:sldLayoutId id="2147483889" r:id="rId5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20B53EFC-6042-4B4B-B914-30DB422F1B0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3/9/2018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8C947B68-9B2F-435A-B118-2E2B4847426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39480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3" r:id="rId1"/>
    <p:sldLayoutId id="2147483904" r:id="rId2"/>
    <p:sldLayoutId id="2147483905" r:id="rId3"/>
    <p:sldLayoutId id="2147483906" r:id="rId4"/>
    <p:sldLayoutId id="2147483907" r:id="rId5"/>
    <p:sldLayoutId id="2147483908" r:id="rId6"/>
    <p:sldLayoutId id="2147483909" r:id="rId7"/>
    <p:sldLayoutId id="2147483910" r:id="rId8"/>
    <p:sldLayoutId id="2147483911" r:id="rId9"/>
    <p:sldLayoutId id="2147483912" r:id="rId10"/>
    <p:sldLayoutId id="214748391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12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png"/><Relationship Id="rId10" Type="http://schemas.openxmlformats.org/officeDocument/2006/relationships/image" Target="../media/image9.jpeg"/><Relationship Id="rId4" Type="http://schemas.microsoft.com/office/2007/relationships/hdphoto" Target="../media/hdphoto1.wdp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4"/>
          <p:cNvSpPr>
            <a:spLocks noChangeArrowheads="1"/>
          </p:cNvSpPr>
          <p:nvPr/>
        </p:nvSpPr>
        <p:spPr bwMode="auto">
          <a:xfrm>
            <a:off x="4443860" y="3565227"/>
            <a:ext cx="4232596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r" eaLnBrk="1" hangingPunct="1"/>
            <a:r>
              <a:rPr lang="tr-TR" sz="2000" b="1" i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Dr. </a:t>
            </a:r>
            <a:r>
              <a:rPr lang="tr-TR" sz="2000" b="1" i="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Veyis</a:t>
            </a:r>
            <a:r>
              <a:rPr lang="tr-TR" sz="2000" b="1" i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YURTKULU</a:t>
            </a:r>
          </a:p>
          <a:p>
            <a:pPr algn="r" eaLnBrk="1" hangingPunct="1"/>
            <a:r>
              <a:rPr lang="tr-TR" sz="4000" b="1" i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BÜGEM</a:t>
            </a:r>
          </a:p>
          <a:p>
            <a:pPr lvl="0" algn="r" eaLnBrk="1" hangingPunct="1"/>
            <a:r>
              <a:rPr lang="tr-TR" sz="2000" i="0" dirty="0">
                <a:ln w="0"/>
                <a:solidFill>
                  <a:srgbClr val="4E8542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charset="0"/>
              </a:rPr>
              <a:t>TOHUMCULUK DAİRE </a:t>
            </a:r>
            <a:r>
              <a:rPr lang="tr-TR" sz="2000" i="0" dirty="0" smtClean="0">
                <a:ln w="0"/>
                <a:solidFill>
                  <a:srgbClr val="4E8542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charset="0"/>
              </a:rPr>
              <a:t>BAŞKANLIĞI</a:t>
            </a:r>
            <a:endParaRPr lang="tr-TR" sz="2000" i="0" dirty="0">
              <a:ln w="0"/>
              <a:solidFill>
                <a:srgbClr val="4E8542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Arial" charset="0"/>
            </a:endParaRPr>
          </a:p>
          <a:p>
            <a:pPr algn="r" eaLnBrk="1" hangingPunct="1"/>
            <a:endParaRPr lang="tr-TR" sz="4000" b="1" i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" name="Dikdörtgen 1"/>
          <p:cNvSpPr/>
          <p:nvPr/>
        </p:nvSpPr>
        <p:spPr>
          <a:xfrm>
            <a:off x="21468" y="2972198"/>
            <a:ext cx="1487414" cy="1487414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Dikdörtgen 7"/>
          <p:cNvSpPr/>
          <p:nvPr/>
        </p:nvSpPr>
        <p:spPr>
          <a:xfrm>
            <a:off x="4443860" y="-6000"/>
            <a:ext cx="1487414" cy="1442338"/>
          </a:xfrm>
          <a:prstGeom prst="rect">
            <a:avLst/>
          </a:prstGeom>
          <a:solidFill>
            <a:srgbClr val="92D050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Dikdörtgen 8"/>
          <p:cNvSpPr/>
          <p:nvPr/>
        </p:nvSpPr>
        <p:spPr>
          <a:xfrm>
            <a:off x="2962895" y="908"/>
            <a:ext cx="1485477" cy="1487414"/>
          </a:xfrm>
          <a:prstGeom prst="rect">
            <a:avLst/>
          </a:prstGeom>
          <a:solidFill>
            <a:srgbClr val="92D05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Dikdörtgen 9"/>
          <p:cNvSpPr/>
          <p:nvPr/>
        </p:nvSpPr>
        <p:spPr>
          <a:xfrm>
            <a:off x="5949282" y="1461043"/>
            <a:ext cx="1521386" cy="1487414"/>
          </a:xfrm>
          <a:prstGeom prst="rect">
            <a:avLst/>
          </a:prstGeom>
          <a:solidFill>
            <a:srgbClr val="92D05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Dikdörtgen 11"/>
          <p:cNvSpPr/>
          <p:nvPr/>
        </p:nvSpPr>
        <p:spPr>
          <a:xfrm>
            <a:off x="7441908" y="-12866"/>
            <a:ext cx="1475639" cy="1476363"/>
          </a:xfrm>
          <a:prstGeom prst="rect">
            <a:avLst/>
          </a:prstGeom>
          <a:solidFill>
            <a:srgbClr val="92D05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5368" name="Picture 8" descr="http://www.renklidergi.com/upload/20121222084151487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Glas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00" r="2600"/>
          <a:stretch/>
        </p:blipFill>
        <p:spPr bwMode="auto">
          <a:xfrm>
            <a:off x="1479171" y="-12866"/>
            <a:ext cx="1486800" cy="148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Dikdörtgen 13"/>
          <p:cNvSpPr/>
          <p:nvPr/>
        </p:nvSpPr>
        <p:spPr>
          <a:xfrm>
            <a:off x="1476278" y="1475453"/>
            <a:ext cx="1486800" cy="1487414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5366" name="Picture 7" descr="yeni_log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959" y="-2016"/>
            <a:ext cx="1486800" cy="148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Dikdörtgen 17"/>
          <p:cNvSpPr/>
          <p:nvPr/>
        </p:nvSpPr>
        <p:spPr>
          <a:xfrm>
            <a:off x="2970068" y="2969503"/>
            <a:ext cx="1485477" cy="1487415"/>
          </a:xfrm>
          <a:prstGeom prst="rect">
            <a:avLst/>
          </a:prstGeom>
          <a:solidFill>
            <a:srgbClr val="92D05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0" name="Dikdörtgen 19"/>
          <p:cNvSpPr/>
          <p:nvPr/>
        </p:nvSpPr>
        <p:spPr>
          <a:xfrm>
            <a:off x="-3302" y="1484784"/>
            <a:ext cx="1487414" cy="1487414"/>
          </a:xfrm>
          <a:prstGeom prst="rect">
            <a:avLst/>
          </a:prstGeom>
          <a:solidFill>
            <a:srgbClr val="92D050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3" name="Dikdörtgen 22"/>
          <p:cNvSpPr/>
          <p:nvPr/>
        </p:nvSpPr>
        <p:spPr>
          <a:xfrm>
            <a:off x="-11833" y="4453730"/>
            <a:ext cx="1485477" cy="1487414"/>
          </a:xfrm>
          <a:prstGeom prst="rect">
            <a:avLst/>
          </a:prstGeom>
          <a:solidFill>
            <a:srgbClr val="92D05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914160-C9E3-4B38-8025-E26335A84A5F}" type="slidenum">
              <a:rPr lang="tr-TR" smtClean="0">
                <a:solidFill>
                  <a:srgbClr val="FF0000"/>
                </a:solidFill>
              </a:rPr>
              <a:pPr/>
              <a:t>1</a:t>
            </a:fld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Metin kutusu 2"/>
          <p:cNvSpPr txBox="1"/>
          <p:nvPr/>
        </p:nvSpPr>
        <p:spPr>
          <a:xfrm>
            <a:off x="3788189" y="6525344"/>
            <a:ext cx="11993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MART  2018</a:t>
            </a:r>
            <a:endParaRPr lang="tr-TR" sz="14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2" name="Dikdörtgen 21"/>
          <p:cNvSpPr/>
          <p:nvPr/>
        </p:nvSpPr>
        <p:spPr>
          <a:xfrm>
            <a:off x="7438938" y="2879490"/>
            <a:ext cx="1521386" cy="1487414"/>
          </a:xfrm>
          <a:prstGeom prst="rect">
            <a:avLst/>
          </a:prstGeom>
          <a:solidFill>
            <a:srgbClr val="92D050">
              <a:alpha val="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3074" name="Picture 2" descr="MEYVE RESİMLERİ ile ilgili görsel sonucu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4074" y="7937"/>
            <a:ext cx="1998384" cy="1570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4" descr="MEYVE RESİMLERİ ile ilgili görsel sonuc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1" name="AutoShape 6" descr="MEYVE RESİMLERİ ile ilgili görsel sonucu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3" name="AutoShape 8" descr="MEYVE RESİMLERİ ile ilgili görsel sonucu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5" name="AutoShape 10" descr="MEYVE RESİMLERİ ile ilgili görsel sonucu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27" name="Resim 26"/>
          <p:cNvPicPr/>
          <p:nvPr/>
        </p:nvPicPr>
        <p:blipFill rotWithShape="1">
          <a:blip r:embed="rId7"/>
          <a:srcRect l="41007" t="32648" r="42954" b="46176"/>
          <a:stretch/>
        </p:blipFill>
        <p:spPr bwMode="auto">
          <a:xfrm>
            <a:off x="2973749" y="1436338"/>
            <a:ext cx="1825129" cy="151211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86" name="Picture 14" descr="MEYVE RESİMLERİ ile ilgili görsel sonucu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43" y="1494969"/>
            <a:ext cx="1956057" cy="1467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MEYVE RESİMLERİ ile ilgili görsel sonucu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287" y="1461043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0" name="Picture 18" descr="MEYVE RESİMLERİ ile ilgili görsel sonucu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2895" y="2972198"/>
            <a:ext cx="2687989" cy="1505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AutoShape 20" descr="MEYVE RESİMLERİ ile ilgili görsel sonucu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7" name="AutoShape 22" descr="MEYVE RESİMLERİ ile ilgili görsel sonucu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3096" name="Picture 24" descr="MEYVE RESİMLERİ ile ilgili görsel sonucu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0282" y="4573449"/>
            <a:ext cx="3063846" cy="1840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8" name="Picture 26" descr="ARMUT RESİMLERİ ile ilgili görsel sonucu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0795" y="-2356"/>
            <a:ext cx="2206766" cy="1465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AutoShape 28" descr="CEVİZ RESİMLERİ ile ilgili görsel sonucu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21" name="AutoShape 30" descr="CEVİZ RESİMLERİ ile ilgili görsel sonucu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3104" name="Picture 32" descr="CEVİZ RESİMLERİ ile ilgili görsel sonucu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6" y="3126666"/>
            <a:ext cx="2621438" cy="1803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2535610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827584" y="5158036"/>
            <a:ext cx="499332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5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</a:rPr>
              <a:t> TEŞEKKÜRLER…</a:t>
            </a:r>
            <a:endParaRPr lang="tr-TR" sz="5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n-lt"/>
            </a:endParaRPr>
          </a:p>
        </p:txBody>
      </p:sp>
      <p:pic>
        <p:nvPicPr>
          <p:cNvPr id="2050" name="Picture 2" descr="https://modadekorum.com/wp-content/uploads/2017/02/Bahce-Agac-Dekorasyonu-modaGarden-Tree-Decoration-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60648"/>
            <a:ext cx="6480720" cy="4860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6697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ayt Numarası Yer Tutucus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072C28-4C9C-48E3-9C6E-5892E406A33F}" type="slidenum">
              <a:rPr lang="tr-TR" smtClean="0"/>
              <a:pPr>
                <a:defRPr/>
              </a:pPr>
              <a:t>2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dirty="0"/>
              <a:t>Bitkisel Üretim Genel Müdürlüğü-2018</a:t>
            </a:r>
          </a:p>
        </p:txBody>
      </p:sp>
      <p:sp>
        <p:nvSpPr>
          <p:cNvPr id="2" name="Dikdörtgen 1"/>
          <p:cNvSpPr/>
          <p:nvPr/>
        </p:nvSpPr>
        <p:spPr>
          <a:xfrm>
            <a:off x="584516" y="620688"/>
            <a:ext cx="8208912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tr-TR" sz="2800" b="1" dirty="0">
                <a:solidFill>
                  <a:srgbClr val="FF0000"/>
                </a:solidFill>
                <a:latin typeface="+mn-lt"/>
                <a:cs typeface="Times New Roman" pitchFamily="18" charset="0"/>
              </a:rPr>
              <a:t>Bakanlığımız </a:t>
            </a:r>
            <a:r>
              <a:rPr lang="tr-TR" sz="2800" b="1" dirty="0" smtClean="0">
                <a:solidFill>
                  <a:srgbClr val="FF0000"/>
                </a:solidFill>
                <a:latin typeface="+mn-lt"/>
                <a:cs typeface="Times New Roman" pitchFamily="18" charset="0"/>
              </a:rPr>
              <a:t>tarafından 2005 </a:t>
            </a:r>
            <a:r>
              <a:rPr lang="tr-TR" sz="3200" b="1" dirty="0">
                <a:solidFill>
                  <a:srgbClr val="FF0000"/>
                </a:solidFill>
                <a:latin typeface="+mn-lt"/>
                <a:ea typeface="Times New Roman"/>
              </a:rPr>
              <a:t>yılından</a:t>
            </a:r>
            <a:r>
              <a:rPr lang="tr-TR" sz="2800" b="1" dirty="0">
                <a:solidFill>
                  <a:srgbClr val="FF0000"/>
                </a:solidFill>
                <a:latin typeface="+mn-lt"/>
                <a:cs typeface="Times New Roman" pitchFamily="18" charset="0"/>
              </a:rPr>
              <a:t> itibaren</a:t>
            </a:r>
            <a:r>
              <a:rPr lang="tr-TR" sz="2800" dirty="0">
                <a:solidFill>
                  <a:srgbClr val="FF0000"/>
                </a:solidFill>
                <a:latin typeface="+mn-lt"/>
                <a:cs typeface="Times New Roman" pitchFamily="18" charset="0"/>
              </a:rPr>
              <a:t> </a:t>
            </a:r>
            <a:r>
              <a:rPr lang="tr-TR" sz="2800" dirty="0" smtClean="0">
                <a:solidFill>
                  <a:srgbClr val="FF0000"/>
                </a:solidFill>
                <a:latin typeface="+mn-lt"/>
                <a:cs typeface="Times New Roman" pitchFamily="18" charset="0"/>
              </a:rPr>
              <a:t>; </a:t>
            </a:r>
            <a:r>
              <a:rPr lang="tr-TR" sz="2800" dirty="0" smtClean="0">
                <a:latin typeface="+mn-lt"/>
                <a:cs typeface="Times New Roman" pitchFamily="18" charset="0"/>
              </a:rPr>
              <a:t>Ülkemiz </a:t>
            </a:r>
            <a:r>
              <a:rPr lang="tr-TR" sz="2800" dirty="0">
                <a:latin typeface="+mn-lt"/>
                <a:cs typeface="Times New Roman" pitchFamily="18" charset="0"/>
              </a:rPr>
              <a:t>meyveciliğini geliştirmek, </a:t>
            </a:r>
            <a:endParaRPr lang="tr-TR" sz="2800" dirty="0" smtClean="0">
              <a:latin typeface="+mn-lt"/>
              <a:cs typeface="Times New Roman" pitchFamily="18" charset="0"/>
            </a:endParaRPr>
          </a:p>
          <a:p>
            <a:pPr marL="457200" lvl="0" indent="-457200"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tr-TR" sz="2800" dirty="0">
                <a:latin typeface="+mn-lt"/>
                <a:cs typeface="Times New Roman" pitchFamily="18" charset="0"/>
              </a:rPr>
              <a:t>D</a:t>
            </a:r>
            <a:r>
              <a:rPr lang="tr-TR" sz="2800" dirty="0" smtClean="0">
                <a:latin typeface="+mn-lt"/>
                <a:cs typeface="Times New Roman" pitchFamily="18" charset="0"/>
              </a:rPr>
              <a:t>ış </a:t>
            </a:r>
            <a:r>
              <a:rPr lang="tr-TR" sz="2800" dirty="0">
                <a:latin typeface="+mn-lt"/>
                <a:cs typeface="Times New Roman" pitchFamily="18" charset="0"/>
              </a:rPr>
              <a:t>pazarda </a:t>
            </a:r>
            <a:r>
              <a:rPr lang="tr-TR" sz="2800" dirty="0" smtClean="0">
                <a:latin typeface="+mn-lt"/>
                <a:cs typeface="Times New Roman" pitchFamily="18" charset="0"/>
              </a:rPr>
              <a:t>rekabeti sağlamak,</a:t>
            </a:r>
          </a:p>
          <a:p>
            <a:pPr marL="457200" lvl="0" indent="-457200"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tr-TR" sz="2800" dirty="0" smtClean="0">
                <a:latin typeface="+mn-lt"/>
                <a:cs typeface="Times New Roman" pitchFamily="18" charset="0"/>
              </a:rPr>
              <a:t> Kaliteli </a:t>
            </a:r>
            <a:r>
              <a:rPr lang="tr-TR" sz="2800" dirty="0" smtClean="0">
                <a:solidFill>
                  <a:srgbClr val="FF0000"/>
                </a:solidFill>
                <a:latin typeface="+mn-lt"/>
                <a:cs typeface="Times New Roman" pitchFamily="18" charset="0"/>
              </a:rPr>
              <a:t>fidan</a:t>
            </a:r>
            <a:r>
              <a:rPr lang="tr-TR" sz="2800" dirty="0" smtClean="0">
                <a:latin typeface="+mn-lt"/>
                <a:cs typeface="Times New Roman" pitchFamily="18" charset="0"/>
              </a:rPr>
              <a:t> ve </a:t>
            </a:r>
            <a:r>
              <a:rPr lang="tr-TR" sz="2800" dirty="0" smtClean="0">
                <a:solidFill>
                  <a:srgbClr val="FF0000"/>
                </a:solidFill>
                <a:latin typeface="+mn-lt"/>
                <a:cs typeface="Times New Roman" pitchFamily="18" charset="0"/>
              </a:rPr>
              <a:t>meyve </a:t>
            </a:r>
            <a:r>
              <a:rPr lang="tr-TR" sz="2800" dirty="0" smtClean="0">
                <a:latin typeface="+mn-lt"/>
                <a:cs typeface="Times New Roman" pitchFamily="18" charset="0"/>
              </a:rPr>
              <a:t>üretimini  gerçekleştirmek </a:t>
            </a:r>
            <a:r>
              <a:rPr lang="tr-TR" sz="2800" dirty="0">
                <a:latin typeface="+mn-lt"/>
                <a:cs typeface="Times New Roman" pitchFamily="18" charset="0"/>
              </a:rPr>
              <a:t>amacıyla; </a:t>
            </a:r>
            <a:endParaRPr lang="tr-TR" sz="2800" dirty="0" smtClean="0">
              <a:latin typeface="+mn-lt"/>
              <a:cs typeface="Times New Roman" pitchFamily="18" charset="0"/>
            </a:endParaRPr>
          </a:p>
          <a:p>
            <a:pPr marL="457200" lvl="0" indent="-457200"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tr-TR" sz="2800" dirty="0">
                <a:latin typeface="+mn-lt"/>
                <a:cs typeface="Times New Roman" pitchFamily="18" charset="0"/>
              </a:rPr>
              <a:t>Y</a:t>
            </a:r>
            <a:r>
              <a:rPr lang="tr-TR" sz="2800" dirty="0" smtClean="0">
                <a:latin typeface="+mn-lt"/>
                <a:cs typeface="Times New Roman" pitchFamily="18" charset="0"/>
              </a:rPr>
              <a:t>urt </a:t>
            </a:r>
            <a:r>
              <a:rPr lang="tr-TR" sz="2800" dirty="0">
                <a:latin typeface="+mn-lt"/>
                <a:cs typeface="Times New Roman" pitchFamily="18" charset="0"/>
              </a:rPr>
              <a:t>içinde üretilip sertifikalı ve standart kademede belgelendirilen fidanları kullanarak kapama </a:t>
            </a:r>
            <a:r>
              <a:rPr lang="tr-TR" sz="2800" dirty="0" smtClean="0">
                <a:latin typeface="+mn-lt"/>
                <a:cs typeface="Times New Roman" pitchFamily="18" charset="0"/>
              </a:rPr>
              <a:t> </a:t>
            </a:r>
            <a:r>
              <a:rPr lang="tr-TR" sz="2800" dirty="0">
                <a:latin typeface="+mn-lt"/>
                <a:cs typeface="Times New Roman" pitchFamily="18" charset="0"/>
              </a:rPr>
              <a:t>bahçe tesis eden çiftçilere dekar başına olmak üzere </a:t>
            </a:r>
            <a:r>
              <a:rPr lang="tr-TR" sz="2800" dirty="0" smtClean="0">
                <a:latin typeface="+mn-lt"/>
                <a:cs typeface="Times New Roman" pitchFamily="18" charset="0"/>
              </a:rPr>
              <a:t>destekleme </a:t>
            </a:r>
            <a:r>
              <a:rPr lang="tr-TR" sz="2800" dirty="0">
                <a:latin typeface="+mn-lt"/>
                <a:cs typeface="Times New Roman" pitchFamily="18" charset="0"/>
              </a:rPr>
              <a:t> </a:t>
            </a:r>
            <a:r>
              <a:rPr lang="tr-TR" sz="2800" dirty="0" smtClean="0">
                <a:latin typeface="+mn-lt"/>
                <a:cs typeface="Times New Roman" pitchFamily="18" charset="0"/>
              </a:rPr>
              <a:t>yapılmaktadır</a:t>
            </a:r>
            <a:r>
              <a:rPr lang="tr-TR" sz="2800" dirty="0" smtClean="0">
                <a:solidFill>
                  <a:srgbClr val="0033CC"/>
                </a:solidFill>
                <a:latin typeface="+mn-lt"/>
                <a:cs typeface="Times New Roman" pitchFamily="18" charset="0"/>
              </a:rPr>
              <a:t>. </a:t>
            </a:r>
            <a:endParaRPr lang="tr-TR" sz="2800" dirty="0">
              <a:solidFill>
                <a:srgbClr val="0033CC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1354196" y="116632"/>
            <a:ext cx="65076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r-TR" b="1" dirty="0">
                <a:ln w="0"/>
                <a:solidFill>
                  <a:srgbClr val="F07F09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mbria" pitchFamily="18" charset="0"/>
              </a:rPr>
              <a:t>SERTİFİKALI FİDAN/FİDE </a:t>
            </a:r>
            <a:r>
              <a:rPr lang="tr-TR" b="1" dirty="0" smtClean="0">
                <a:ln w="0"/>
                <a:solidFill>
                  <a:srgbClr val="F07F09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mbria" pitchFamily="18" charset="0"/>
              </a:rPr>
              <a:t>ve STANDART FİDAN DESTEKLERİ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383360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3 Resim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980728"/>
            <a:ext cx="8269510" cy="4882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575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ayt Numarası Yer Tutucus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072C28-4C9C-48E3-9C6E-5892E406A33F}" type="slidenum">
              <a:rPr lang="tr-TR" smtClean="0"/>
              <a:pPr>
                <a:defRPr/>
              </a:pPr>
              <a:t>4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dirty="0"/>
              <a:t>Bitkisel Üretim Genel Müdürlüğü-2018</a:t>
            </a:r>
          </a:p>
        </p:txBody>
      </p:sp>
      <p:sp>
        <p:nvSpPr>
          <p:cNvPr id="6" name="Başlık 1"/>
          <p:cNvSpPr>
            <a:spLocks noGrp="1"/>
          </p:cNvSpPr>
          <p:nvPr>
            <p:ph type="title"/>
          </p:nvPr>
        </p:nvSpPr>
        <p:spPr>
          <a:xfrm>
            <a:off x="237871" y="60509"/>
            <a:ext cx="8281293" cy="416163"/>
          </a:xfrm>
        </p:spPr>
        <p:txBody>
          <a:bodyPr/>
          <a:lstStyle/>
          <a:p>
            <a:r>
              <a:rPr lang="tr-TR" sz="2400" dirty="0"/>
              <a:t>SERTİFİKALI </a:t>
            </a:r>
            <a:r>
              <a:rPr lang="tr-TR" sz="2400" dirty="0" smtClean="0"/>
              <a:t>FİDAN/FİDE DESTEKLERİ (İLK 10 TÜR)</a:t>
            </a:r>
            <a:endParaRPr lang="tr-TR" sz="2400" dirty="0"/>
          </a:p>
        </p:txBody>
      </p:sp>
      <p:graphicFrame>
        <p:nvGraphicFramePr>
          <p:cNvPr id="7" name="Tablo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826895"/>
              </p:ext>
            </p:extLst>
          </p:nvPr>
        </p:nvGraphicFramePr>
        <p:xfrm>
          <a:off x="395535" y="764710"/>
          <a:ext cx="8208914" cy="5472602"/>
        </p:xfrm>
        <a:graphic>
          <a:graphicData uri="http://schemas.openxmlformats.org/drawingml/2006/table">
            <a:tbl>
              <a:tblPr firstCol="1" bandRow="1">
                <a:tableStyleId>{ED083AE6-46FA-4A59-8FB0-9F97EB10719F}</a:tableStyleId>
              </a:tblPr>
              <a:tblGrid>
                <a:gridCol w="2648075"/>
                <a:gridCol w="2742330"/>
                <a:gridCol w="2818509"/>
              </a:tblGrid>
              <a:tr h="1030683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u="none" strike="noStrike" dirty="0">
                          <a:effectLst/>
                        </a:rPr>
                        <a:t>TÜRLER</a:t>
                      </a:r>
                      <a:endParaRPr lang="tr-TR" sz="16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r-TR" sz="16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TOPLAM DESTEK ALANI</a:t>
                      </a:r>
                    </a:p>
                    <a:p>
                      <a:pPr marL="0" algn="ctr" defTabSz="914400" rtl="0" eaLnBrk="1" fontAlgn="ctr" latinLnBrk="0" hangingPunct="1"/>
                      <a:r>
                        <a:rPr lang="tr-TR" sz="16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(da)</a:t>
                      </a:r>
                      <a:endParaRPr lang="tr-TR" sz="16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r-TR" sz="16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TOPLAM DESTEK MİKTARI (TL)</a:t>
                      </a:r>
                      <a:endParaRPr lang="tr-TR" sz="16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</a:tr>
              <a:tr h="369347">
                <a:tc>
                  <a:txBody>
                    <a:bodyPr/>
                    <a:lstStyle/>
                    <a:p>
                      <a:pPr algn="l" fontAlgn="ctr"/>
                      <a:r>
                        <a:rPr lang="tr-TR" sz="1600" u="none" strike="noStrike" dirty="0" smtClean="0">
                          <a:effectLst/>
                        </a:rPr>
                        <a:t> CEVİZ</a:t>
                      </a:r>
                      <a:endParaRPr lang="tr-TR" sz="16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600" u="none" strike="noStrike" dirty="0">
                          <a:effectLst/>
                        </a:rPr>
                        <a:t>578.544</a:t>
                      </a:r>
                      <a:endParaRPr lang="tr-TR" sz="16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600" u="none" strike="noStrike" dirty="0">
                          <a:effectLst/>
                        </a:rPr>
                        <a:t>105.698.093</a:t>
                      </a:r>
                      <a:endParaRPr lang="tr-TR" sz="16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0" marR="0" marT="0" marB="0" anchor="ctr"/>
                </a:tc>
              </a:tr>
              <a:tr h="369347">
                <a:tc>
                  <a:txBody>
                    <a:bodyPr/>
                    <a:lstStyle/>
                    <a:p>
                      <a:pPr algn="l" fontAlgn="ctr"/>
                      <a:r>
                        <a:rPr lang="tr-TR" sz="1600" u="none" strike="noStrike" dirty="0" smtClean="0">
                          <a:effectLst/>
                        </a:rPr>
                        <a:t> ZEYTİN</a:t>
                      </a:r>
                      <a:endParaRPr lang="tr-TR" sz="16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600" u="none" strike="noStrike" dirty="0">
                          <a:effectLst/>
                        </a:rPr>
                        <a:t>415.506</a:t>
                      </a:r>
                      <a:endParaRPr lang="tr-TR" sz="16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600" u="none" strike="noStrike" dirty="0">
                          <a:effectLst/>
                        </a:rPr>
                        <a:t>75.977.022</a:t>
                      </a:r>
                      <a:endParaRPr lang="tr-TR" sz="16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0" marR="0" marT="0" marB="0" anchor="ctr"/>
                </a:tc>
              </a:tr>
              <a:tr h="369347">
                <a:tc>
                  <a:txBody>
                    <a:bodyPr/>
                    <a:lstStyle/>
                    <a:p>
                      <a:pPr algn="l" fontAlgn="ctr"/>
                      <a:r>
                        <a:rPr lang="tr-TR" sz="1600" u="none" strike="noStrike" dirty="0" smtClean="0">
                          <a:effectLst/>
                        </a:rPr>
                        <a:t> ELMA</a:t>
                      </a:r>
                      <a:endParaRPr lang="tr-TR" sz="16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600" u="none" strike="noStrike">
                          <a:effectLst/>
                        </a:rPr>
                        <a:t>257.851</a:t>
                      </a:r>
                      <a:endParaRPr lang="tr-TR" sz="16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600" u="none" strike="noStrike" dirty="0" smtClean="0">
                          <a:effectLst/>
                        </a:rPr>
                        <a:t>46.583.077 </a:t>
                      </a:r>
                      <a:endParaRPr lang="tr-TR" sz="16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0" marR="0" marT="0" marB="0" anchor="ctr"/>
                </a:tc>
              </a:tr>
              <a:tr h="369347">
                <a:tc>
                  <a:txBody>
                    <a:bodyPr/>
                    <a:lstStyle/>
                    <a:p>
                      <a:pPr algn="l" fontAlgn="ctr"/>
                      <a:r>
                        <a:rPr lang="tr-TR" sz="1600" u="none" strike="noStrike" dirty="0" smtClean="0">
                          <a:effectLst/>
                        </a:rPr>
                        <a:t> BADEM</a:t>
                      </a:r>
                      <a:endParaRPr lang="tr-TR" sz="16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600" u="none" strike="noStrike" dirty="0">
                          <a:effectLst/>
                        </a:rPr>
                        <a:t>209.597</a:t>
                      </a:r>
                      <a:endParaRPr lang="tr-TR" sz="16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600" u="none" strike="noStrike" dirty="0">
                          <a:effectLst/>
                        </a:rPr>
                        <a:t>24.469.789</a:t>
                      </a:r>
                      <a:endParaRPr lang="tr-TR" sz="16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0" marR="0" marT="0" marB="0" anchor="ctr"/>
                </a:tc>
              </a:tr>
              <a:tr h="369347">
                <a:tc>
                  <a:txBody>
                    <a:bodyPr/>
                    <a:lstStyle/>
                    <a:p>
                      <a:pPr algn="l" fontAlgn="ctr"/>
                      <a:r>
                        <a:rPr lang="tr-TR" sz="1600" u="none" strike="noStrike" dirty="0" smtClean="0">
                          <a:effectLst/>
                        </a:rPr>
                        <a:t> KAYISI</a:t>
                      </a:r>
                      <a:endParaRPr lang="tr-TR" sz="16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600" u="none" strike="noStrike">
                          <a:effectLst/>
                        </a:rPr>
                        <a:t>179.734</a:t>
                      </a:r>
                      <a:endParaRPr lang="tr-TR" sz="16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600" u="none" strike="noStrike" dirty="0">
                          <a:effectLst/>
                        </a:rPr>
                        <a:t>14.755.927</a:t>
                      </a:r>
                      <a:endParaRPr lang="tr-TR" sz="16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0" marR="0" marT="0" marB="0" anchor="ctr"/>
                </a:tc>
              </a:tr>
              <a:tr h="369347">
                <a:tc>
                  <a:txBody>
                    <a:bodyPr/>
                    <a:lstStyle/>
                    <a:p>
                      <a:pPr algn="l" fontAlgn="ctr"/>
                      <a:r>
                        <a:rPr lang="tr-TR" sz="1600" u="none" strike="noStrike" dirty="0" smtClean="0">
                          <a:effectLst/>
                        </a:rPr>
                        <a:t> MANDALİNA</a:t>
                      </a:r>
                      <a:endParaRPr lang="tr-TR" sz="16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600" u="none" strike="noStrike">
                          <a:effectLst/>
                        </a:rPr>
                        <a:t>116.576</a:t>
                      </a:r>
                      <a:endParaRPr lang="tr-TR" sz="16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600" u="none" strike="noStrike" dirty="0">
                          <a:effectLst/>
                        </a:rPr>
                        <a:t>12.176.466</a:t>
                      </a:r>
                      <a:endParaRPr lang="tr-TR" sz="16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0" marR="0" marT="0" marB="0" anchor="ctr"/>
                </a:tc>
              </a:tr>
              <a:tr h="369347">
                <a:tc>
                  <a:txBody>
                    <a:bodyPr/>
                    <a:lstStyle/>
                    <a:p>
                      <a:pPr algn="l" fontAlgn="ctr"/>
                      <a:r>
                        <a:rPr lang="tr-TR" sz="1600" u="none" strike="noStrike" dirty="0" smtClean="0">
                          <a:effectLst/>
                        </a:rPr>
                        <a:t> ANTEP </a:t>
                      </a:r>
                      <a:r>
                        <a:rPr lang="tr-TR" sz="1600" u="none" strike="noStrike" dirty="0">
                          <a:effectLst/>
                        </a:rPr>
                        <a:t>FISTIĞI</a:t>
                      </a:r>
                      <a:endParaRPr lang="tr-TR" sz="16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600" u="none" strike="noStrike">
                          <a:effectLst/>
                        </a:rPr>
                        <a:t>104.962</a:t>
                      </a:r>
                      <a:endParaRPr lang="tr-TR" sz="16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600" u="none" strike="noStrike" dirty="0">
                          <a:effectLst/>
                        </a:rPr>
                        <a:t>10.443.935</a:t>
                      </a:r>
                      <a:endParaRPr lang="tr-TR" sz="16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0" marR="0" marT="0" marB="0" anchor="ctr"/>
                </a:tc>
              </a:tr>
              <a:tr h="379102">
                <a:tc>
                  <a:txBody>
                    <a:bodyPr/>
                    <a:lstStyle/>
                    <a:p>
                      <a:pPr algn="l" fontAlgn="ctr"/>
                      <a:r>
                        <a:rPr lang="tr-TR" sz="1600" u="none" strike="noStrike" dirty="0" smtClean="0">
                          <a:effectLst/>
                        </a:rPr>
                        <a:t> NAR</a:t>
                      </a:r>
                      <a:endParaRPr lang="tr-TR" sz="16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600" u="none" strike="noStrike">
                          <a:effectLst/>
                        </a:rPr>
                        <a:t>68.273</a:t>
                      </a:r>
                      <a:endParaRPr lang="tr-TR" sz="16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600" u="none" strike="noStrike" dirty="0">
                          <a:effectLst/>
                        </a:rPr>
                        <a:t>10.855.604</a:t>
                      </a:r>
                      <a:endParaRPr lang="tr-TR" sz="16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0" marR="0" marT="0" marB="0" anchor="ctr"/>
                </a:tc>
              </a:tr>
              <a:tr h="369347">
                <a:tc>
                  <a:txBody>
                    <a:bodyPr/>
                    <a:lstStyle/>
                    <a:p>
                      <a:pPr algn="l" fontAlgn="ctr"/>
                      <a:r>
                        <a:rPr lang="tr-TR" sz="1600" u="none" strike="noStrike" dirty="0" smtClean="0">
                          <a:effectLst/>
                        </a:rPr>
                        <a:t> KİRAZ</a:t>
                      </a:r>
                      <a:endParaRPr lang="tr-TR" sz="16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600" u="none" strike="noStrike">
                          <a:effectLst/>
                        </a:rPr>
                        <a:t>66.651</a:t>
                      </a:r>
                      <a:endParaRPr lang="tr-TR" sz="16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600" u="none" strike="noStrike" dirty="0">
                          <a:effectLst/>
                        </a:rPr>
                        <a:t>11.926.871</a:t>
                      </a:r>
                      <a:endParaRPr lang="tr-TR" sz="16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0" marR="0" marT="0" marB="0" anchor="ctr"/>
                </a:tc>
              </a:tr>
              <a:tr h="369347">
                <a:tc>
                  <a:txBody>
                    <a:bodyPr/>
                    <a:lstStyle/>
                    <a:p>
                      <a:pPr algn="l" fontAlgn="ctr"/>
                      <a:r>
                        <a:rPr lang="tr-TR" sz="1600" u="none" strike="noStrike" dirty="0" smtClean="0">
                          <a:effectLst/>
                        </a:rPr>
                        <a:t> ÜZÜM</a:t>
                      </a:r>
                      <a:endParaRPr lang="tr-TR" sz="16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600" u="none" strike="noStrike" dirty="0">
                          <a:effectLst/>
                        </a:rPr>
                        <a:t>65.220</a:t>
                      </a:r>
                      <a:endParaRPr lang="tr-TR" sz="16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600" u="none" strike="noStrike" dirty="0">
                          <a:effectLst/>
                        </a:rPr>
                        <a:t>8.229.004</a:t>
                      </a:r>
                      <a:endParaRPr lang="tr-TR" sz="16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0" marR="0" marT="0" marB="0" anchor="ctr"/>
                </a:tc>
              </a:tr>
              <a:tr h="369347">
                <a:tc>
                  <a:txBody>
                    <a:bodyPr/>
                    <a:lstStyle/>
                    <a:p>
                      <a:pPr algn="l" fontAlgn="ctr"/>
                      <a:r>
                        <a:rPr lang="tr-TR" sz="1600" u="none" strike="noStrike" dirty="0" smtClean="0">
                          <a:effectLst/>
                        </a:rPr>
                        <a:t> DİĞER</a:t>
                      </a:r>
                      <a:endParaRPr lang="tr-TR" sz="1600" b="0" i="0" u="none" strike="noStrike" dirty="0">
                        <a:solidFill>
                          <a:srgbClr val="FF0000"/>
                        </a:solidFill>
                        <a:effectLst/>
                        <a:latin typeface="Cambri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600" u="none" strike="noStrike">
                          <a:effectLst/>
                        </a:rPr>
                        <a:t>286.476</a:t>
                      </a:r>
                      <a:endParaRPr lang="tr-TR" sz="1600" b="0" i="0" u="none" strike="noStrike">
                        <a:solidFill>
                          <a:srgbClr val="FF0000"/>
                        </a:solidFill>
                        <a:effectLst/>
                        <a:latin typeface="Cambri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600" u="none" strike="noStrike" dirty="0">
                          <a:effectLst/>
                        </a:rPr>
                        <a:t>40.850.538</a:t>
                      </a:r>
                      <a:endParaRPr lang="tr-TR" sz="1600" b="0" i="0" u="none" strike="noStrike" dirty="0">
                        <a:solidFill>
                          <a:srgbClr val="FF0000"/>
                        </a:solidFill>
                        <a:effectLst/>
                        <a:latin typeface="Cambria"/>
                      </a:endParaRPr>
                    </a:p>
                  </a:txBody>
                  <a:tcPr marL="0" marR="0" marT="0" marB="0" anchor="ctr"/>
                </a:tc>
              </a:tr>
              <a:tr h="369347">
                <a:tc>
                  <a:txBody>
                    <a:bodyPr/>
                    <a:lstStyle/>
                    <a:p>
                      <a:pPr algn="l" fontAlgn="ctr"/>
                      <a:r>
                        <a:rPr lang="tr-TR" sz="1600" u="none" strike="noStrike" dirty="0" smtClean="0">
                          <a:effectLst/>
                        </a:rPr>
                        <a:t> TOPLAM</a:t>
                      </a:r>
                      <a:endParaRPr lang="tr-TR" sz="1600" b="0" i="0" u="none" strike="noStrike" dirty="0">
                        <a:solidFill>
                          <a:srgbClr val="FF0000"/>
                        </a:solidFill>
                        <a:effectLst/>
                        <a:latin typeface="Cambri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600" b="1" u="none" strike="noStrike" dirty="0">
                          <a:effectLst/>
                        </a:rPr>
                        <a:t>2.349.391</a:t>
                      </a:r>
                      <a:endParaRPr lang="tr-TR" sz="1600" b="1" i="0" u="none" strike="noStrike" dirty="0">
                        <a:solidFill>
                          <a:srgbClr val="FF0000"/>
                        </a:solidFill>
                        <a:effectLst/>
                        <a:latin typeface="Cambri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600" b="1" u="none" strike="noStrike" dirty="0">
                          <a:effectLst/>
                        </a:rPr>
                        <a:t>361.966.327</a:t>
                      </a:r>
                      <a:endParaRPr lang="tr-TR" sz="1600" b="1" i="0" u="none" strike="noStrike" dirty="0">
                        <a:solidFill>
                          <a:srgbClr val="FF0000"/>
                        </a:solidFill>
                        <a:effectLst/>
                        <a:latin typeface="Cambria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567373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ayt Numarası Yer Tutucus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072C28-4C9C-48E3-9C6E-5892E406A33F}" type="slidenum">
              <a:rPr lang="tr-TR" smtClean="0"/>
              <a:pPr>
                <a:defRPr/>
              </a:pPr>
              <a:t>5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dirty="0"/>
              <a:t>Bitkisel Üretim Genel Müdürlüğü-2018</a:t>
            </a:r>
          </a:p>
        </p:txBody>
      </p:sp>
      <p:sp>
        <p:nvSpPr>
          <p:cNvPr id="6" name="Başlık 1"/>
          <p:cNvSpPr>
            <a:spLocks noGrp="1"/>
          </p:cNvSpPr>
          <p:nvPr>
            <p:ph type="title"/>
          </p:nvPr>
        </p:nvSpPr>
        <p:spPr>
          <a:xfrm>
            <a:off x="237871" y="60509"/>
            <a:ext cx="8281293" cy="416163"/>
          </a:xfrm>
        </p:spPr>
        <p:txBody>
          <a:bodyPr/>
          <a:lstStyle/>
          <a:p>
            <a:r>
              <a:rPr lang="tr-TR" sz="1800" dirty="0" smtClean="0"/>
              <a:t>BALIKESİR, BURSA VE ÇANAKKALE  İLLERİNE YAPILAN SFK DESTEKLERİ</a:t>
            </a:r>
            <a:endParaRPr lang="tr-TR" sz="1800" dirty="0"/>
          </a:p>
        </p:txBody>
      </p:sp>
      <p:graphicFrame>
        <p:nvGraphicFramePr>
          <p:cNvPr id="5" name="Tablo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2751485"/>
              </p:ext>
            </p:extLst>
          </p:nvPr>
        </p:nvGraphicFramePr>
        <p:xfrm>
          <a:off x="683568" y="764704"/>
          <a:ext cx="8064897" cy="1585490"/>
        </p:xfrm>
        <a:graphic>
          <a:graphicData uri="http://schemas.openxmlformats.org/drawingml/2006/table">
            <a:tbl>
              <a:tblPr firstCol="1" bandRow="1">
                <a:tableStyleId>{ED083AE6-46FA-4A59-8FB0-9F97EB10719F}</a:tableStyleId>
              </a:tblPr>
              <a:tblGrid>
                <a:gridCol w="1276583"/>
                <a:gridCol w="1276583"/>
                <a:gridCol w="2541843"/>
                <a:gridCol w="2969888"/>
              </a:tblGrid>
              <a:tr h="591146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İL ADI</a:t>
                      </a:r>
                      <a:endParaRPr lang="tr-TR" sz="1600" b="1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1" u="none" strike="noStrike" dirty="0">
                          <a:effectLst/>
                        </a:rPr>
                        <a:t>İşletme</a:t>
                      </a:r>
                      <a:br>
                        <a:rPr lang="tr-TR" sz="1600" b="1" u="none" strike="noStrike" dirty="0">
                          <a:effectLst/>
                        </a:rPr>
                      </a:br>
                      <a:r>
                        <a:rPr lang="tr-TR" sz="1600" b="1" u="none" strike="noStrike" dirty="0">
                          <a:effectLst/>
                        </a:rPr>
                        <a:t>Sayısı</a:t>
                      </a:r>
                      <a:endParaRPr lang="tr-TR" sz="1600" b="1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1" u="none" strike="noStrike" dirty="0">
                          <a:effectLst/>
                        </a:rPr>
                        <a:t>Alanı (da)</a:t>
                      </a:r>
                      <a:endParaRPr lang="tr-TR" sz="1600" b="1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1" u="none" strike="noStrike" dirty="0">
                          <a:effectLst/>
                        </a:rPr>
                        <a:t>Miktarı (TL)</a:t>
                      </a:r>
                      <a:endParaRPr lang="tr-TR" sz="1600" b="1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0" marR="0" marT="0" marB="0" anchor="ctr"/>
                </a:tc>
              </a:tr>
              <a:tr h="331448"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BALIKESİR</a:t>
                      </a:r>
                      <a:endParaRPr lang="tr-T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2.714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60.412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10.343.986</a:t>
                      </a:r>
                    </a:p>
                  </a:txBody>
                  <a:tcPr marL="0" marR="0" marT="0" marB="0" anchor="ctr"/>
                </a:tc>
              </a:tr>
              <a:tr h="331448"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BURSA</a:t>
                      </a:r>
                      <a:endParaRPr lang="tr-T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3.079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54.281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8.288.775</a:t>
                      </a:r>
                    </a:p>
                  </a:txBody>
                  <a:tcPr marL="0" marR="0" marT="0" marB="0" anchor="ctr"/>
                </a:tc>
              </a:tr>
              <a:tr h="331448"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ÇANAKKALE</a:t>
                      </a:r>
                      <a:endParaRPr lang="tr-T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2.316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68.895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9.845.396</a:t>
                      </a: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2" name="Dikdörtgen 1"/>
          <p:cNvSpPr/>
          <p:nvPr/>
        </p:nvSpPr>
        <p:spPr>
          <a:xfrm>
            <a:off x="2555776" y="2699628"/>
            <a:ext cx="44462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ctr">
              <a:spcBef>
                <a:spcPts val="0"/>
              </a:spcBef>
              <a:spcAft>
                <a:spcPts val="0"/>
              </a:spcAft>
            </a:pPr>
            <a:r>
              <a:rPr lang="tr-TR" b="1" dirty="0">
                <a:solidFill>
                  <a:prstClr val="black"/>
                </a:solidFill>
                <a:latin typeface="Calibri"/>
              </a:rPr>
              <a:t>SERTİFİKALI  FİDAN ÜRETİM  DESTEKLEMESİ </a:t>
            </a:r>
            <a:endParaRPr lang="tr-TR" dirty="0">
              <a:solidFill>
                <a:srgbClr val="000000"/>
              </a:solidFill>
              <a:latin typeface="Cambria"/>
            </a:endParaRPr>
          </a:p>
        </p:txBody>
      </p:sp>
      <p:graphicFrame>
        <p:nvGraphicFramePr>
          <p:cNvPr id="8" name="Tablo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028624"/>
              </p:ext>
            </p:extLst>
          </p:nvPr>
        </p:nvGraphicFramePr>
        <p:xfrm>
          <a:off x="683567" y="3068961"/>
          <a:ext cx="8064897" cy="3343275"/>
        </p:xfrm>
        <a:graphic>
          <a:graphicData uri="http://schemas.openxmlformats.org/drawingml/2006/table">
            <a:tbl>
              <a:tblPr firstCol="1" bandRow="1">
                <a:tableStyleId>{ED083AE6-46FA-4A59-8FB0-9F97EB10719F}</a:tableStyleId>
              </a:tblPr>
              <a:tblGrid>
                <a:gridCol w="2675030"/>
                <a:gridCol w="2356574"/>
                <a:gridCol w="3033293"/>
              </a:tblGrid>
              <a:tr h="220824"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u="none" strike="noStrike" dirty="0">
                          <a:effectLst/>
                        </a:rPr>
                        <a:t>İller</a:t>
                      </a:r>
                      <a:endParaRPr lang="tr-T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 dirty="0">
                          <a:effectLst/>
                        </a:rPr>
                        <a:t>Toplam </a:t>
                      </a:r>
                      <a:r>
                        <a:rPr lang="tr-TR" sz="1400" u="none" strike="noStrike" dirty="0" smtClean="0">
                          <a:effectLst/>
                        </a:rPr>
                        <a:t>Miktar (Adet )</a:t>
                      </a:r>
                      <a:endParaRPr lang="tr-T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 dirty="0">
                          <a:effectLst/>
                        </a:rPr>
                        <a:t>Toplam Destek (TL)</a:t>
                      </a:r>
                      <a:endParaRPr lang="tr-T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20824"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u="none" strike="noStrike">
                          <a:effectLst/>
                        </a:rPr>
                        <a:t>ADANA</a:t>
                      </a:r>
                      <a:endParaRPr lang="tr-T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u="none" strike="noStrike" dirty="0">
                          <a:effectLst/>
                        </a:rPr>
                        <a:t>126.872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u="none" strike="noStrike">
                          <a:effectLst/>
                        </a:rPr>
                        <a:t>126.872</a:t>
                      </a:r>
                      <a:endParaRPr lang="tr-T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20824"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u="none" strike="noStrike">
                          <a:effectLst/>
                        </a:rPr>
                        <a:t>ANTALYA</a:t>
                      </a:r>
                      <a:endParaRPr lang="tr-T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u="none" strike="noStrike" dirty="0">
                          <a:effectLst/>
                        </a:rPr>
                        <a:t>302.885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u="none" strike="noStrike" dirty="0">
                          <a:effectLst/>
                        </a:rPr>
                        <a:t>302.885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20824"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BALIKESİR</a:t>
                      </a:r>
                      <a:endParaRPr lang="tr-TR" sz="14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121.652</a:t>
                      </a:r>
                      <a:endParaRPr lang="tr-TR" sz="14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121.652</a:t>
                      </a:r>
                      <a:endParaRPr lang="tr-TR" sz="14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20824"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u="none" strike="noStrike">
                          <a:solidFill>
                            <a:srgbClr val="FF0000"/>
                          </a:solidFill>
                          <a:effectLst/>
                        </a:rPr>
                        <a:t>BURSA</a:t>
                      </a:r>
                      <a:endParaRPr lang="tr-TR" sz="14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367.233</a:t>
                      </a:r>
                      <a:endParaRPr lang="tr-TR" sz="14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367.233</a:t>
                      </a:r>
                      <a:endParaRPr lang="tr-TR" sz="14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20824"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u="none" strike="noStrike">
                          <a:solidFill>
                            <a:srgbClr val="FF0000"/>
                          </a:solidFill>
                          <a:effectLst/>
                        </a:rPr>
                        <a:t>ÇANAKKALE</a:t>
                      </a:r>
                      <a:endParaRPr lang="tr-TR" sz="14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69.283</a:t>
                      </a:r>
                      <a:endParaRPr lang="tr-TR" sz="14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69.283</a:t>
                      </a:r>
                      <a:endParaRPr lang="tr-TR" sz="14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20824"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u="none" strike="noStrike">
                          <a:effectLst/>
                        </a:rPr>
                        <a:t>DENİZLİ</a:t>
                      </a:r>
                      <a:endParaRPr lang="tr-T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u="none" strike="noStrike" dirty="0">
                          <a:effectLst/>
                        </a:rPr>
                        <a:t>163.062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u="none" strike="noStrike" dirty="0">
                          <a:effectLst/>
                        </a:rPr>
                        <a:t>163.062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20824"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u="none" strike="noStrike">
                          <a:effectLst/>
                        </a:rPr>
                        <a:t>GAZİANTEP</a:t>
                      </a:r>
                      <a:endParaRPr lang="tr-T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u="none" strike="noStrike" dirty="0">
                          <a:effectLst/>
                        </a:rPr>
                        <a:t>3.391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u="none" strike="noStrike" dirty="0">
                          <a:effectLst/>
                        </a:rPr>
                        <a:t>3.391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20824"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u="none" strike="noStrike">
                          <a:effectLst/>
                        </a:rPr>
                        <a:t>ISPARTA</a:t>
                      </a:r>
                      <a:endParaRPr lang="tr-T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u="none" strike="noStrike" dirty="0">
                          <a:effectLst/>
                        </a:rPr>
                        <a:t>1.010.763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u="none" strike="noStrike" dirty="0">
                          <a:effectLst/>
                        </a:rPr>
                        <a:t>1.010.763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20824"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u="none" strike="noStrike" dirty="0">
                          <a:effectLst/>
                        </a:rPr>
                        <a:t>İZMİR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u="none" strike="noStrike" dirty="0">
                          <a:effectLst/>
                        </a:rPr>
                        <a:t>131.158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u="none" strike="noStrike" dirty="0">
                          <a:effectLst/>
                        </a:rPr>
                        <a:t>119.335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20824"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u="none" strike="noStrike">
                          <a:effectLst/>
                        </a:rPr>
                        <a:t>KARAMAN</a:t>
                      </a:r>
                      <a:endParaRPr lang="tr-T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u="none" strike="noStrike" dirty="0">
                          <a:effectLst/>
                        </a:rPr>
                        <a:t>46.800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u="none" strike="noStrike" dirty="0">
                          <a:effectLst/>
                        </a:rPr>
                        <a:t>46.800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20824"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u="none" strike="noStrike">
                          <a:effectLst/>
                        </a:rPr>
                        <a:t>KONYA</a:t>
                      </a:r>
                      <a:endParaRPr lang="tr-T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u="none" strike="noStrike" dirty="0">
                          <a:effectLst/>
                        </a:rPr>
                        <a:t>397.920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u="none" strike="noStrike" dirty="0">
                          <a:effectLst/>
                        </a:rPr>
                        <a:t>397.920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20824"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u="none" strike="noStrike">
                          <a:effectLst/>
                        </a:rPr>
                        <a:t>MERSİN</a:t>
                      </a:r>
                      <a:endParaRPr lang="tr-T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u="none" strike="noStrike" dirty="0">
                          <a:effectLst/>
                        </a:rPr>
                        <a:t>64.599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u="none" strike="noStrike" dirty="0">
                          <a:effectLst/>
                        </a:rPr>
                        <a:t>64.599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20824"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u="none" strike="noStrike">
                          <a:effectLst/>
                        </a:rPr>
                        <a:t>NİĞDE</a:t>
                      </a:r>
                      <a:endParaRPr lang="tr-T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u="none" strike="noStrike">
                          <a:effectLst/>
                        </a:rPr>
                        <a:t>403.000</a:t>
                      </a:r>
                      <a:endParaRPr lang="tr-T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u="none" strike="noStrike" dirty="0">
                          <a:effectLst/>
                        </a:rPr>
                        <a:t>403.000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20824"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u="none" strike="noStrike">
                          <a:effectLst/>
                        </a:rPr>
                        <a:t>Genel Toplam</a:t>
                      </a:r>
                      <a:endParaRPr lang="tr-TR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u="none" strike="noStrike">
                          <a:effectLst/>
                        </a:rPr>
                        <a:t>3.208.618</a:t>
                      </a:r>
                      <a:endParaRPr lang="tr-TR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u="none" strike="noStrike" dirty="0">
                          <a:effectLst/>
                        </a:rPr>
                        <a:t>3.196.795</a:t>
                      </a:r>
                      <a:endParaRPr lang="tr-T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502958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2400" dirty="0"/>
              <a:t>SERTİFİKALI </a:t>
            </a:r>
            <a:r>
              <a:rPr lang="tr-TR" sz="2400" dirty="0" smtClean="0"/>
              <a:t>TOHUMCULUK DESTEKLERİ</a:t>
            </a:r>
            <a:endParaRPr lang="tr-TR" sz="2400" dirty="0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z="1400" dirty="0"/>
              <a:t>Bitkisel Üretim Genel Müdürlüğü-2018</a:t>
            </a:r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072C28-4C9C-48E3-9C6E-5892E406A33F}" type="slidenum">
              <a:rPr lang="tr-TR" smtClean="0"/>
              <a:pPr>
                <a:defRPr/>
              </a:pPr>
              <a:t>6</a:t>
            </a:fld>
            <a:endParaRPr lang="tr-TR"/>
          </a:p>
        </p:txBody>
      </p:sp>
      <p:sp>
        <p:nvSpPr>
          <p:cNvPr id="3" name="Metin kutusu 2"/>
          <p:cNvSpPr txBox="1"/>
          <p:nvPr/>
        </p:nvSpPr>
        <p:spPr>
          <a:xfrm>
            <a:off x="1514792" y="5703639"/>
            <a:ext cx="61455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b="1" dirty="0" smtClean="0">
                <a:solidFill>
                  <a:srgbClr val="006699"/>
                </a:solidFill>
              </a:rPr>
              <a:t>Toplam 1,7 Milyar TL’ </a:t>
            </a:r>
            <a:r>
              <a:rPr lang="tr-TR" sz="2400" b="1" dirty="0" err="1" smtClean="0">
                <a:solidFill>
                  <a:srgbClr val="006699"/>
                </a:solidFill>
              </a:rPr>
              <a:t>yi</a:t>
            </a:r>
            <a:r>
              <a:rPr lang="tr-TR" sz="2400" b="1" dirty="0" smtClean="0">
                <a:solidFill>
                  <a:srgbClr val="006699"/>
                </a:solidFill>
              </a:rPr>
              <a:t> aşan destekleme</a:t>
            </a:r>
            <a:endParaRPr lang="tr-TR" sz="2400" b="1" dirty="0">
              <a:solidFill>
                <a:srgbClr val="006699"/>
              </a:solidFill>
            </a:endParaRPr>
          </a:p>
        </p:txBody>
      </p:sp>
      <p:graphicFrame>
        <p:nvGraphicFramePr>
          <p:cNvPr id="8" name="Grafik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54861152"/>
              </p:ext>
            </p:extLst>
          </p:nvPr>
        </p:nvGraphicFramePr>
        <p:xfrm>
          <a:off x="611560" y="692697"/>
          <a:ext cx="7907605" cy="47947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33861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ayt Numarası Yer Tutucus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072C28-4C9C-48E3-9C6E-5892E406A33F}" type="slidenum">
              <a:rPr lang="tr-TR" smtClean="0"/>
              <a:pPr>
                <a:defRPr/>
              </a:pPr>
              <a:t>7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dirty="0"/>
              <a:t>Bitkisel Üretim Genel Müdürlüğü-2018</a:t>
            </a:r>
          </a:p>
        </p:txBody>
      </p:sp>
      <p:graphicFrame>
        <p:nvGraphicFramePr>
          <p:cNvPr id="5" name="Tablo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0988594"/>
              </p:ext>
            </p:extLst>
          </p:nvPr>
        </p:nvGraphicFramePr>
        <p:xfrm>
          <a:off x="251520" y="908720"/>
          <a:ext cx="8640960" cy="4032448"/>
        </p:xfrm>
        <a:graphic>
          <a:graphicData uri="http://schemas.openxmlformats.org/drawingml/2006/table">
            <a:tbl>
              <a:tblPr firstCol="1" bandRow="1">
                <a:tableStyleId>{ED083AE6-46FA-4A59-8FB0-9F97EB10719F}</a:tableStyleId>
              </a:tblPr>
              <a:tblGrid>
                <a:gridCol w="309952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5656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5656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7279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85551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17195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Destekleme Adı</a:t>
                      </a:r>
                      <a:endParaRPr lang="tr-TR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Belge </a:t>
                      </a:r>
                      <a:br>
                        <a:rPr lang="tr-TR" sz="1600" dirty="0">
                          <a:effectLst/>
                        </a:rPr>
                      </a:br>
                      <a:r>
                        <a:rPr lang="tr-TR" sz="1600" dirty="0">
                          <a:effectLst/>
                        </a:rPr>
                        <a:t>Teslim </a:t>
                      </a:r>
                      <a:br>
                        <a:rPr lang="tr-TR" sz="1600" dirty="0">
                          <a:effectLst/>
                        </a:rPr>
                      </a:br>
                      <a:r>
                        <a:rPr lang="tr-TR" sz="1600" dirty="0">
                          <a:effectLst/>
                        </a:rPr>
                        <a:t>Başlangıç </a:t>
                      </a:r>
                      <a:br>
                        <a:rPr lang="tr-TR" sz="1600" dirty="0">
                          <a:effectLst/>
                        </a:rPr>
                      </a:br>
                      <a:r>
                        <a:rPr lang="tr-TR" sz="1600" dirty="0">
                          <a:effectLst/>
                        </a:rPr>
                        <a:t>Tarihi</a:t>
                      </a:r>
                      <a:endParaRPr lang="tr-TR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Belge </a:t>
                      </a:r>
                      <a:br>
                        <a:rPr lang="tr-TR" sz="1600">
                          <a:effectLst/>
                        </a:rPr>
                      </a:br>
                      <a:r>
                        <a:rPr lang="tr-TR" sz="1600">
                          <a:effectLst/>
                        </a:rPr>
                        <a:t>Teslim </a:t>
                      </a:r>
                      <a:br>
                        <a:rPr lang="tr-TR" sz="1600">
                          <a:effectLst/>
                        </a:rPr>
                      </a:br>
                      <a:r>
                        <a:rPr lang="tr-TR" sz="1600">
                          <a:effectLst/>
                        </a:rPr>
                        <a:t>Bitiş</a:t>
                      </a:r>
                      <a:br>
                        <a:rPr lang="tr-TR" sz="1600">
                          <a:effectLst/>
                        </a:rPr>
                      </a:br>
                      <a:r>
                        <a:rPr lang="tr-TR" sz="1600">
                          <a:effectLst/>
                        </a:rPr>
                        <a:t>Tarihi</a:t>
                      </a:r>
                      <a:endParaRPr lang="tr-TR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Askı Süresi</a:t>
                      </a:r>
                      <a:endParaRPr lang="tr-TR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Kesin İcmallerin </a:t>
                      </a:r>
                      <a:r>
                        <a:rPr lang="tr-TR" sz="1600" dirty="0" err="1">
                          <a:effectLst/>
                        </a:rPr>
                        <a:t>BÜGEM'e</a:t>
                      </a:r>
                      <a:r>
                        <a:rPr lang="tr-TR" sz="1600" dirty="0">
                          <a:effectLst/>
                        </a:rPr>
                        <a:t> </a:t>
                      </a:r>
                      <a:endParaRPr lang="tr-TR" sz="28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Gönderilme Tarihleri</a:t>
                      </a:r>
                      <a:endParaRPr lang="tr-TR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1436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Yurt içi Sertifikalı Fidan/Fide ve Standart Fidan Kullanım Desteği </a:t>
                      </a:r>
                      <a:r>
                        <a:rPr lang="tr-TR" sz="1600" dirty="0" smtClean="0">
                          <a:effectLst/>
                        </a:rPr>
                        <a:t>2018</a:t>
                      </a:r>
                      <a:endParaRPr lang="tr-TR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 smtClean="0">
                          <a:effectLst/>
                        </a:rPr>
                        <a:t>01.11.2017</a:t>
                      </a:r>
                      <a:endParaRPr lang="tr-TR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 smtClean="0">
                          <a:effectLst/>
                        </a:rPr>
                        <a:t>29.06.2018</a:t>
                      </a:r>
                      <a:endParaRPr lang="tr-TR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 </a:t>
                      </a:r>
                      <a:endParaRPr lang="tr-TR" sz="28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5 (Beş) Gün</a:t>
                      </a:r>
                      <a:endParaRPr lang="tr-TR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 </a:t>
                      </a:r>
                      <a:endParaRPr lang="tr-TR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 smtClean="0">
                          <a:effectLst/>
                        </a:rPr>
                        <a:t>Ağustos</a:t>
                      </a:r>
                      <a:r>
                        <a:rPr lang="tr-TR" sz="1600" baseline="0" dirty="0" smtClean="0">
                          <a:effectLst/>
                        </a:rPr>
                        <a:t> </a:t>
                      </a:r>
                      <a:r>
                        <a:rPr lang="tr-TR" sz="1600" dirty="0" smtClean="0">
                          <a:effectLst/>
                        </a:rPr>
                        <a:t> 2018</a:t>
                      </a:r>
                      <a:endParaRPr lang="tr-TR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11692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Yurtiçi Sertifikalı Fidan Üretim Desteği </a:t>
                      </a:r>
                      <a:r>
                        <a:rPr lang="tr-TR" sz="1600" dirty="0" smtClean="0">
                          <a:effectLst/>
                        </a:rPr>
                        <a:t>2017</a:t>
                      </a:r>
                      <a:endParaRPr lang="tr-TR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01.01.2017</a:t>
                      </a:r>
                      <a:endParaRPr lang="tr-TR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31.10.2018</a:t>
                      </a:r>
                      <a:endParaRPr lang="tr-TR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5 (Beş) Gün</a:t>
                      </a:r>
                      <a:endParaRPr lang="tr-TR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Kasım 2018</a:t>
                      </a:r>
                      <a:endParaRPr lang="tr-TR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6" name="Başlık 1"/>
          <p:cNvSpPr>
            <a:spLocks noGrp="1"/>
          </p:cNvSpPr>
          <p:nvPr>
            <p:ph type="title"/>
          </p:nvPr>
        </p:nvSpPr>
        <p:spPr>
          <a:xfrm>
            <a:off x="251520" y="0"/>
            <a:ext cx="8281293" cy="416163"/>
          </a:xfrm>
        </p:spPr>
        <p:txBody>
          <a:bodyPr/>
          <a:lstStyle/>
          <a:p>
            <a:r>
              <a:rPr lang="tr-TR" sz="2000" dirty="0">
                <a:effectLst/>
              </a:rPr>
              <a:t> DESTEKLEME UYGULAMA TAKVİMİ </a:t>
            </a:r>
            <a:r>
              <a:rPr lang="tr-TR" sz="2000" dirty="0" smtClean="0">
                <a:effectLst/>
              </a:rPr>
              <a:t>       </a:t>
            </a:r>
            <a:r>
              <a:rPr lang="tr-TR" sz="2000" dirty="0">
                <a:effectLst/>
              </a:rPr>
              <a:t>EK-2</a:t>
            </a:r>
            <a:endParaRPr lang="tr-TR" sz="2000" dirty="0"/>
          </a:p>
        </p:txBody>
      </p:sp>
    </p:spTree>
    <p:extLst>
      <p:ext uri="{BB962C8B-B14F-4D97-AF65-F5344CB8AC3E}">
        <p14:creationId xmlns:p14="http://schemas.microsoft.com/office/powerpoint/2010/main" val="7560550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ayt Numarası Yer Tutucus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072C28-4C9C-48E3-9C6E-5892E406A33F}" type="slidenum">
              <a:rPr lang="tr-TR" smtClean="0"/>
              <a:pPr>
                <a:defRPr/>
              </a:pPr>
              <a:t>8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dirty="0"/>
              <a:t>Bitkisel Üretim Genel Müdürlüğü-2018</a:t>
            </a:r>
          </a:p>
        </p:txBody>
      </p:sp>
      <p:sp>
        <p:nvSpPr>
          <p:cNvPr id="6" name="Başlık 1"/>
          <p:cNvSpPr>
            <a:spLocks noGrp="1"/>
          </p:cNvSpPr>
          <p:nvPr>
            <p:ph type="title"/>
          </p:nvPr>
        </p:nvSpPr>
        <p:spPr>
          <a:xfrm>
            <a:off x="251520" y="0"/>
            <a:ext cx="8281293" cy="416163"/>
          </a:xfrm>
        </p:spPr>
        <p:txBody>
          <a:bodyPr/>
          <a:lstStyle/>
          <a:p>
            <a:r>
              <a:rPr lang="tr-TR" sz="2000" dirty="0">
                <a:effectLst/>
              </a:rPr>
              <a:t> </a:t>
            </a:r>
            <a:r>
              <a:rPr lang="tr-TR" sz="2000" dirty="0" smtClean="0">
                <a:effectLst/>
              </a:rPr>
              <a:t>DESTEKLERİN FİDAN ÜRETİMİNE ETKİSİ</a:t>
            </a:r>
            <a:endParaRPr lang="tr-TR" sz="2000" dirty="0"/>
          </a:p>
        </p:txBody>
      </p:sp>
      <p:sp>
        <p:nvSpPr>
          <p:cNvPr id="2" name="Dikdörtgen 1"/>
          <p:cNvSpPr/>
          <p:nvPr/>
        </p:nvSpPr>
        <p:spPr>
          <a:xfrm>
            <a:off x="971600" y="980728"/>
            <a:ext cx="691276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/>
                <a:ea typeface="Calibri"/>
              </a:rPr>
              <a:t>Uygulanan desteklemeler doğrultusunda, son yıllarda özellikle fidan sertifikasyon yönetmeliği kapsamında ismine doğru, hastalık ve zararlılardan ari sertifikalı kademede fidan ve üretim materyali üretimi artış göstermeye başlamıştır. </a:t>
            </a:r>
            <a:endParaRPr kumimoji="0" lang="tr-TR" sz="2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030440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ayt Numarası Yer Tutucus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072C28-4C9C-48E3-9C6E-5892E406A33F}" type="slidenum">
              <a:rPr lang="tr-TR" smtClean="0"/>
              <a:pPr>
                <a:defRPr/>
              </a:pPr>
              <a:t>9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dirty="0"/>
              <a:t>Bitkisel Üretim Genel Müdürlüğü-2018</a:t>
            </a:r>
          </a:p>
        </p:txBody>
      </p:sp>
      <p:sp>
        <p:nvSpPr>
          <p:cNvPr id="6" name="Başlık 1"/>
          <p:cNvSpPr>
            <a:spLocks noGrp="1"/>
          </p:cNvSpPr>
          <p:nvPr>
            <p:ph type="title"/>
          </p:nvPr>
        </p:nvSpPr>
        <p:spPr>
          <a:xfrm>
            <a:off x="251520" y="0"/>
            <a:ext cx="8281293" cy="416163"/>
          </a:xfrm>
        </p:spPr>
        <p:txBody>
          <a:bodyPr/>
          <a:lstStyle/>
          <a:p>
            <a:r>
              <a:rPr lang="tr-TR" sz="2000" dirty="0" smtClean="0">
                <a:effectLst/>
              </a:rPr>
              <a:t>   2017 YILI FİDAN ÜRETİM MİKTARLARI</a:t>
            </a:r>
            <a:endParaRPr lang="tr-TR" sz="2000" dirty="0"/>
          </a:p>
        </p:txBody>
      </p:sp>
      <p:graphicFrame>
        <p:nvGraphicFramePr>
          <p:cNvPr id="2" name="Tablo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7020203"/>
              </p:ext>
            </p:extLst>
          </p:nvPr>
        </p:nvGraphicFramePr>
        <p:xfrm>
          <a:off x="539552" y="476672"/>
          <a:ext cx="8136905" cy="5993949"/>
        </p:xfrm>
        <a:graphic>
          <a:graphicData uri="http://schemas.openxmlformats.org/drawingml/2006/table">
            <a:tbl>
              <a:tblPr firstCol="1" bandRow="1">
                <a:tableStyleId>{ED083AE6-46FA-4A59-8FB0-9F97EB10719F}</a:tableStyleId>
              </a:tblPr>
              <a:tblGrid>
                <a:gridCol w="1993728"/>
                <a:gridCol w="2155719"/>
                <a:gridCol w="1906503"/>
                <a:gridCol w="2080955"/>
              </a:tblGrid>
              <a:tr h="239067">
                <a:tc rowSpan="2"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TÜRLER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59" marR="7359" marT="7359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Sınıfı</a:t>
                      </a:r>
                      <a:endParaRPr lang="tr-TR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59" marR="7359" marT="7359" marB="0" anchor="b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tr-TR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59" marR="7359" marT="7359" marB="0" anchor="b"/>
                </a:tc>
              </a:tr>
              <a:tr h="239067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SERTİFİKALI</a:t>
                      </a:r>
                      <a:endParaRPr lang="tr-TR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59" marR="7359" marT="73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STANDART</a:t>
                      </a:r>
                      <a:endParaRPr lang="tr-TR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59" marR="7359" marT="73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Genel Toplam</a:t>
                      </a:r>
                      <a:endParaRPr lang="tr-TR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59" marR="7359" marT="7359" marB="0" anchor="b"/>
                </a:tc>
              </a:tr>
              <a:tr h="239067"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u="none" strike="noStrike"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CEVİZ</a:t>
                      </a:r>
                      <a:endParaRPr lang="tr-TR" sz="1400" b="0" i="0" u="none" strike="noStrike"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59" marR="7359" marT="73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b="0" i="0" u="none" strike="noStrike" dirty="0" smtClean="0"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1.477.107</a:t>
                      </a:r>
                      <a:endParaRPr lang="tr-TR" sz="1400" b="0" i="0" u="none" strike="noStrike" dirty="0"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59" marR="7359" marT="73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u="none" strike="noStrike"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9.750.448</a:t>
                      </a:r>
                      <a:endParaRPr lang="tr-TR" sz="1400" b="0" i="0" u="none" strike="noStrike"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59" marR="7359" marT="73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u="none" strike="noStrike" dirty="0"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11.162.055</a:t>
                      </a:r>
                      <a:endParaRPr lang="tr-TR" sz="1400" b="0" i="0" u="none" strike="noStrike" dirty="0"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59" marR="7359" marT="7359" marB="0" anchor="b"/>
                </a:tc>
              </a:tr>
              <a:tr h="239067"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u="none" strike="noStrike"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ELMA</a:t>
                      </a:r>
                      <a:endParaRPr lang="tr-TR" sz="1400" b="0" i="0" u="none" strike="noStrike"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59" marR="7359" marT="73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u="none" strike="noStrike"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4.831.616</a:t>
                      </a:r>
                      <a:endParaRPr lang="tr-TR" sz="1400" b="0" i="0" u="none" strike="noStrike"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59" marR="7359" marT="73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u="none" strike="noStrike"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5.864.474</a:t>
                      </a:r>
                      <a:endParaRPr lang="tr-TR" sz="1400" b="0" i="0" u="none" strike="noStrike"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59" marR="7359" marT="73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u="none" strike="noStrike" dirty="0"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10.696.090</a:t>
                      </a:r>
                      <a:endParaRPr lang="tr-TR" sz="1400" b="0" i="0" u="none" strike="noStrike" dirty="0"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59" marR="7359" marT="7359" marB="0" anchor="b"/>
                </a:tc>
              </a:tr>
              <a:tr h="239067"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u="none" strike="noStrike"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BADEM</a:t>
                      </a:r>
                      <a:endParaRPr lang="tr-TR" sz="1400" b="0" i="0" u="none" strike="noStrike"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59" marR="7359" marT="73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b="0" i="0" u="none" strike="noStrike" dirty="0" smtClean="0"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714.050</a:t>
                      </a:r>
                      <a:endParaRPr lang="tr-TR" sz="1400" b="0" i="0" u="none" strike="noStrike" dirty="0"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59" marR="7359" marT="73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u="none" strike="noStrike"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3.014.220</a:t>
                      </a:r>
                      <a:endParaRPr lang="tr-TR" sz="1400" b="0" i="0" u="none" strike="noStrike"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59" marR="7359" marT="73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u="none" strike="noStrike" dirty="0"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3.614.370</a:t>
                      </a:r>
                      <a:endParaRPr lang="tr-TR" sz="1400" b="0" i="0" u="none" strike="noStrike" dirty="0"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59" marR="7359" marT="7359" marB="0" anchor="b"/>
                </a:tc>
              </a:tr>
              <a:tr h="239067"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u="none" strike="noStrike"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ÜZÜM</a:t>
                      </a:r>
                      <a:endParaRPr lang="tr-TR" sz="1400" b="0" i="0" u="none" strike="noStrike"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59" marR="7359" marT="73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u="none" strike="noStrike" dirty="0" smtClean="0"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</a:t>
                      </a:r>
                      <a:endParaRPr lang="tr-TR" sz="1400" b="0" i="0" u="none" strike="noStrike" dirty="0"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59" marR="7359" marT="73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u="none" strike="noStrike"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3.362.055</a:t>
                      </a:r>
                      <a:endParaRPr lang="tr-TR" sz="1400" b="0" i="0" u="none" strike="noStrike"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59" marR="7359" marT="73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u="none" strike="noStrike" dirty="0"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3.362.663</a:t>
                      </a:r>
                      <a:endParaRPr lang="tr-TR" sz="1400" b="0" i="0" u="none" strike="noStrike" dirty="0"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59" marR="7359" marT="7359" marB="0" anchor="b"/>
                </a:tc>
              </a:tr>
              <a:tr h="239067"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u="none" strike="noStrike"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ZEYTİN</a:t>
                      </a:r>
                      <a:endParaRPr lang="tr-TR" sz="1400" b="0" i="0" u="none" strike="noStrike"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59" marR="7359" marT="73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b="0" i="0" u="none" strike="noStrike" dirty="0" smtClean="0"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163500</a:t>
                      </a:r>
                      <a:endParaRPr lang="tr-TR" sz="1400" b="0" i="0" u="none" strike="noStrike" dirty="0"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59" marR="7359" marT="73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u="none" strike="noStrike"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2.618.311</a:t>
                      </a:r>
                      <a:endParaRPr lang="tr-TR" sz="1400" b="0" i="0" u="none" strike="noStrike"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59" marR="7359" marT="73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u="none" strike="noStrike" dirty="0"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2.679.271</a:t>
                      </a:r>
                      <a:endParaRPr lang="tr-TR" sz="1400" b="0" i="0" u="none" strike="noStrike" dirty="0"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59" marR="7359" marT="7359" marB="0" anchor="b"/>
                </a:tc>
              </a:tr>
              <a:tr h="239067"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u="none" strike="noStrike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ARMUT</a:t>
                      </a:r>
                      <a:endParaRPr lang="tr-TR" sz="1400" b="0" i="0" u="none" strike="noStrike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59" marR="7359" marT="73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u="none" strike="noStrike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283.360</a:t>
                      </a:r>
                      <a:endParaRPr lang="tr-TR" sz="1400" b="0" i="0" u="none" strike="noStrike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59" marR="7359" marT="73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u="none" strike="noStrike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1.936.979</a:t>
                      </a:r>
                      <a:endParaRPr lang="tr-TR" sz="1400" b="0" i="0" u="none" strike="noStrike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59" marR="7359" marT="73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2.220.339</a:t>
                      </a:r>
                      <a:endParaRPr lang="tr-TR" sz="14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59" marR="7359" marT="7359" marB="0" anchor="b"/>
                </a:tc>
              </a:tr>
              <a:tr h="239067"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u="none" strike="noStrike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LİMON</a:t>
                      </a:r>
                      <a:endParaRPr lang="tr-TR" sz="1400" b="0" i="0" u="none" strike="noStrike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59" marR="7359" marT="73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7.600</a:t>
                      </a:r>
                      <a:endParaRPr lang="tr-TR" sz="14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59" marR="7359" marT="73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u="none" strike="noStrike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1.622.260</a:t>
                      </a:r>
                      <a:endParaRPr lang="tr-TR" sz="1400" b="0" i="0" u="none" strike="noStrike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59" marR="7359" marT="73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1.629.860</a:t>
                      </a:r>
                      <a:endParaRPr lang="tr-TR" sz="14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59" marR="7359" marT="7359" marB="0" anchor="b"/>
                </a:tc>
              </a:tr>
              <a:tr h="239067"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u="none" strike="noStrike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KİRAZ</a:t>
                      </a:r>
                      <a:endParaRPr lang="tr-TR" sz="1400" b="0" i="0" u="none" strike="noStrike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59" marR="7359" marT="73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u="none" strike="noStrike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149.130</a:t>
                      </a:r>
                      <a:endParaRPr lang="tr-TR" sz="1400" b="0" i="0" u="none" strike="noStrike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59" marR="7359" marT="73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1.467.309</a:t>
                      </a:r>
                      <a:endParaRPr lang="tr-TR" sz="14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59" marR="7359" marT="73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1.616.439</a:t>
                      </a:r>
                      <a:endParaRPr lang="tr-TR" sz="14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59" marR="7359" marT="7359" marB="0" anchor="b"/>
                </a:tc>
              </a:tr>
              <a:tr h="239067"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u="none" strike="noStrike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ŞEFTALİ</a:t>
                      </a:r>
                      <a:endParaRPr lang="tr-TR" sz="1400" b="0" i="0" u="none" strike="noStrike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59" marR="7359" marT="73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u="none" strike="noStrike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217.858</a:t>
                      </a:r>
                      <a:endParaRPr lang="tr-TR" sz="1400" b="0" i="0" u="none" strike="noStrike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59" marR="7359" marT="73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u="none" strike="noStrike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1.340.448</a:t>
                      </a:r>
                      <a:endParaRPr lang="tr-TR" sz="1400" b="0" i="0" u="none" strike="noStrike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59" marR="7359" marT="73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1.558.306</a:t>
                      </a:r>
                      <a:endParaRPr lang="tr-TR" sz="14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59" marR="7359" marT="7359" marB="0" anchor="b"/>
                </a:tc>
              </a:tr>
              <a:tr h="239067"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u="none" strike="noStrike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ERİK</a:t>
                      </a:r>
                      <a:endParaRPr lang="tr-TR" sz="1400" b="0" i="0" u="none" strike="noStrike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59" marR="7359" marT="73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u="none" strike="noStrike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251.250</a:t>
                      </a:r>
                      <a:endParaRPr lang="tr-TR" sz="1400" b="0" i="0" u="none" strike="noStrike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59" marR="7359" marT="73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u="none" strike="noStrike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1.061.601</a:t>
                      </a:r>
                      <a:endParaRPr lang="tr-TR" sz="1400" b="0" i="0" u="none" strike="noStrike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59" marR="7359" marT="73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1.312.851</a:t>
                      </a:r>
                      <a:endParaRPr lang="tr-TR" sz="14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59" marR="7359" marT="7359" marB="0" anchor="b"/>
                </a:tc>
              </a:tr>
              <a:tr h="239067"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KAYISI</a:t>
                      </a:r>
                      <a:endParaRPr lang="tr-TR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59" marR="7359" marT="73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122.138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59" marR="7359" marT="73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1.131.192</a:t>
                      </a:r>
                      <a:endParaRPr lang="tr-TR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59" marR="7359" marT="73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1.253.330</a:t>
                      </a:r>
                      <a:endParaRPr lang="tr-TR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59" marR="7359" marT="7359" marB="0" anchor="b"/>
                </a:tc>
              </a:tr>
              <a:tr h="239067"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MUZ</a:t>
                      </a:r>
                      <a:endParaRPr lang="tr-TR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59" marR="7359" marT="73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59" marR="7359" marT="73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1.165.500</a:t>
                      </a:r>
                      <a:endParaRPr lang="tr-TR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59" marR="7359" marT="73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1.165.500</a:t>
                      </a:r>
                      <a:endParaRPr lang="tr-TR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59" marR="7359" marT="7359" marB="0" anchor="b"/>
                </a:tc>
              </a:tr>
              <a:tr h="239067"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MANDARİN</a:t>
                      </a:r>
                      <a:endParaRPr lang="tr-TR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59" marR="7359" marT="73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17.500</a:t>
                      </a:r>
                      <a:endParaRPr lang="tr-TR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59" marR="7359" marT="73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639.270</a:t>
                      </a:r>
                      <a:endParaRPr lang="tr-TR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59" marR="7359" marT="73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656.770</a:t>
                      </a:r>
                      <a:endParaRPr lang="tr-TR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59" marR="7359" marT="7359" marB="0" anchor="b"/>
                </a:tc>
              </a:tr>
              <a:tr h="239067"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AYVA</a:t>
                      </a:r>
                      <a:endParaRPr lang="tr-TR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59" marR="7359" marT="73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78.400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59" marR="7359" marT="73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498.310</a:t>
                      </a:r>
                      <a:endParaRPr lang="tr-TR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59" marR="7359" marT="73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576.710</a:t>
                      </a:r>
                      <a:endParaRPr lang="tr-TR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59" marR="7359" marT="7359" marB="0" anchor="b"/>
                </a:tc>
              </a:tr>
              <a:tr h="239067"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NEKTARİN</a:t>
                      </a:r>
                      <a:endParaRPr lang="tr-TR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59" marR="7359" marT="73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48.150</a:t>
                      </a:r>
                      <a:endParaRPr lang="tr-TR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59" marR="7359" marT="73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423.925</a:t>
                      </a:r>
                      <a:endParaRPr lang="tr-TR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59" marR="7359" marT="73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472.075</a:t>
                      </a:r>
                      <a:endParaRPr lang="tr-TR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59" marR="7359" marT="7359" marB="0" anchor="b"/>
                </a:tc>
              </a:tr>
              <a:tr h="256341"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VİŞNE</a:t>
                      </a:r>
                      <a:endParaRPr lang="tr-TR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59" marR="7359" marT="73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8.100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59" marR="7359" marT="73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418.113</a:t>
                      </a:r>
                      <a:endParaRPr lang="tr-TR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59" marR="7359" marT="73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426.313</a:t>
                      </a:r>
                      <a:endParaRPr lang="tr-TR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59" marR="7359" marT="7359" marB="0" anchor="b"/>
                </a:tc>
              </a:tr>
              <a:tr h="239067"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TRABZON HURMASI</a:t>
                      </a:r>
                      <a:endParaRPr lang="tr-TR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59" marR="7359" marT="73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460</a:t>
                      </a:r>
                      <a:endParaRPr lang="tr-TR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59" marR="7359" marT="73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347.870</a:t>
                      </a:r>
                      <a:endParaRPr lang="tr-TR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59" marR="7359" marT="73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348.330</a:t>
                      </a:r>
                      <a:endParaRPr lang="tr-TR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59" marR="7359" marT="7359" marB="0" anchor="b"/>
                </a:tc>
              </a:tr>
              <a:tr h="239067"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KİVİ</a:t>
                      </a:r>
                      <a:endParaRPr lang="tr-TR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59" marR="7359" marT="73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tr-TR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59" marR="7359" marT="73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281.505</a:t>
                      </a:r>
                      <a:endParaRPr lang="tr-TR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59" marR="7359" marT="73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281.505</a:t>
                      </a:r>
                      <a:endParaRPr lang="tr-TR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59" marR="7359" marT="7359" marB="0" anchor="b"/>
                </a:tc>
              </a:tr>
              <a:tr h="239067"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İNCİR</a:t>
                      </a:r>
                      <a:endParaRPr lang="tr-TR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59" marR="7359" marT="73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tr-TR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59" marR="7359" marT="73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148.185</a:t>
                      </a:r>
                      <a:endParaRPr lang="tr-TR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59" marR="7359" marT="73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148.185</a:t>
                      </a:r>
                      <a:endParaRPr lang="tr-TR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59" marR="7359" marT="7359" marB="0" anchor="b"/>
                </a:tc>
              </a:tr>
              <a:tr h="239067"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KESTANE</a:t>
                      </a:r>
                      <a:endParaRPr lang="tr-TR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59" marR="7359" marT="73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tr-TR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59" marR="7359" marT="73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109.060</a:t>
                      </a:r>
                      <a:endParaRPr lang="tr-TR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59" marR="7359" marT="73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109.060</a:t>
                      </a:r>
                      <a:endParaRPr lang="tr-TR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59" marR="7359" marT="7359" marB="0" anchor="b"/>
                </a:tc>
              </a:tr>
              <a:tr h="239067"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NAR</a:t>
                      </a:r>
                      <a:endParaRPr lang="tr-TR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59" marR="7359" marT="73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2.400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59" marR="7359" marT="73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96.920</a:t>
                      </a:r>
                      <a:endParaRPr lang="tr-TR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59" marR="7359" marT="73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99.920</a:t>
                      </a:r>
                      <a:endParaRPr lang="tr-TR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59" marR="7359" marT="7359" marB="0" anchor="b"/>
                </a:tc>
              </a:tr>
              <a:tr h="239067"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DİĞER</a:t>
                      </a:r>
                      <a:endParaRPr lang="tr-TR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59" marR="7359" marT="73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2.200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59" marR="7359" marT="73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320.985</a:t>
                      </a:r>
                      <a:endParaRPr lang="tr-TR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59" marR="7359" marT="73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323.185</a:t>
                      </a:r>
                      <a:endParaRPr lang="tr-TR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59" marR="7359" marT="7359" marB="0" anchor="b"/>
                </a:tc>
              </a:tr>
              <a:tr h="239067"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1" u="none" strike="noStrike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TOPLAM</a:t>
                      </a:r>
                      <a:endParaRPr lang="tr-TR" sz="1400" b="1" i="0" u="none" strike="noStrike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59" marR="7359" marT="73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b="1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8.395.588</a:t>
                      </a:r>
                      <a:endParaRPr lang="tr-TR" sz="14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59" marR="7359" marT="73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b="1" u="none" strike="noStrike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37.618.940</a:t>
                      </a:r>
                      <a:endParaRPr lang="tr-TR" sz="14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59" marR="7359" marT="73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b="1" i="0" u="none" strike="noStrike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46.014.528</a:t>
                      </a:r>
                      <a:endParaRPr lang="tr-TR" sz="14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59" marR="7359" marT="7359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16768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Görünüş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7965</TotalTime>
  <Words>476</Words>
  <Application>Microsoft Office PowerPoint</Application>
  <PresentationFormat>Ekran Gösterisi (4:3)</PresentationFormat>
  <Paragraphs>256</Paragraphs>
  <Slides>10</Slides>
  <Notes>2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2</vt:i4>
      </vt:variant>
      <vt:variant>
        <vt:lpstr>Slayt Başlıkları</vt:lpstr>
      </vt:variant>
      <vt:variant>
        <vt:i4>10</vt:i4>
      </vt:variant>
    </vt:vector>
  </HeadingPairs>
  <TitlesOfParts>
    <vt:vector size="18" baseType="lpstr">
      <vt:lpstr>Arial</vt:lpstr>
      <vt:lpstr>Calibri</vt:lpstr>
      <vt:lpstr>Cambria</vt:lpstr>
      <vt:lpstr>Times New Roman</vt:lpstr>
      <vt:lpstr>Trebuchet MS</vt:lpstr>
      <vt:lpstr>Wingdings</vt:lpstr>
      <vt:lpstr>Ofis Teması</vt:lpstr>
      <vt:lpstr>2_Ofis Teması</vt:lpstr>
      <vt:lpstr>PowerPoint Sunusu</vt:lpstr>
      <vt:lpstr>PowerPoint Sunusu</vt:lpstr>
      <vt:lpstr>PowerPoint Sunusu</vt:lpstr>
      <vt:lpstr>SERTİFİKALI FİDAN/FİDE DESTEKLERİ (İLK 10 TÜR)</vt:lpstr>
      <vt:lpstr>BALIKESİR, BURSA VE ÇANAKKALE  İLLERİNE YAPILAN SFK DESTEKLERİ</vt:lpstr>
      <vt:lpstr>SERTİFİKALI TOHUMCULUK DESTEKLERİ</vt:lpstr>
      <vt:lpstr> DESTEKLEME UYGULAMA TAKVİMİ        EK-2</vt:lpstr>
      <vt:lpstr> DESTEKLERİN FİDAN ÜRETİMİNE ETKİSİ</vt:lpstr>
      <vt:lpstr>   2017 YILI FİDAN ÜRETİM MİKTARLARI</vt:lpstr>
      <vt:lpstr>PowerPoint Sunusu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FlasH.KinG</dc:creator>
  <cp:lastModifiedBy>FÜAB - FİDAN A.Ş.</cp:lastModifiedBy>
  <cp:revision>860</cp:revision>
  <cp:lastPrinted>2017-03-01T12:18:12Z</cp:lastPrinted>
  <dcterms:created xsi:type="dcterms:W3CDTF">2012-06-22T22:48:30Z</dcterms:created>
  <dcterms:modified xsi:type="dcterms:W3CDTF">2018-03-09T10:45:58Z</dcterms:modified>
</cp:coreProperties>
</file>