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3778" r:id="rId2"/>
    <p:sldMasterId id="2147483795" r:id="rId3"/>
    <p:sldMasterId id="2147483807" r:id="rId4"/>
    <p:sldMasterId id="2147483819" r:id="rId5"/>
    <p:sldMasterId id="2147483831" r:id="rId6"/>
    <p:sldMasterId id="2147483843" r:id="rId7"/>
    <p:sldMasterId id="2147483855" r:id="rId8"/>
    <p:sldMasterId id="2147483867" r:id="rId9"/>
    <p:sldMasterId id="2147483879" r:id="rId10"/>
    <p:sldMasterId id="2147483891" r:id="rId11"/>
    <p:sldMasterId id="2147483903" r:id="rId12"/>
    <p:sldMasterId id="2147483915" r:id="rId13"/>
    <p:sldMasterId id="2147483927" r:id="rId14"/>
  </p:sldMasterIdLst>
  <p:sldIdLst>
    <p:sldId id="256" r:id="rId15"/>
    <p:sldId id="285" r:id="rId16"/>
    <p:sldId id="286" r:id="rId17"/>
    <p:sldId id="287" r:id="rId18"/>
    <p:sldId id="288" r:id="rId19"/>
    <p:sldId id="289" r:id="rId20"/>
    <p:sldId id="290" r:id="rId21"/>
    <p:sldId id="291" r:id="rId22"/>
    <p:sldId id="292" r:id="rId23"/>
    <p:sldId id="284" r:id="rId24"/>
    <p:sldId id="257" r:id="rId25"/>
    <p:sldId id="296" r:id="rId26"/>
    <p:sldId id="258" r:id="rId27"/>
    <p:sldId id="279" r:id="rId28"/>
    <p:sldId id="302" r:id="rId29"/>
    <p:sldId id="304" r:id="rId30"/>
    <p:sldId id="293" r:id="rId31"/>
    <p:sldId id="281" r:id="rId32"/>
    <p:sldId id="294" r:id="rId33"/>
    <p:sldId id="297" r:id="rId34"/>
    <p:sldId id="282" r:id="rId35"/>
    <p:sldId id="280" r:id="rId36"/>
    <p:sldId id="314" r:id="rId37"/>
    <p:sldId id="295" r:id="rId38"/>
    <p:sldId id="300" r:id="rId39"/>
    <p:sldId id="301" r:id="rId40"/>
    <p:sldId id="259" r:id="rId41"/>
    <p:sldId id="327" r:id="rId42"/>
    <p:sldId id="328" r:id="rId43"/>
    <p:sldId id="329" r:id="rId44"/>
    <p:sldId id="269" r:id="rId45"/>
    <p:sldId id="262" r:id="rId46"/>
    <p:sldId id="270" r:id="rId47"/>
    <p:sldId id="271" r:id="rId48"/>
    <p:sldId id="263" r:id="rId49"/>
    <p:sldId id="265" r:id="rId50"/>
    <p:sldId id="268" r:id="rId51"/>
    <p:sldId id="266" r:id="rId52"/>
    <p:sldId id="267" r:id="rId53"/>
    <p:sldId id="273" r:id="rId54"/>
    <p:sldId id="272" r:id="rId55"/>
    <p:sldId id="275" r:id="rId56"/>
    <p:sldId id="277" r:id="rId57"/>
    <p:sldId id="325" r:id="rId58"/>
    <p:sldId id="305" r:id="rId59"/>
    <p:sldId id="276" r:id="rId60"/>
    <p:sldId id="278" r:id="rId61"/>
    <p:sldId id="308" r:id="rId62"/>
    <p:sldId id="309" r:id="rId63"/>
    <p:sldId id="310" r:id="rId64"/>
    <p:sldId id="274" r:id="rId65"/>
    <p:sldId id="326" r:id="rId66"/>
    <p:sldId id="283" r:id="rId67"/>
    <p:sldId id="330" r:id="rId68"/>
    <p:sldId id="311" r:id="rId69"/>
    <p:sldId id="312" r:id="rId70"/>
    <p:sldId id="313" r:id="rId71"/>
    <p:sldId id="316" r:id="rId72"/>
    <p:sldId id="318" r:id="rId73"/>
    <p:sldId id="324" r:id="rId74"/>
    <p:sldId id="321" r:id="rId75"/>
    <p:sldId id="322" r:id="rId76"/>
    <p:sldId id="319" r:id="rId77"/>
    <p:sldId id="332" r:id="rId78"/>
    <p:sldId id="323" r:id="rId79"/>
    <p:sldId id="320" r:id="rId80"/>
    <p:sldId id="317" r:id="rId81"/>
    <p:sldId id="331" r:id="rId82"/>
    <p:sldId id="315" r:id="rId83"/>
    <p:sldId id="306" r:id="rId84"/>
    <p:sldId id="307" r:id="rId85"/>
    <p:sldId id="333" r:id="rId8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994"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tableStyles" Target="tableStyles.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1122363"/>
            <a:ext cx="6858000" cy="2387600"/>
          </a:xfrm>
        </p:spPr>
        <p:txBody>
          <a:bodyPr anchor="b"/>
          <a:lstStyle>
            <a:lvl1pPr algn="ctr">
              <a:defRPr sz="4500"/>
            </a:lvl1pPr>
          </a:lstStyle>
          <a:p>
            <a:r>
              <a:rPr lang="tr-TR" smtClean="0"/>
              <a:t>Asıl başlık stili için tıklatın</a:t>
            </a:r>
            <a:endParaRPr lang="tr-TR"/>
          </a:p>
        </p:txBody>
      </p:sp>
      <p:sp>
        <p:nvSpPr>
          <p:cNvPr id="3" name="Alt Başlı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pPr>
              <a:defRPr/>
            </a:pPr>
            <a:endParaRPr lang="tr-TR" altLang="tr-TR">
              <a:solidFill>
                <a:srgbClr val="000000"/>
              </a:solidFill>
            </a:endParaRPr>
          </a:p>
        </p:txBody>
      </p:sp>
      <p:sp>
        <p:nvSpPr>
          <p:cNvPr id="5" name="Altbilgi Yer Tutucusu 4"/>
          <p:cNvSpPr>
            <a:spLocks noGrp="1"/>
          </p:cNvSpPr>
          <p:nvPr>
            <p:ph type="ftr" sz="quarter" idx="11"/>
          </p:nvPr>
        </p:nvSpPr>
        <p:spPr/>
        <p:txBody>
          <a:bodyPr/>
          <a:lstStyle/>
          <a:p>
            <a:pPr>
              <a:defRPr/>
            </a:pPr>
            <a:endParaRPr lang="tr-TR" altLang="tr-TR">
              <a:solidFill>
                <a:srgbClr val="000000"/>
              </a:solidFill>
            </a:endParaRPr>
          </a:p>
        </p:txBody>
      </p:sp>
      <p:sp>
        <p:nvSpPr>
          <p:cNvPr id="6" name="Slayt Numarası Yer Tutucusu 5"/>
          <p:cNvSpPr>
            <a:spLocks noGrp="1"/>
          </p:cNvSpPr>
          <p:nvPr>
            <p:ph type="sldNum" sz="quarter" idx="12"/>
          </p:nvPr>
        </p:nvSpPr>
        <p:spPr/>
        <p:txBody>
          <a:bodyPr/>
          <a:lstStyle/>
          <a:p>
            <a:pPr>
              <a:defRPr/>
            </a:pPr>
            <a:fld id="{E0A961EE-DA4C-405C-956B-25122271BDE7}" type="slidenum">
              <a:rPr lang="tr-TR" altLang="tr-TR" smtClean="0">
                <a:solidFill>
                  <a:srgbClr val="000000"/>
                </a:solidFill>
              </a:rPr>
              <a:pPr>
                <a:defRPr/>
              </a:pPr>
              <a:t>‹#›</a:t>
            </a:fld>
            <a:endParaRPr lang="tr-TR" altLang="tr-TR">
              <a:solidFill>
                <a:srgbClr val="000000"/>
              </a:solidFill>
            </a:endParaRPr>
          </a:p>
        </p:txBody>
      </p:sp>
    </p:spTree>
    <p:extLst>
      <p:ext uri="{BB962C8B-B14F-4D97-AF65-F5344CB8AC3E}">
        <p14:creationId xmlns:p14="http://schemas.microsoft.com/office/powerpoint/2010/main" val="924633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endParaRPr lang="tr-TR" altLang="tr-TR">
              <a:solidFill>
                <a:srgbClr val="000000"/>
              </a:solidFill>
            </a:endParaRPr>
          </a:p>
        </p:txBody>
      </p:sp>
      <p:sp>
        <p:nvSpPr>
          <p:cNvPr id="5" name="Altbilgi Yer Tutucusu 4"/>
          <p:cNvSpPr>
            <a:spLocks noGrp="1"/>
          </p:cNvSpPr>
          <p:nvPr>
            <p:ph type="ftr" sz="quarter" idx="11"/>
          </p:nvPr>
        </p:nvSpPr>
        <p:spPr/>
        <p:txBody>
          <a:bodyPr/>
          <a:lstStyle/>
          <a:p>
            <a:pPr>
              <a:defRPr/>
            </a:pPr>
            <a:endParaRPr lang="tr-TR" altLang="tr-TR">
              <a:solidFill>
                <a:srgbClr val="000000"/>
              </a:solidFill>
            </a:endParaRPr>
          </a:p>
        </p:txBody>
      </p:sp>
      <p:sp>
        <p:nvSpPr>
          <p:cNvPr id="6" name="Slayt Numarası Yer Tutucusu 5"/>
          <p:cNvSpPr>
            <a:spLocks noGrp="1"/>
          </p:cNvSpPr>
          <p:nvPr>
            <p:ph type="sldNum" sz="quarter" idx="12"/>
          </p:nvPr>
        </p:nvSpPr>
        <p:spPr/>
        <p:txBody>
          <a:bodyPr/>
          <a:lstStyle/>
          <a:p>
            <a:pPr>
              <a:defRPr/>
            </a:pPr>
            <a:fld id="{76883C7E-18E7-48DB-B623-B65F00FB4144}" type="slidenum">
              <a:rPr lang="tr-TR" altLang="tr-TR" smtClean="0">
                <a:solidFill>
                  <a:srgbClr val="000000"/>
                </a:solidFill>
              </a:rPr>
              <a:pPr>
                <a:defRPr/>
              </a:pPr>
              <a:t>‹#›</a:t>
            </a:fld>
            <a:endParaRPr lang="tr-TR" altLang="tr-TR">
              <a:solidFill>
                <a:srgbClr val="000000"/>
              </a:solidFill>
            </a:endParaRPr>
          </a:p>
        </p:txBody>
      </p:sp>
    </p:spTree>
    <p:extLst>
      <p:ext uri="{BB962C8B-B14F-4D97-AF65-F5344CB8AC3E}">
        <p14:creationId xmlns:p14="http://schemas.microsoft.com/office/powerpoint/2010/main" val="23600558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026174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93909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142154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425714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144103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9753796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101451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668147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790888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02993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28650" y="365125"/>
            <a:ext cx="5800725"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endParaRPr lang="tr-TR" altLang="tr-TR">
              <a:solidFill>
                <a:srgbClr val="000000"/>
              </a:solidFill>
            </a:endParaRPr>
          </a:p>
        </p:txBody>
      </p:sp>
      <p:sp>
        <p:nvSpPr>
          <p:cNvPr id="5" name="Altbilgi Yer Tutucusu 4"/>
          <p:cNvSpPr>
            <a:spLocks noGrp="1"/>
          </p:cNvSpPr>
          <p:nvPr>
            <p:ph type="ftr" sz="quarter" idx="11"/>
          </p:nvPr>
        </p:nvSpPr>
        <p:spPr/>
        <p:txBody>
          <a:bodyPr/>
          <a:lstStyle/>
          <a:p>
            <a:pPr>
              <a:defRPr/>
            </a:pPr>
            <a:endParaRPr lang="tr-TR" altLang="tr-TR">
              <a:solidFill>
                <a:srgbClr val="000000"/>
              </a:solidFill>
            </a:endParaRPr>
          </a:p>
        </p:txBody>
      </p:sp>
      <p:sp>
        <p:nvSpPr>
          <p:cNvPr id="6" name="Slayt Numarası Yer Tutucusu 5"/>
          <p:cNvSpPr>
            <a:spLocks noGrp="1"/>
          </p:cNvSpPr>
          <p:nvPr>
            <p:ph type="sldNum" sz="quarter" idx="12"/>
          </p:nvPr>
        </p:nvSpPr>
        <p:spPr/>
        <p:txBody>
          <a:bodyPr/>
          <a:lstStyle/>
          <a:p>
            <a:pPr>
              <a:defRPr/>
            </a:pPr>
            <a:fld id="{1B90E869-CF06-40B9-9B8E-75D5112BACFA}" type="slidenum">
              <a:rPr lang="tr-TR" altLang="tr-TR" smtClean="0">
                <a:solidFill>
                  <a:srgbClr val="000000"/>
                </a:solidFill>
              </a:rPr>
              <a:pPr>
                <a:defRPr/>
              </a:pPr>
              <a:t>‹#›</a:t>
            </a:fld>
            <a:endParaRPr lang="tr-TR" altLang="tr-TR">
              <a:solidFill>
                <a:srgbClr val="000000"/>
              </a:solidFill>
            </a:endParaRPr>
          </a:p>
        </p:txBody>
      </p:sp>
    </p:spTree>
    <p:extLst>
      <p:ext uri="{BB962C8B-B14F-4D97-AF65-F5344CB8AC3E}">
        <p14:creationId xmlns:p14="http://schemas.microsoft.com/office/powerpoint/2010/main" val="33348347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44338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916786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022241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984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752918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091463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D9F75050-0E15-4C5B-92B0-66D068882F1F}" type="datetimeFigureOut">
              <a:rPr lang="tr-TR" smtClean="0">
                <a:solidFill>
                  <a:srgbClr val="DBF5F9">
                    <a:shade val="90000"/>
                  </a:srgbClr>
                </a:solidFill>
              </a:rPr>
              <a:pPr/>
              <a:t>19.10.2017</a:t>
            </a:fld>
            <a:endParaRPr lang="tr-TR">
              <a:solidFill>
                <a:srgbClr val="DBF5F9">
                  <a:shade val="90000"/>
                </a:srgbClr>
              </a:solidFill>
            </a:endParaRPr>
          </a:p>
        </p:txBody>
      </p:sp>
      <p:sp>
        <p:nvSpPr>
          <p:cNvPr id="19" name="18 Altbilgi Yer Tutucusu"/>
          <p:cNvSpPr>
            <a:spLocks noGrp="1"/>
          </p:cNvSpPr>
          <p:nvPr>
            <p:ph type="ftr" sz="quarter" idx="11"/>
          </p:nvPr>
        </p:nvSpPr>
        <p:spPr/>
        <p:txBody>
          <a:bodyPr/>
          <a:lstStyle/>
          <a:p>
            <a:endParaRPr lang="tr-TR">
              <a:solidFill>
                <a:srgbClr val="DBF5F9">
                  <a:shade val="90000"/>
                </a:srgbClr>
              </a:solidFill>
            </a:endParaRPr>
          </a:p>
        </p:txBody>
      </p:sp>
      <p:sp>
        <p:nvSpPr>
          <p:cNvPr id="27" name="26 Slayt Numarası Yer Tutucusu"/>
          <p:cNvSpPr>
            <a:spLocks noGrp="1"/>
          </p:cNvSpPr>
          <p:nvPr>
            <p:ph type="sldNum" sz="quarter" idx="12"/>
          </p:nvPr>
        </p:nvSpPr>
        <p:spPr/>
        <p:txBody>
          <a:bodyPr/>
          <a:lstStyle/>
          <a:p>
            <a:fld id="{B1DEFA8C-F947-479F-BE07-76B6B3F80BF1}"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1230985393"/>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1373559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DBF5F9">
                    <a:shade val="90000"/>
                  </a:srgbClr>
                </a:solidFill>
              </a:rPr>
              <a:pPr/>
              <a:t>19.10.2017</a:t>
            </a:fld>
            <a:endParaRPr lang="tr-TR">
              <a:solidFill>
                <a:srgbClr val="DBF5F9">
                  <a:shade val="90000"/>
                </a:srgbClr>
              </a:solidFill>
            </a:endParaRPr>
          </a:p>
        </p:txBody>
      </p:sp>
      <p:sp>
        <p:nvSpPr>
          <p:cNvPr id="5" name="4 Altbilgi Yer Tutucusu"/>
          <p:cNvSpPr>
            <a:spLocks noGrp="1"/>
          </p:cNvSpPr>
          <p:nvPr>
            <p:ph type="ftr" sz="quarter" idx="11"/>
          </p:nvPr>
        </p:nvSpPr>
        <p:spPr/>
        <p:txBody>
          <a:bodyPr/>
          <a:lstStyle/>
          <a:p>
            <a:endParaRPr lang="tr-TR">
              <a:solidFill>
                <a:srgbClr val="DBF5F9">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831756476"/>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859451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2"/>
            <a:ext cx="6600451" cy="2262781"/>
          </a:xfrm>
        </p:spPr>
        <p:txBody>
          <a:bodyPr anchor="b">
            <a:normAutofit/>
          </a:bodyPr>
          <a:lstStyle>
            <a:lvl1pPr>
              <a:defRPr sz="5071"/>
            </a:lvl1pPr>
          </a:lstStyle>
          <a:p>
            <a:r>
              <a:rPr lang="tr-TR" smtClean="0"/>
              <a:t>Asıl başlık stili için tıklatın</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29356" indent="0" algn="ctr">
              <a:buNone/>
              <a:defRPr>
                <a:solidFill>
                  <a:schemeClr val="tx1">
                    <a:tint val="75000"/>
                  </a:schemeClr>
                </a:solidFill>
              </a:defRPr>
            </a:lvl2pPr>
            <a:lvl3pPr marL="858713" indent="0" algn="ctr">
              <a:buNone/>
              <a:defRPr>
                <a:solidFill>
                  <a:schemeClr val="tx1">
                    <a:tint val="75000"/>
                  </a:schemeClr>
                </a:solidFill>
              </a:defRPr>
            </a:lvl3pPr>
            <a:lvl4pPr marL="1288069" indent="0" algn="ctr">
              <a:buNone/>
              <a:defRPr>
                <a:solidFill>
                  <a:schemeClr val="tx1">
                    <a:tint val="75000"/>
                  </a:schemeClr>
                </a:solidFill>
              </a:defRPr>
            </a:lvl4pPr>
            <a:lvl5pPr marL="1717426" indent="0" algn="ctr">
              <a:buNone/>
              <a:defRPr>
                <a:solidFill>
                  <a:schemeClr val="tx1">
                    <a:tint val="75000"/>
                  </a:schemeClr>
                </a:solidFill>
              </a:defRPr>
            </a:lvl5pPr>
            <a:lvl6pPr marL="2146782" indent="0" algn="ctr">
              <a:buNone/>
              <a:defRPr>
                <a:solidFill>
                  <a:schemeClr val="tx1">
                    <a:tint val="75000"/>
                  </a:schemeClr>
                </a:solidFill>
              </a:defRPr>
            </a:lvl6pPr>
            <a:lvl7pPr marL="2576139" indent="0" algn="ctr">
              <a:buNone/>
              <a:defRPr>
                <a:solidFill>
                  <a:schemeClr val="tx1">
                    <a:tint val="75000"/>
                  </a:schemeClr>
                </a:solidFill>
              </a:defRPr>
            </a:lvl7pPr>
            <a:lvl8pPr marL="3005495" indent="0" algn="ctr">
              <a:buNone/>
              <a:defRPr>
                <a:solidFill>
                  <a:schemeClr val="tx1">
                    <a:tint val="75000"/>
                  </a:schemeClr>
                </a:solidFill>
              </a:defRPr>
            </a:lvl8pPr>
            <a:lvl9pPr marL="3434851"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9" name="Freeform 8"/>
          <p:cNvSpPr/>
          <p:nvPr/>
        </p:nvSpPr>
        <p:spPr bwMode="auto">
          <a:xfrm>
            <a:off x="-31718" y="4321159"/>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2"/>
            <a:ext cx="584978" cy="365125"/>
          </a:xfrm>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3038679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8" name="7 Altbilgi Yer Tutucusu"/>
          <p:cNvSpPr>
            <a:spLocks noGrp="1"/>
          </p:cNvSpPr>
          <p:nvPr>
            <p:ph type="ftr" sz="quarter" idx="11"/>
          </p:nvPr>
        </p:nvSpPr>
        <p:spPr/>
        <p:txBody>
          <a:bodyPr/>
          <a:lstStyle/>
          <a:p>
            <a:endParaRPr lang="tr-TR">
              <a:solidFill>
                <a:srgbClr val="04617B">
                  <a:shade val="90000"/>
                </a:srgbClr>
              </a:solidFill>
            </a:endParaRPr>
          </a:p>
        </p:txBody>
      </p:sp>
      <p:sp>
        <p:nvSpPr>
          <p:cNvPr id="9" name="8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1586213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4" name="3 Altbilgi Yer Tutucusu"/>
          <p:cNvSpPr>
            <a:spLocks noGrp="1"/>
          </p:cNvSpPr>
          <p:nvPr>
            <p:ph type="ftr" sz="quarter" idx="11"/>
          </p:nvPr>
        </p:nvSpPr>
        <p:spPr/>
        <p:txBody>
          <a:bodyPr/>
          <a:lstStyle/>
          <a:p>
            <a:endParaRPr lang="tr-TR">
              <a:solidFill>
                <a:srgbClr val="04617B">
                  <a:shade val="90000"/>
                </a:srgbClr>
              </a:solidFill>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2415915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3" name="2 Altbilgi Yer Tutucusu"/>
          <p:cNvSpPr>
            <a:spLocks noGrp="1"/>
          </p:cNvSpPr>
          <p:nvPr>
            <p:ph type="ftr" sz="quarter" idx="11"/>
          </p:nvPr>
        </p:nvSpPr>
        <p:spPr/>
        <p:txBody>
          <a:bodyPr/>
          <a:lstStyle/>
          <a:p>
            <a:endParaRPr lang="tr-TR">
              <a:solidFill>
                <a:srgbClr val="04617B">
                  <a:shade val="90000"/>
                </a:srgbClr>
              </a:solidFill>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42013526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6215977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a:xfrm>
            <a:off x="8077200" y="6356350"/>
            <a:ext cx="609600" cy="365125"/>
          </a:xfrm>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6275290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7548011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5164545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D9F75050-0E15-4C5B-92B0-66D068882F1F}" type="datetimeFigureOut">
              <a:rPr lang="tr-TR" smtClean="0">
                <a:solidFill>
                  <a:srgbClr val="DBF5F9">
                    <a:shade val="90000"/>
                  </a:srgbClr>
                </a:solidFill>
              </a:rPr>
              <a:pPr/>
              <a:t>19.10.2017</a:t>
            </a:fld>
            <a:endParaRPr lang="tr-TR">
              <a:solidFill>
                <a:srgbClr val="DBF5F9">
                  <a:shade val="90000"/>
                </a:srgbClr>
              </a:solidFill>
            </a:endParaRPr>
          </a:p>
        </p:txBody>
      </p:sp>
      <p:sp>
        <p:nvSpPr>
          <p:cNvPr id="19" name="18 Altbilgi Yer Tutucusu"/>
          <p:cNvSpPr>
            <a:spLocks noGrp="1"/>
          </p:cNvSpPr>
          <p:nvPr>
            <p:ph type="ftr" sz="quarter" idx="11"/>
          </p:nvPr>
        </p:nvSpPr>
        <p:spPr/>
        <p:txBody>
          <a:bodyPr/>
          <a:lstStyle/>
          <a:p>
            <a:endParaRPr lang="tr-TR">
              <a:solidFill>
                <a:srgbClr val="DBF5F9">
                  <a:shade val="90000"/>
                </a:srgbClr>
              </a:solidFill>
            </a:endParaRPr>
          </a:p>
        </p:txBody>
      </p:sp>
      <p:sp>
        <p:nvSpPr>
          <p:cNvPr id="27" name="26 Slayt Numarası Yer Tutucusu"/>
          <p:cNvSpPr>
            <a:spLocks noGrp="1"/>
          </p:cNvSpPr>
          <p:nvPr>
            <p:ph type="sldNum" sz="quarter" idx="12"/>
          </p:nvPr>
        </p:nvSpPr>
        <p:spPr/>
        <p:txBody>
          <a:bodyPr/>
          <a:lstStyle/>
          <a:p>
            <a:fld id="{B1DEFA8C-F947-479F-BE07-76B6B3F80BF1}"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362701560"/>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8872306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DBF5F9">
                    <a:shade val="90000"/>
                  </a:srgbClr>
                </a:solidFill>
              </a:rPr>
              <a:pPr/>
              <a:t>19.10.2017</a:t>
            </a:fld>
            <a:endParaRPr lang="tr-TR">
              <a:solidFill>
                <a:srgbClr val="DBF5F9">
                  <a:shade val="90000"/>
                </a:srgbClr>
              </a:solidFill>
            </a:endParaRPr>
          </a:p>
        </p:txBody>
      </p:sp>
      <p:sp>
        <p:nvSpPr>
          <p:cNvPr id="5" name="4 Altbilgi Yer Tutucusu"/>
          <p:cNvSpPr>
            <a:spLocks noGrp="1"/>
          </p:cNvSpPr>
          <p:nvPr>
            <p:ph type="ftr" sz="quarter" idx="11"/>
          </p:nvPr>
        </p:nvSpPr>
        <p:spPr/>
        <p:txBody>
          <a:bodyPr/>
          <a:lstStyle/>
          <a:p>
            <a:endParaRPr lang="tr-TR">
              <a:solidFill>
                <a:srgbClr val="DBF5F9">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152091984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945202" y="624110"/>
            <a:ext cx="6589199"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1942416" y="2133600"/>
            <a:ext cx="6591985" cy="377762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9483198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7695406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8" name="7 Altbilgi Yer Tutucusu"/>
          <p:cNvSpPr>
            <a:spLocks noGrp="1"/>
          </p:cNvSpPr>
          <p:nvPr>
            <p:ph type="ftr" sz="quarter" idx="11"/>
          </p:nvPr>
        </p:nvSpPr>
        <p:spPr/>
        <p:txBody>
          <a:bodyPr/>
          <a:lstStyle/>
          <a:p>
            <a:endParaRPr lang="tr-TR">
              <a:solidFill>
                <a:srgbClr val="04617B">
                  <a:shade val="90000"/>
                </a:srgbClr>
              </a:solidFill>
            </a:endParaRPr>
          </a:p>
        </p:txBody>
      </p:sp>
      <p:sp>
        <p:nvSpPr>
          <p:cNvPr id="9" name="8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0643584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4" name="3 Altbilgi Yer Tutucusu"/>
          <p:cNvSpPr>
            <a:spLocks noGrp="1"/>
          </p:cNvSpPr>
          <p:nvPr>
            <p:ph type="ftr" sz="quarter" idx="11"/>
          </p:nvPr>
        </p:nvSpPr>
        <p:spPr/>
        <p:txBody>
          <a:bodyPr/>
          <a:lstStyle/>
          <a:p>
            <a:endParaRPr lang="tr-TR">
              <a:solidFill>
                <a:srgbClr val="04617B">
                  <a:shade val="90000"/>
                </a:srgbClr>
              </a:solidFill>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5940620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3" name="2 Altbilgi Yer Tutucusu"/>
          <p:cNvSpPr>
            <a:spLocks noGrp="1"/>
          </p:cNvSpPr>
          <p:nvPr>
            <p:ph type="ftr" sz="quarter" idx="11"/>
          </p:nvPr>
        </p:nvSpPr>
        <p:spPr/>
        <p:txBody>
          <a:bodyPr/>
          <a:lstStyle/>
          <a:p>
            <a:endParaRPr lang="tr-TR">
              <a:solidFill>
                <a:srgbClr val="04617B">
                  <a:shade val="90000"/>
                </a:srgbClr>
              </a:solidFill>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9637780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2742397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a:xfrm>
            <a:off x="8077200" y="6356350"/>
            <a:ext cx="609600" cy="365125"/>
          </a:xfrm>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6285440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7434288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4757906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D9F75050-0E15-4C5B-92B0-66D068882F1F}" type="datetimeFigureOut">
              <a:rPr lang="tr-TR" smtClean="0">
                <a:solidFill>
                  <a:srgbClr val="DBF5F9">
                    <a:shade val="90000"/>
                  </a:srgbClr>
                </a:solidFill>
              </a:rPr>
              <a:pPr/>
              <a:t>19.10.2017</a:t>
            </a:fld>
            <a:endParaRPr lang="tr-TR">
              <a:solidFill>
                <a:srgbClr val="DBF5F9">
                  <a:shade val="90000"/>
                </a:srgbClr>
              </a:solidFill>
            </a:endParaRPr>
          </a:p>
        </p:txBody>
      </p:sp>
      <p:sp>
        <p:nvSpPr>
          <p:cNvPr id="19" name="18 Altbilgi Yer Tutucusu"/>
          <p:cNvSpPr>
            <a:spLocks noGrp="1"/>
          </p:cNvSpPr>
          <p:nvPr>
            <p:ph type="ftr" sz="quarter" idx="11"/>
          </p:nvPr>
        </p:nvSpPr>
        <p:spPr/>
        <p:txBody>
          <a:bodyPr/>
          <a:lstStyle/>
          <a:p>
            <a:endParaRPr lang="tr-TR">
              <a:solidFill>
                <a:srgbClr val="DBF5F9">
                  <a:shade val="90000"/>
                </a:srgbClr>
              </a:solidFill>
            </a:endParaRPr>
          </a:p>
        </p:txBody>
      </p:sp>
      <p:sp>
        <p:nvSpPr>
          <p:cNvPr id="27" name="26 Slayt Numarası Yer Tutucusu"/>
          <p:cNvSpPr>
            <a:spLocks noGrp="1"/>
          </p:cNvSpPr>
          <p:nvPr>
            <p:ph type="sldNum" sz="quarter" idx="12"/>
          </p:nvPr>
        </p:nvSpPr>
        <p:spPr/>
        <p:txBody>
          <a:bodyPr/>
          <a:lstStyle/>
          <a:p>
            <a:fld id="{B1DEFA8C-F947-479F-BE07-76B6B3F80BF1}"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2856104619"/>
      </p:ext>
    </p:extLst>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357625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942416" y="2074562"/>
            <a:ext cx="6591985" cy="1468800"/>
          </a:xfrm>
        </p:spPr>
        <p:txBody>
          <a:bodyPr anchor="b"/>
          <a:lstStyle>
            <a:lvl1pPr algn="l">
              <a:defRPr sz="3756"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2416" y="3581400"/>
            <a:ext cx="6591985" cy="860400"/>
          </a:xfrm>
        </p:spPr>
        <p:txBody>
          <a:bodyPr anchor="t"/>
          <a:lstStyle>
            <a:lvl1pPr marL="0" indent="0" algn="l">
              <a:buNone/>
              <a:defRPr sz="1878">
                <a:solidFill>
                  <a:schemeClr val="tx1">
                    <a:lumMod val="65000"/>
                    <a:lumOff val="35000"/>
                  </a:schemeClr>
                </a:solidFill>
              </a:defRPr>
            </a:lvl1pPr>
            <a:lvl2pPr marL="429356" indent="0">
              <a:buNone/>
              <a:defRPr sz="1690">
                <a:solidFill>
                  <a:schemeClr val="tx1">
                    <a:tint val="75000"/>
                  </a:schemeClr>
                </a:solidFill>
              </a:defRPr>
            </a:lvl2pPr>
            <a:lvl3pPr marL="858713" indent="0">
              <a:buNone/>
              <a:defRPr sz="1503">
                <a:solidFill>
                  <a:schemeClr val="tx1">
                    <a:tint val="75000"/>
                  </a:schemeClr>
                </a:solidFill>
              </a:defRPr>
            </a:lvl3pPr>
            <a:lvl4pPr marL="1288069" indent="0">
              <a:buNone/>
              <a:defRPr sz="1315">
                <a:solidFill>
                  <a:schemeClr val="tx1">
                    <a:tint val="75000"/>
                  </a:schemeClr>
                </a:solidFill>
              </a:defRPr>
            </a:lvl4pPr>
            <a:lvl5pPr marL="1717426" indent="0">
              <a:buNone/>
              <a:defRPr sz="1315">
                <a:solidFill>
                  <a:schemeClr val="tx1">
                    <a:tint val="75000"/>
                  </a:schemeClr>
                </a:solidFill>
              </a:defRPr>
            </a:lvl5pPr>
            <a:lvl6pPr marL="2146782" indent="0">
              <a:buNone/>
              <a:defRPr sz="1315">
                <a:solidFill>
                  <a:schemeClr val="tx1">
                    <a:tint val="75000"/>
                  </a:schemeClr>
                </a:solidFill>
              </a:defRPr>
            </a:lvl6pPr>
            <a:lvl7pPr marL="2576139" indent="0">
              <a:buNone/>
              <a:defRPr sz="1315">
                <a:solidFill>
                  <a:schemeClr val="tx1">
                    <a:tint val="75000"/>
                  </a:schemeClr>
                </a:solidFill>
              </a:defRPr>
            </a:lvl7pPr>
            <a:lvl8pPr marL="3005495" indent="0">
              <a:buNone/>
              <a:defRPr sz="1315">
                <a:solidFill>
                  <a:schemeClr val="tx1">
                    <a:tint val="75000"/>
                  </a:schemeClr>
                </a:solidFill>
              </a:defRPr>
            </a:lvl8pPr>
            <a:lvl9pPr marL="3434851" indent="0">
              <a:buNone/>
              <a:defRPr sz="1315">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1"/>
            <a:ext cx="584978" cy="365125"/>
          </a:xfrm>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27558179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DBF5F9">
                    <a:shade val="90000"/>
                  </a:srgbClr>
                </a:solidFill>
              </a:rPr>
              <a:pPr/>
              <a:t>19.10.2017</a:t>
            </a:fld>
            <a:endParaRPr lang="tr-TR">
              <a:solidFill>
                <a:srgbClr val="DBF5F9">
                  <a:shade val="90000"/>
                </a:srgbClr>
              </a:solidFill>
            </a:endParaRPr>
          </a:p>
        </p:txBody>
      </p:sp>
      <p:sp>
        <p:nvSpPr>
          <p:cNvPr id="5" name="4 Altbilgi Yer Tutucusu"/>
          <p:cNvSpPr>
            <a:spLocks noGrp="1"/>
          </p:cNvSpPr>
          <p:nvPr>
            <p:ph type="ftr" sz="quarter" idx="11"/>
          </p:nvPr>
        </p:nvSpPr>
        <p:spPr/>
        <p:txBody>
          <a:bodyPr/>
          <a:lstStyle/>
          <a:p>
            <a:endParaRPr lang="tr-TR">
              <a:solidFill>
                <a:srgbClr val="DBF5F9">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3495289615"/>
      </p:ext>
    </p:extLst>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6179107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8" name="7 Altbilgi Yer Tutucusu"/>
          <p:cNvSpPr>
            <a:spLocks noGrp="1"/>
          </p:cNvSpPr>
          <p:nvPr>
            <p:ph type="ftr" sz="quarter" idx="11"/>
          </p:nvPr>
        </p:nvSpPr>
        <p:spPr/>
        <p:txBody>
          <a:bodyPr/>
          <a:lstStyle/>
          <a:p>
            <a:endParaRPr lang="tr-TR">
              <a:solidFill>
                <a:srgbClr val="04617B">
                  <a:shade val="90000"/>
                </a:srgbClr>
              </a:solidFill>
            </a:endParaRPr>
          </a:p>
        </p:txBody>
      </p:sp>
      <p:sp>
        <p:nvSpPr>
          <p:cNvPr id="9" name="8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8075854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4" name="3 Altbilgi Yer Tutucusu"/>
          <p:cNvSpPr>
            <a:spLocks noGrp="1"/>
          </p:cNvSpPr>
          <p:nvPr>
            <p:ph type="ftr" sz="quarter" idx="11"/>
          </p:nvPr>
        </p:nvSpPr>
        <p:spPr/>
        <p:txBody>
          <a:bodyPr/>
          <a:lstStyle/>
          <a:p>
            <a:endParaRPr lang="tr-TR">
              <a:solidFill>
                <a:srgbClr val="04617B">
                  <a:shade val="90000"/>
                </a:srgbClr>
              </a:solidFill>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7760995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3" name="2 Altbilgi Yer Tutucusu"/>
          <p:cNvSpPr>
            <a:spLocks noGrp="1"/>
          </p:cNvSpPr>
          <p:nvPr>
            <p:ph type="ftr" sz="quarter" idx="11"/>
          </p:nvPr>
        </p:nvSpPr>
        <p:spPr/>
        <p:txBody>
          <a:bodyPr/>
          <a:lstStyle/>
          <a:p>
            <a:endParaRPr lang="tr-TR">
              <a:solidFill>
                <a:srgbClr val="04617B">
                  <a:shade val="90000"/>
                </a:srgbClr>
              </a:solidFill>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9972323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42761129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a:xfrm>
            <a:off x="8077200" y="6356350"/>
            <a:ext cx="609600" cy="365125"/>
          </a:xfrm>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0892845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2531090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377836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D9F75050-0E15-4C5B-92B0-66D068882F1F}" type="datetimeFigureOut">
              <a:rPr lang="tr-TR" smtClean="0">
                <a:solidFill>
                  <a:srgbClr val="DBF5F9">
                    <a:shade val="90000"/>
                  </a:srgbClr>
                </a:solidFill>
              </a:rPr>
              <a:pPr/>
              <a:t>19.10.2017</a:t>
            </a:fld>
            <a:endParaRPr lang="tr-TR">
              <a:solidFill>
                <a:srgbClr val="DBF5F9">
                  <a:shade val="90000"/>
                </a:srgbClr>
              </a:solidFill>
            </a:endParaRPr>
          </a:p>
        </p:txBody>
      </p:sp>
      <p:sp>
        <p:nvSpPr>
          <p:cNvPr id="19" name="18 Altbilgi Yer Tutucusu"/>
          <p:cNvSpPr>
            <a:spLocks noGrp="1"/>
          </p:cNvSpPr>
          <p:nvPr>
            <p:ph type="ftr" sz="quarter" idx="11"/>
          </p:nvPr>
        </p:nvSpPr>
        <p:spPr/>
        <p:txBody>
          <a:bodyPr/>
          <a:lstStyle/>
          <a:p>
            <a:endParaRPr lang="tr-TR">
              <a:solidFill>
                <a:srgbClr val="DBF5F9">
                  <a:shade val="90000"/>
                </a:srgbClr>
              </a:solidFill>
            </a:endParaRPr>
          </a:p>
        </p:txBody>
      </p:sp>
      <p:sp>
        <p:nvSpPr>
          <p:cNvPr id="27" name="26 Slayt Numarası Yer Tutucusu"/>
          <p:cNvSpPr>
            <a:spLocks noGrp="1"/>
          </p:cNvSpPr>
          <p:nvPr>
            <p:ph type="sldNum" sz="quarter" idx="12"/>
          </p:nvPr>
        </p:nvSpPr>
        <p:spPr/>
        <p:txBody>
          <a:bodyPr/>
          <a:lstStyle/>
          <a:p>
            <a:fld id="{B1DEFA8C-F947-479F-BE07-76B6B3F80BF1}"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112384684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942417" y="2136707"/>
            <a:ext cx="3197531" cy="376739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337308" y="2136707"/>
            <a:ext cx="3197093" cy="376739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4"/>
            <a:ext cx="584978" cy="365125"/>
          </a:xfrm>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12866442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4138011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DBF5F9">
                    <a:shade val="90000"/>
                  </a:srgbClr>
                </a:solidFill>
              </a:rPr>
              <a:pPr/>
              <a:t>19.10.2017</a:t>
            </a:fld>
            <a:endParaRPr lang="tr-TR">
              <a:solidFill>
                <a:srgbClr val="DBF5F9">
                  <a:shade val="90000"/>
                </a:srgbClr>
              </a:solidFill>
            </a:endParaRPr>
          </a:p>
        </p:txBody>
      </p:sp>
      <p:sp>
        <p:nvSpPr>
          <p:cNvPr id="5" name="4 Altbilgi Yer Tutucusu"/>
          <p:cNvSpPr>
            <a:spLocks noGrp="1"/>
          </p:cNvSpPr>
          <p:nvPr>
            <p:ph type="ftr" sz="quarter" idx="11"/>
          </p:nvPr>
        </p:nvSpPr>
        <p:spPr/>
        <p:txBody>
          <a:bodyPr/>
          <a:lstStyle/>
          <a:p>
            <a:endParaRPr lang="tr-TR">
              <a:solidFill>
                <a:srgbClr val="DBF5F9">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2098504512"/>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8419301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8" name="7 Altbilgi Yer Tutucusu"/>
          <p:cNvSpPr>
            <a:spLocks noGrp="1"/>
          </p:cNvSpPr>
          <p:nvPr>
            <p:ph type="ftr" sz="quarter" idx="11"/>
          </p:nvPr>
        </p:nvSpPr>
        <p:spPr/>
        <p:txBody>
          <a:bodyPr/>
          <a:lstStyle/>
          <a:p>
            <a:endParaRPr lang="tr-TR">
              <a:solidFill>
                <a:srgbClr val="04617B">
                  <a:shade val="90000"/>
                </a:srgbClr>
              </a:solidFill>
            </a:endParaRPr>
          </a:p>
        </p:txBody>
      </p:sp>
      <p:sp>
        <p:nvSpPr>
          <p:cNvPr id="9" name="8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3963359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4" name="3 Altbilgi Yer Tutucusu"/>
          <p:cNvSpPr>
            <a:spLocks noGrp="1"/>
          </p:cNvSpPr>
          <p:nvPr>
            <p:ph type="ftr" sz="quarter" idx="11"/>
          </p:nvPr>
        </p:nvSpPr>
        <p:spPr/>
        <p:txBody>
          <a:bodyPr/>
          <a:lstStyle/>
          <a:p>
            <a:endParaRPr lang="tr-TR">
              <a:solidFill>
                <a:srgbClr val="04617B">
                  <a:shade val="90000"/>
                </a:srgbClr>
              </a:solidFill>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1835097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3" name="2 Altbilgi Yer Tutucusu"/>
          <p:cNvSpPr>
            <a:spLocks noGrp="1"/>
          </p:cNvSpPr>
          <p:nvPr>
            <p:ph type="ftr" sz="quarter" idx="11"/>
          </p:nvPr>
        </p:nvSpPr>
        <p:spPr/>
        <p:txBody>
          <a:bodyPr/>
          <a:lstStyle/>
          <a:p>
            <a:endParaRPr lang="tr-TR">
              <a:solidFill>
                <a:srgbClr val="04617B">
                  <a:shade val="90000"/>
                </a:srgbClr>
              </a:solidFill>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8156641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2800726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a:xfrm>
            <a:off x="8077200" y="6356350"/>
            <a:ext cx="609600" cy="365125"/>
          </a:xfrm>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6711573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1717623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534141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254" b="0"/>
            </a:lvl1pPr>
            <a:lvl2pPr marL="429356" indent="0">
              <a:buNone/>
              <a:defRPr sz="1878" b="1"/>
            </a:lvl2pPr>
            <a:lvl3pPr marL="858713" indent="0">
              <a:buNone/>
              <a:defRPr sz="1690" b="1"/>
            </a:lvl3pPr>
            <a:lvl4pPr marL="1288069" indent="0">
              <a:buNone/>
              <a:defRPr sz="1503" b="1"/>
            </a:lvl4pPr>
            <a:lvl5pPr marL="1717426" indent="0">
              <a:buNone/>
              <a:defRPr sz="1503" b="1"/>
            </a:lvl5pPr>
            <a:lvl6pPr marL="2146782" indent="0">
              <a:buNone/>
              <a:defRPr sz="1503" b="1"/>
            </a:lvl6pPr>
            <a:lvl7pPr marL="2576139" indent="0">
              <a:buNone/>
              <a:defRPr sz="1503" b="1"/>
            </a:lvl7pPr>
            <a:lvl8pPr marL="3005495" indent="0">
              <a:buNone/>
              <a:defRPr sz="1503" b="1"/>
            </a:lvl8pPr>
            <a:lvl9pPr marL="3434851" indent="0">
              <a:buNone/>
              <a:defRPr sz="1503" b="1"/>
            </a:lvl9pPr>
          </a:lstStyle>
          <a:p>
            <a:pPr lvl="0"/>
            <a:r>
              <a:rPr lang="tr-TR" smtClean="0"/>
              <a:t>Asıl metin stillerini düzenlemek için tıklatın</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656155" y="2223398"/>
            <a:ext cx="2873239" cy="576262"/>
          </a:xfrm>
        </p:spPr>
        <p:txBody>
          <a:bodyPr anchor="b">
            <a:noAutofit/>
          </a:bodyPr>
          <a:lstStyle>
            <a:lvl1pPr marL="0" indent="0">
              <a:buNone/>
              <a:defRPr sz="2254" b="0"/>
            </a:lvl1pPr>
            <a:lvl2pPr marL="429356" indent="0">
              <a:buNone/>
              <a:defRPr sz="1878" b="1"/>
            </a:lvl2pPr>
            <a:lvl3pPr marL="858713" indent="0">
              <a:buNone/>
              <a:defRPr sz="1690" b="1"/>
            </a:lvl3pPr>
            <a:lvl4pPr marL="1288069" indent="0">
              <a:buNone/>
              <a:defRPr sz="1503" b="1"/>
            </a:lvl4pPr>
            <a:lvl5pPr marL="1717426" indent="0">
              <a:buNone/>
              <a:defRPr sz="1503" b="1"/>
            </a:lvl5pPr>
            <a:lvl6pPr marL="2146782" indent="0">
              <a:buNone/>
              <a:defRPr sz="1503" b="1"/>
            </a:lvl6pPr>
            <a:lvl7pPr marL="2576139" indent="0">
              <a:buNone/>
              <a:defRPr sz="1503" b="1"/>
            </a:lvl7pPr>
            <a:lvl8pPr marL="3005495" indent="0">
              <a:buNone/>
              <a:defRPr sz="1503" b="1"/>
            </a:lvl8pPr>
            <a:lvl9pPr marL="3434851" indent="0">
              <a:buNone/>
              <a:defRPr sz="1503" b="1"/>
            </a:lvl9pPr>
          </a:lstStyle>
          <a:p>
            <a:pPr lvl="0"/>
            <a:r>
              <a:rPr lang="tr-TR" smtClean="0"/>
              <a:t>Asıl metin stillerini düzenlemek için tıklatın</a:t>
            </a:r>
          </a:p>
        </p:txBody>
      </p:sp>
      <p:sp>
        <p:nvSpPr>
          <p:cNvPr id="6" name="Content Placeholder 5"/>
          <p:cNvSpPr>
            <a:spLocks noGrp="1"/>
          </p:cNvSpPr>
          <p:nvPr>
            <p:ph sz="quarter" idx="4"/>
          </p:nvPr>
        </p:nvSpPr>
        <p:spPr>
          <a:xfrm>
            <a:off x="5333715" y="2799661"/>
            <a:ext cx="3195680" cy="3105703"/>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8" name="Footer Placeholder 7"/>
          <p:cNvSpPr>
            <a:spLocks noGrp="1"/>
          </p:cNvSpPr>
          <p:nvPr>
            <p:ph type="ftr" sz="quarter" idx="11"/>
          </p:nvPr>
        </p:nvSpPr>
        <p:spPr/>
        <p:txBody>
          <a:bodyPr/>
          <a:lstStyle/>
          <a:p>
            <a:endParaRPr lang="tr-TR">
              <a:solidFill>
                <a:prstClr val="black">
                  <a:tint val="75000"/>
                </a:prstClr>
              </a:solidFill>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4"/>
            <a:ext cx="584978" cy="365125"/>
          </a:xfrm>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1578672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4" name="Footer Placeholder 3"/>
          <p:cNvSpPr>
            <a:spLocks noGrp="1"/>
          </p:cNvSpPr>
          <p:nvPr>
            <p:ph type="ftr" sz="quarter" idx="11"/>
          </p:nvPr>
        </p:nvSpPr>
        <p:spPr/>
        <p:txBody>
          <a:bodyPr/>
          <a:lstStyle/>
          <a:p>
            <a:endParaRPr lang="tr-TR">
              <a:solidFill>
                <a:prstClr val="black">
                  <a:tint val="75000"/>
                </a:prstClr>
              </a:solidFill>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995575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3" name="Footer Placeholder 2"/>
          <p:cNvSpPr>
            <a:spLocks noGrp="1"/>
          </p:cNvSpPr>
          <p:nvPr>
            <p:ph type="ftr" sz="quarter" idx="11"/>
          </p:nvPr>
        </p:nvSpPr>
        <p:spPr/>
        <p:txBody>
          <a:bodyPr/>
          <a:lstStyle/>
          <a:p>
            <a:endParaRPr lang="tr-TR">
              <a:solidFill>
                <a:prstClr val="black">
                  <a:tint val="75000"/>
                </a:prstClr>
              </a:solidFill>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1540990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1878" b="0"/>
            </a:lvl1pPr>
          </a:lstStyle>
          <a:p>
            <a:r>
              <a:rPr lang="tr-TR" smtClean="0"/>
              <a:t>Asıl başlık stili için tıklatın</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315"/>
            </a:lvl1pPr>
            <a:lvl2pPr marL="429356" indent="0">
              <a:buNone/>
              <a:defRPr sz="1127"/>
            </a:lvl2pPr>
            <a:lvl3pPr marL="858713" indent="0">
              <a:buNone/>
              <a:defRPr sz="939"/>
            </a:lvl3pPr>
            <a:lvl4pPr marL="1288069" indent="0">
              <a:buNone/>
              <a:defRPr sz="845"/>
            </a:lvl4pPr>
            <a:lvl5pPr marL="1717426" indent="0">
              <a:buNone/>
              <a:defRPr sz="845"/>
            </a:lvl5pPr>
            <a:lvl6pPr marL="2146782" indent="0">
              <a:buNone/>
              <a:defRPr sz="845"/>
            </a:lvl6pPr>
            <a:lvl7pPr marL="2576139" indent="0">
              <a:buNone/>
              <a:defRPr sz="845"/>
            </a:lvl7pPr>
            <a:lvl8pPr marL="3005495" indent="0">
              <a:buNone/>
              <a:defRPr sz="845"/>
            </a:lvl8pPr>
            <a:lvl9pPr marL="3434851" indent="0">
              <a:buNone/>
              <a:defRPr sz="845"/>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966978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endParaRPr lang="tr-TR" altLang="tr-TR">
              <a:solidFill>
                <a:srgbClr val="000000"/>
              </a:solidFill>
            </a:endParaRPr>
          </a:p>
        </p:txBody>
      </p:sp>
      <p:sp>
        <p:nvSpPr>
          <p:cNvPr id="5" name="Altbilgi Yer Tutucusu 4"/>
          <p:cNvSpPr>
            <a:spLocks noGrp="1"/>
          </p:cNvSpPr>
          <p:nvPr>
            <p:ph type="ftr" sz="quarter" idx="11"/>
          </p:nvPr>
        </p:nvSpPr>
        <p:spPr/>
        <p:txBody>
          <a:bodyPr/>
          <a:lstStyle/>
          <a:p>
            <a:pPr>
              <a:defRPr/>
            </a:pPr>
            <a:endParaRPr lang="tr-TR" altLang="tr-TR">
              <a:solidFill>
                <a:srgbClr val="000000"/>
              </a:solidFill>
            </a:endParaRPr>
          </a:p>
        </p:txBody>
      </p:sp>
      <p:sp>
        <p:nvSpPr>
          <p:cNvPr id="6" name="Slayt Numarası Yer Tutucusu 5"/>
          <p:cNvSpPr>
            <a:spLocks noGrp="1"/>
          </p:cNvSpPr>
          <p:nvPr>
            <p:ph type="sldNum" sz="quarter" idx="12"/>
          </p:nvPr>
        </p:nvSpPr>
        <p:spPr/>
        <p:txBody>
          <a:bodyPr/>
          <a:lstStyle/>
          <a:p>
            <a:pPr>
              <a:defRPr/>
            </a:pPr>
            <a:fld id="{FE604E2E-B518-432D-8E1F-30D216BA8BD1}" type="slidenum">
              <a:rPr lang="tr-TR" altLang="tr-TR" smtClean="0">
                <a:solidFill>
                  <a:srgbClr val="000000"/>
                </a:solidFill>
              </a:rPr>
              <a:pPr>
                <a:defRPr/>
              </a:pPr>
              <a:t>‹#›</a:t>
            </a:fld>
            <a:endParaRPr lang="tr-TR" altLang="tr-TR">
              <a:solidFill>
                <a:srgbClr val="000000"/>
              </a:solidFill>
            </a:endParaRPr>
          </a:p>
        </p:txBody>
      </p:sp>
    </p:spTree>
    <p:extLst>
      <p:ext uri="{BB962C8B-B14F-4D97-AF65-F5344CB8AC3E}">
        <p14:creationId xmlns:p14="http://schemas.microsoft.com/office/powerpoint/2010/main" val="2871922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942416" y="4800600"/>
            <a:ext cx="6591985" cy="566738"/>
          </a:xfrm>
        </p:spPr>
        <p:txBody>
          <a:bodyPr anchor="b">
            <a:normAutofit/>
          </a:bodyPr>
          <a:lstStyle>
            <a:lvl1pPr algn="l">
              <a:defRPr sz="2254"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942416" y="634965"/>
            <a:ext cx="6591985" cy="3854970"/>
          </a:xfrm>
        </p:spPr>
        <p:txBody>
          <a:bodyPr anchor="t">
            <a:normAutofit/>
          </a:bodyPr>
          <a:lstStyle>
            <a:lvl1pPr marL="0" indent="0" algn="ctr">
              <a:buNone/>
              <a:defRPr sz="1503"/>
            </a:lvl1pPr>
            <a:lvl2pPr marL="429356" indent="0">
              <a:buNone/>
              <a:defRPr sz="1503"/>
            </a:lvl2pPr>
            <a:lvl3pPr marL="858713" indent="0">
              <a:buNone/>
              <a:defRPr sz="1503"/>
            </a:lvl3pPr>
            <a:lvl4pPr marL="1288069" indent="0">
              <a:buNone/>
              <a:defRPr sz="1503"/>
            </a:lvl4pPr>
            <a:lvl5pPr marL="1717426" indent="0">
              <a:buNone/>
              <a:defRPr sz="1503"/>
            </a:lvl5pPr>
            <a:lvl6pPr marL="2146782" indent="0">
              <a:buNone/>
              <a:defRPr sz="1503"/>
            </a:lvl6pPr>
            <a:lvl7pPr marL="2576139" indent="0">
              <a:buNone/>
              <a:defRPr sz="1503"/>
            </a:lvl7pPr>
            <a:lvl8pPr marL="3005495" indent="0">
              <a:buNone/>
              <a:defRPr sz="1503"/>
            </a:lvl8pPr>
            <a:lvl9pPr marL="3434851" indent="0">
              <a:buNone/>
              <a:defRPr sz="1503"/>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942416" y="5367338"/>
            <a:ext cx="6591985" cy="493712"/>
          </a:xfrm>
        </p:spPr>
        <p:txBody>
          <a:bodyPr>
            <a:normAutofit/>
          </a:bodyPr>
          <a:lstStyle>
            <a:lvl1pPr marL="0" indent="0">
              <a:buNone/>
              <a:defRPr sz="1127"/>
            </a:lvl1pPr>
            <a:lvl2pPr marL="429356" indent="0">
              <a:buNone/>
              <a:defRPr sz="1127"/>
            </a:lvl2pPr>
            <a:lvl3pPr marL="858713" indent="0">
              <a:buNone/>
              <a:defRPr sz="939"/>
            </a:lvl3pPr>
            <a:lvl4pPr marL="1288069" indent="0">
              <a:buNone/>
              <a:defRPr sz="845"/>
            </a:lvl4pPr>
            <a:lvl5pPr marL="1717426" indent="0">
              <a:buNone/>
              <a:defRPr sz="845"/>
            </a:lvl5pPr>
            <a:lvl6pPr marL="2146782" indent="0">
              <a:buNone/>
              <a:defRPr sz="845"/>
            </a:lvl6pPr>
            <a:lvl7pPr marL="2576139" indent="0">
              <a:buNone/>
              <a:defRPr sz="845"/>
            </a:lvl7pPr>
            <a:lvl8pPr marL="3005495" indent="0">
              <a:buNone/>
              <a:defRPr sz="845"/>
            </a:lvl8pPr>
            <a:lvl9pPr marL="3434851" indent="0">
              <a:buNone/>
              <a:defRPr sz="845"/>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10" name="Freeform 11"/>
          <p:cNvSpPr/>
          <p:nvPr/>
        </p:nvSpPr>
        <p:spPr bwMode="auto">
          <a:xfrm flipV="1">
            <a:off x="58" y="4910661"/>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9"/>
            <a:ext cx="584978" cy="365125"/>
          </a:xfrm>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1424178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942416" y="609600"/>
            <a:ext cx="6591985" cy="3117040"/>
          </a:xfrm>
        </p:spPr>
        <p:txBody>
          <a:bodyPr anchor="ctr">
            <a:normAutofit/>
          </a:bodyPr>
          <a:lstStyle>
            <a:lvl1pPr algn="l">
              <a:defRPr sz="4508"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2416" y="4354046"/>
            <a:ext cx="6591985" cy="1555864"/>
          </a:xfrm>
        </p:spPr>
        <p:txBody>
          <a:bodyPr anchor="ctr">
            <a:normAutofit/>
          </a:bodyPr>
          <a:lstStyle>
            <a:lvl1pPr marL="0" indent="0" algn="l">
              <a:buNone/>
              <a:defRPr sz="1690">
                <a:solidFill>
                  <a:schemeClr val="tx1">
                    <a:lumMod val="65000"/>
                    <a:lumOff val="35000"/>
                  </a:schemeClr>
                </a:solidFill>
              </a:defRPr>
            </a:lvl1pPr>
            <a:lvl2pPr marL="429356" indent="0">
              <a:buNone/>
              <a:defRPr sz="1690">
                <a:solidFill>
                  <a:schemeClr val="tx1">
                    <a:tint val="75000"/>
                  </a:schemeClr>
                </a:solidFill>
              </a:defRPr>
            </a:lvl2pPr>
            <a:lvl3pPr marL="858713" indent="0">
              <a:buNone/>
              <a:defRPr sz="1503">
                <a:solidFill>
                  <a:schemeClr val="tx1">
                    <a:tint val="75000"/>
                  </a:schemeClr>
                </a:solidFill>
              </a:defRPr>
            </a:lvl3pPr>
            <a:lvl4pPr marL="1288069" indent="0">
              <a:buNone/>
              <a:defRPr sz="1315">
                <a:solidFill>
                  <a:schemeClr val="tx1">
                    <a:tint val="75000"/>
                  </a:schemeClr>
                </a:solidFill>
              </a:defRPr>
            </a:lvl4pPr>
            <a:lvl5pPr marL="1717426" indent="0">
              <a:buNone/>
              <a:defRPr sz="1315">
                <a:solidFill>
                  <a:schemeClr val="tx1">
                    <a:tint val="75000"/>
                  </a:schemeClr>
                </a:solidFill>
              </a:defRPr>
            </a:lvl5pPr>
            <a:lvl6pPr marL="2146782" indent="0">
              <a:buNone/>
              <a:defRPr sz="1315">
                <a:solidFill>
                  <a:schemeClr val="tx1">
                    <a:tint val="75000"/>
                  </a:schemeClr>
                </a:solidFill>
              </a:defRPr>
            </a:lvl6pPr>
            <a:lvl7pPr marL="2576139" indent="0">
              <a:buNone/>
              <a:defRPr sz="1315">
                <a:solidFill>
                  <a:schemeClr val="tx1">
                    <a:tint val="75000"/>
                  </a:schemeClr>
                </a:solidFill>
              </a:defRPr>
            </a:lvl7pPr>
            <a:lvl8pPr marL="3005495" indent="0">
              <a:buNone/>
              <a:defRPr sz="1315">
                <a:solidFill>
                  <a:schemeClr val="tx1">
                    <a:tint val="75000"/>
                  </a:schemeClr>
                </a:solidFill>
              </a:defRPr>
            </a:lvl8pPr>
            <a:lvl9pPr marL="3434851" indent="0">
              <a:buNone/>
              <a:defRPr sz="1315">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1"/>
            <a:ext cx="584978" cy="365125"/>
          </a:xfrm>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2899495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188124" y="609600"/>
            <a:ext cx="6109587" cy="2895600"/>
          </a:xfrm>
        </p:spPr>
        <p:txBody>
          <a:bodyPr anchor="ctr">
            <a:normAutofit/>
          </a:bodyPr>
          <a:lstStyle>
            <a:lvl1pPr algn="l">
              <a:defRPr sz="4508"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503">
                <a:solidFill>
                  <a:schemeClr val="tx1">
                    <a:lumMod val="50000"/>
                    <a:lumOff val="50000"/>
                  </a:schemeClr>
                </a:solidFill>
              </a:defRPr>
            </a:lvl1pPr>
            <a:lvl2pPr marL="429356" indent="0">
              <a:buFontTx/>
              <a:buNone/>
              <a:defRPr/>
            </a:lvl2pPr>
            <a:lvl3pPr marL="858713" indent="0">
              <a:buFontTx/>
              <a:buNone/>
              <a:defRPr/>
            </a:lvl3pPr>
            <a:lvl4pPr marL="1288069" indent="0">
              <a:buFontTx/>
              <a:buNone/>
              <a:defRPr/>
            </a:lvl4pPr>
            <a:lvl5pPr marL="1717426"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1942416" y="4354046"/>
            <a:ext cx="6591985" cy="1555864"/>
          </a:xfrm>
        </p:spPr>
        <p:txBody>
          <a:bodyPr anchor="ctr">
            <a:normAutofit/>
          </a:bodyPr>
          <a:lstStyle>
            <a:lvl1pPr marL="0" indent="0" algn="l">
              <a:buNone/>
              <a:defRPr sz="1690">
                <a:solidFill>
                  <a:schemeClr val="tx1">
                    <a:lumMod val="65000"/>
                    <a:lumOff val="35000"/>
                  </a:schemeClr>
                </a:solidFill>
              </a:defRPr>
            </a:lvl1pPr>
            <a:lvl2pPr marL="429356" indent="0">
              <a:buNone/>
              <a:defRPr sz="1690">
                <a:solidFill>
                  <a:schemeClr val="tx1">
                    <a:tint val="75000"/>
                  </a:schemeClr>
                </a:solidFill>
              </a:defRPr>
            </a:lvl2pPr>
            <a:lvl3pPr marL="858713" indent="0">
              <a:buNone/>
              <a:defRPr sz="1503">
                <a:solidFill>
                  <a:schemeClr val="tx1">
                    <a:tint val="75000"/>
                  </a:schemeClr>
                </a:solidFill>
              </a:defRPr>
            </a:lvl3pPr>
            <a:lvl4pPr marL="1288069" indent="0">
              <a:buNone/>
              <a:defRPr sz="1315">
                <a:solidFill>
                  <a:schemeClr val="tx1">
                    <a:tint val="75000"/>
                  </a:schemeClr>
                </a:solidFill>
              </a:defRPr>
            </a:lvl4pPr>
            <a:lvl5pPr marL="1717426" indent="0">
              <a:buNone/>
              <a:defRPr sz="1315">
                <a:solidFill>
                  <a:schemeClr val="tx1">
                    <a:tint val="75000"/>
                  </a:schemeClr>
                </a:solidFill>
              </a:defRPr>
            </a:lvl5pPr>
            <a:lvl6pPr marL="2146782" indent="0">
              <a:buNone/>
              <a:defRPr sz="1315">
                <a:solidFill>
                  <a:schemeClr val="tx1">
                    <a:tint val="75000"/>
                  </a:schemeClr>
                </a:solidFill>
              </a:defRPr>
            </a:lvl6pPr>
            <a:lvl7pPr marL="2576139" indent="0">
              <a:buNone/>
              <a:defRPr sz="1315">
                <a:solidFill>
                  <a:schemeClr val="tx1">
                    <a:tint val="75000"/>
                  </a:schemeClr>
                </a:solidFill>
              </a:defRPr>
            </a:lvl7pPr>
            <a:lvl8pPr marL="3005495" indent="0">
              <a:buNone/>
              <a:defRPr sz="1315">
                <a:solidFill>
                  <a:schemeClr val="tx1">
                    <a:tint val="75000"/>
                  </a:schemeClr>
                </a:solidFill>
              </a:defRPr>
            </a:lvl8pPr>
            <a:lvl9pPr marL="3434851" indent="0">
              <a:buNone/>
              <a:defRPr sz="1315">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1"/>
            <a:ext cx="584978" cy="365125"/>
          </a:xfrm>
        </p:spPr>
        <p:txBody>
          <a:bodyPr/>
          <a:lstStyle/>
          <a:p>
            <a:fld id="{44DA7C69-330E-4C5E-8788-C6AAD291C228}" type="slidenum">
              <a:rPr lang="tr-TR" smtClean="0"/>
              <a:pPr/>
              <a:t>‹#›</a:t>
            </a:fld>
            <a:endParaRPr lang="tr-TR"/>
          </a:p>
        </p:txBody>
      </p:sp>
      <p:sp>
        <p:nvSpPr>
          <p:cNvPr id="14" name="TextBox 13"/>
          <p:cNvSpPr txBox="1"/>
          <p:nvPr/>
        </p:nvSpPr>
        <p:spPr>
          <a:xfrm>
            <a:off x="1808317" y="648005"/>
            <a:ext cx="457319" cy="584776"/>
          </a:xfrm>
          <a:prstGeom prst="rect">
            <a:avLst/>
          </a:prstGeom>
        </p:spPr>
        <p:txBody>
          <a:bodyPr vert="horz" lIns="85857" tIns="42929" rIns="85857" bIns="42929" rtlCol="0" anchor="ctr">
            <a:noAutofit/>
          </a:bodyPr>
          <a:lstStyle/>
          <a:p>
            <a:pPr defTabSz="748046"/>
            <a:r>
              <a:rPr lang="en-US" sz="7513" dirty="0">
                <a:ln w="3175" cmpd="sng">
                  <a:noFill/>
                </a:ln>
                <a:solidFill>
                  <a:srgbClr val="A53010"/>
                </a:solidFill>
                <a:latin typeface="Arial"/>
              </a:rPr>
              <a:t>“</a:t>
            </a:r>
          </a:p>
        </p:txBody>
      </p:sp>
      <p:sp>
        <p:nvSpPr>
          <p:cNvPr id="15" name="TextBox 14"/>
          <p:cNvSpPr txBox="1"/>
          <p:nvPr/>
        </p:nvSpPr>
        <p:spPr>
          <a:xfrm>
            <a:off x="8169534" y="2905306"/>
            <a:ext cx="457319" cy="584776"/>
          </a:xfrm>
          <a:prstGeom prst="rect">
            <a:avLst/>
          </a:prstGeom>
        </p:spPr>
        <p:txBody>
          <a:bodyPr vert="horz" lIns="85857" tIns="42929" rIns="85857" bIns="42929" rtlCol="0" anchor="ctr">
            <a:noAutofit/>
          </a:bodyPr>
          <a:lstStyle/>
          <a:p>
            <a:pPr defTabSz="748046"/>
            <a:r>
              <a:rPr lang="en-US" sz="7513" dirty="0">
                <a:ln w="3175" cmpd="sng">
                  <a:noFill/>
                </a:ln>
                <a:solidFill>
                  <a:srgbClr val="A53010"/>
                </a:solidFill>
                <a:latin typeface="Arial"/>
              </a:rPr>
              <a:t>”</a:t>
            </a:r>
          </a:p>
        </p:txBody>
      </p:sp>
    </p:spTree>
    <p:extLst>
      <p:ext uri="{BB962C8B-B14F-4D97-AF65-F5344CB8AC3E}">
        <p14:creationId xmlns:p14="http://schemas.microsoft.com/office/powerpoint/2010/main" val="1567065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942416" y="2438402"/>
            <a:ext cx="6591985" cy="2724845"/>
          </a:xfrm>
        </p:spPr>
        <p:txBody>
          <a:bodyPr anchor="b">
            <a:normAutofit/>
          </a:bodyPr>
          <a:lstStyle>
            <a:lvl1pPr algn="l">
              <a:defRPr sz="4508"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942416"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11" name="Freeform 11"/>
          <p:cNvSpPr/>
          <p:nvPr/>
        </p:nvSpPr>
        <p:spPr bwMode="auto">
          <a:xfrm flipV="1">
            <a:off x="58" y="4910661"/>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9"/>
            <a:ext cx="584978" cy="365125"/>
          </a:xfrm>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2951348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3" name="Title 1"/>
          <p:cNvSpPr>
            <a:spLocks noGrp="1"/>
          </p:cNvSpPr>
          <p:nvPr>
            <p:ph type="title"/>
          </p:nvPr>
        </p:nvSpPr>
        <p:spPr>
          <a:xfrm>
            <a:off x="2188124" y="609600"/>
            <a:ext cx="6109587" cy="2895600"/>
          </a:xfrm>
        </p:spPr>
        <p:txBody>
          <a:bodyPr anchor="ctr">
            <a:normAutofit/>
          </a:bodyPr>
          <a:lstStyle>
            <a:lvl1pPr algn="l">
              <a:defRPr sz="4508"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254">
                <a:solidFill>
                  <a:schemeClr val="accent1"/>
                </a:solidFill>
              </a:defRPr>
            </a:lvl1pPr>
            <a:lvl2pPr marL="429356" indent="0">
              <a:buFontTx/>
              <a:buNone/>
              <a:defRPr/>
            </a:lvl2pPr>
            <a:lvl3pPr marL="858713" indent="0">
              <a:buFontTx/>
              <a:buNone/>
              <a:defRPr/>
            </a:lvl3pPr>
            <a:lvl4pPr marL="1288069" indent="0">
              <a:buFontTx/>
              <a:buNone/>
              <a:defRPr/>
            </a:lvl4pPr>
            <a:lvl5pPr marL="1717426"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20" name="Freeform 11"/>
          <p:cNvSpPr/>
          <p:nvPr/>
        </p:nvSpPr>
        <p:spPr bwMode="auto">
          <a:xfrm flipV="1">
            <a:off x="58" y="4910661"/>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9"/>
            <a:ext cx="584978" cy="365125"/>
          </a:xfrm>
        </p:spPr>
        <p:txBody>
          <a:bodyPr/>
          <a:lstStyle/>
          <a:p>
            <a:fld id="{44DA7C69-330E-4C5E-8788-C6AAD291C228}" type="slidenum">
              <a:rPr lang="tr-TR" smtClean="0"/>
              <a:pPr/>
              <a:t>‹#›</a:t>
            </a:fld>
            <a:endParaRPr lang="tr-TR"/>
          </a:p>
        </p:txBody>
      </p:sp>
      <p:sp>
        <p:nvSpPr>
          <p:cNvPr id="11" name="TextBox 10"/>
          <p:cNvSpPr txBox="1"/>
          <p:nvPr/>
        </p:nvSpPr>
        <p:spPr>
          <a:xfrm>
            <a:off x="1808317" y="648005"/>
            <a:ext cx="457319" cy="584776"/>
          </a:xfrm>
          <a:prstGeom prst="rect">
            <a:avLst/>
          </a:prstGeom>
        </p:spPr>
        <p:txBody>
          <a:bodyPr vert="horz" lIns="85857" tIns="42929" rIns="85857" bIns="42929" rtlCol="0" anchor="ctr">
            <a:noAutofit/>
          </a:bodyPr>
          <a:lstStyle/>
          <a:p>
            <a:pPr defTabSz="748046"/>
            <a:r>
              <a:rPr lang="en-US" sz="7513" dirty="0">
                <a:ln w="3175" cmpd="sng">
                  <a:noFill/>
                </a:ln>
                <a:solidFill>
                  <a:srgbClr val="A53010"/>
                </a:solidFill>
                <a:latin typeface="Arial"/>
              </a:rPr>
              <a:t>“</a:t>
            </a:r>
          </a:p>
        </p:txBody>
      </p:sp>
      <p:sp>
        <p:nvSpPr>
          <p:cNvPr id="12" name="TextBox 11"/>
          <p:cNvSpPr txBox="1"/>
          <p:nvPr/>
        </p:nvSpPr>
        <p:spPr>
          <a:xfrm>
            <a:off x="8169534" y="2905306"/>
            <a:ext cx="457319" cy="584776"/>
          </a:xfrm>
          <a:prstGeom prst="rect">
            <a:avLst/>
          </a:prstGeom>
        </p:spPr>
        <p:txBody>
          <a:bodyPr vert="horz" lIns="85857" tIns="42929" rIns="85857" bIns="42929" rtlCol="0" anchor="ctr">
            <a:noAutofit/>
          </a:bodyPr>
          <a:lstStyle/>
          <a:p>
            <a:pPr defTabSz="748046"/>
            <a:r>
              <a:rPr lang="en-US" sz="7513" dirty="0">
                <a:ln w="3175" cmpd="sng">
                  <a:noFill/>
                </a:ln>
                <a:solidFill>
                  <a:srgbClr val="A53010"/>
                </a:solidFill>
                <a:latin typeface="Arial"/>
              </a:rPr>
              <a:t>”</a:t>
            </a:r>
          </a:p>
        </p:txBody>
      </p:sp>
    </p:spTree>
    <p:extLst>
      <p:ext uri="{BB962C8B-B14F-4D97-AF65-F5344CB8AC3E}">
        <p14:creationId xmlns:p14="http://schemas.microsoft.com/office/powerpoint/2010/main" val="2699426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508"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2416" y="4343400"/>
            <a:ext cx="6591985" cy="838200"/>
          </a:xfrm>
        </p:spPr>
        <p:txBody>
          <a:bodyPr anchor="b">
            <a:noAutofit/>
          </a:bodyPr>
          <a:lstStyle>
            <a:lvl1pPr marL="0" indent="0">
              <a:buFontTx/>
              <a:buNone/>
              <a:defRPr sz="2254">
                <a:solidFill>
                  <a:schemeClr val="accent1"/>
                </a:solidFill>
              </a:defRPr>
            </a:lvl1pPr>
            <a:lvl2pPr marL="429356" indent="0">
              <a:buFontTx/>
              <a:buNone/>
              <a:defRPr/>
            </a:lvl2pPr>
            <a:lvl3pPr marL="858713" indent="0">
              <a:buFontTx/>
              <a:buNone/>
              <a:defRPr/>
            </a:lvl3pPr>
            <a:lvl4pPr marL="1288069" indent="0">
              <a:buFontTx/>
              <a:buNone/>
              <a:defRPr/>
            </a:lvl4pPr>
            <a:lvl5pPr marL="1717426"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1942416"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10" name="Freeform 11"/>
          <p:cNvSpPr/>
          <p:nvPr/>
        </p:nvSpPr>
        <p:spPr bwMode="auto">
          <a:xfrm flipV="1">
            <a:off x="58" y="4910661"/>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9"/>
            <a:ext cx="584978" cy="365125"/>
          </a:xfrm>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2267332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903840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7"/>
            <a:ext cx="1656132"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942416" y="627407"/>
            <a:ext cx="4716348" cy="528381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DE9604C-B8CE-44E1-979D-2DFD001D734C}" type="datetimeFigureOut">
              <a:rPr lang="tr-TR" smtClean="0">
                <a:solidFill>
                  <a:prstClr val="black">
                    <a:tint val="75000"/>
                  </a:prstClr>
                </a:solidFill>
              </a:rPr>
              <a:pPr/>
              <a:t>19.10.2017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4DA7C69-330E-4C5E-8788-C6AAD291C228}" type="slidenum">
              <a:rPr lang="tr-TR" smtClean="0"/>
              <a:pPr/>
              <a:t>‹#›</a:t>
            </a:fld>
            <a:endParaRPr lang="tr-TR"/>
          </a:p>
        </p:txBody>
      </p:sp>
    </p:spTree>
    <p:extLst>
      <p:ext uri="{BB962C8B-B14F-4D97-AF65-F5344CB8AC3E}">
        <p14:creationId xmlns:p14="http://schemas.microsoft.com/office/powerpoint/2010/main" val="3293416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62157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6286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4500"/>
            </a:lvl1pPr>
          </a:lstStyle>
          <a:p>
            <a:r>
              <a:rPr lang="tr-TR" smtClean="0"/>
              <a:t>Asıl başlık stili için tıklatın</a:t>
            </a:r>
            <a:endParaRPr lang="tr-T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pPr>
              <a:defRPr/>
            </a:pPr>
            <a:endParaRPr lang="tr-TR" altLang="tr-TR">
              <a:solidFill>
                <a:srgbClr val="000000"/>
              </a:solidFill>
            </a:endParaRPr>
          </a:p>
        </p:txBody>
      </p:sp>
      <p:sp>
        <p:nvSpPr>
          <p:cNvPr id="5" name="Altbilgi Yer Tutucusu 4"/>
          <p:cNvSpPr>
            <a:spLocks noGrp="1"/>
          </p:cNvSpPr>
          <p:nvPr>
            <p:ph type="ftr" sz="quarter" idx="11"/>
          </p:nvPr>
        </p:nvSpPr>
        <p:spPr/>
        <p:txBody>
          <a:bodyPr/>
          <a:lstStyle/>
          <a:p>
            <a:pPr>
              <a:defRPr/>
            </a:pPr>
            <a:endParaRPr lang="tr-TR" altLang="tr-TR">
              <a:solidFill>
                <a:srgbClr val="000000"/>
              </a:solidFill>
            </a:endParaRPr>
          </a:p>
        </p:txBody>
      </p:sp>
      <p:sp>
        <p:nvSpPr>
          <p:cNvPr id="6" name="Slayt Numarası Yer Tutucusu 5"/>
          <p:cNvSpPr>
            <a:spLocks noGrp="1"/>
          </p:cNvSpPr>
          <p:nvPr>
            <p:ph type="sldNum" sz="quarter" idx="12"/>
          </p:nvPr>
        </p:nvSpPr>
        <p:spPr/>
        <p:txBody>
          <a:bodyPr/>
          <a:lstStyle/>
          <a:p>
            <a:pPr>
              <a:defRPr/>
            </a:pPr>
            <a:fld id="{3E6F296C-FE6A-4EB1-BE50-10DDFC572BEE}" type="slidenum">
              <a:rPr lang="tr-TR" altLang="tr-TR" smtClean="0">
                <a:solidFill>
                  <a:srgbClr val="000000"/>
                </a:solidFill>
              </a:rPr>
              <a:pPr>
                <a:defRPr/>
              </a:pPr>
              <a:t>‹#›</a:t>
            </a:fld>
            <a:endParaRPr lang="tr-TR" altLang="tr-TR">
              <a:solidFill>
                <a:srgbClr val="000000"/>
              </a:solidFill>
            </a:endParaRPr>
          </a:p>
        </p:txBody>
      </p:sp>
    </p:spTree>
    <p:extLst>
      <p:ext uri="{BB962C8B-B14F-4D97-AF65-F5344CB8AC3E}">
        <p14:creationId xmlns:p14="http://schemas.microsoft.com/office/powerpoint/2010/main" val="594806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207038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51127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51357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918879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44584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150154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14534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88744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741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40580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28650" y="1825625"/>
            <a:ext cx="38862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29150" y="1825625"/>
            <a:ext cx="38862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a:defRPr/>
            </a:pPr>
            <a:endParaRPr lang="tr-TR" altLang="tr-TR">
              <a:solidFill>
                <a:srgbClr val="000000"/>
              </a:solidFill>
            </a:endParaRPr>
          </a:p>
        </p:txBody>
      </p:sp>
      <p:sp>
        <p:nvSpPr>
          <p:cNvPr id="6" name="Altbilgi Yer Tutucusu 5"/>
          <p:cNvSpPr>
            <a:spLocks noGrp="1"/>
          </p:cNvSpPr>
          <p:nvPr>
            <p:ph type="ftr" sz="quarter" idx="11"/>
          </p:nvPr>
        </p:nvSpPr>
        <p:spPr/>
        <p:txBody>
          <a:bodyPr/>
          <a:lstStyle/>
          <a:p>
            <a:pPr>
              <a:defRPr/>
            </a:pPr>
            <a:endParaRPr lang="tr-TR" altLang="tr-TR">
              <a:solidFill>
                <a:srgbClr val="000000"/>
              </a:solidFill>
            </a:endParaRPr>
          </a:p>
        </p:txBody>
      </p:sp>
      <p:sp>
        <p:nvSpPr>
          <p:cNvPr id="7" name="Slayt Numarası Yer Tutucusu 6"/>
          <p:cNvSpPr>
            <a:spLocks noGrp="1"/>
          </p:cNvSpPr>
          <p:nvPr>
            <p:ph type="sldNum" sz="quarter" idx="12"/>
          </p:nvPr>
        </p:nvSpPr>
        <p:spPr/>
        <p:txBody>
          <a:bodyPr/>
          <a:lstStyle/>
          <a:p>
            <a:pPr>
              <a:defRPr/>
            </a:pPr>
            <a:fld id="{C427BB9C-B9CF-461D-98EE-AC5424D732C7}" type="slidenum">
              <a:rPr lang="tr-TR" altLang="tr-TR" smtClean="0">
                <a:solidFill>
                  <a:srgbClr val="000000"/>
                </a:solidFill>
              </a:rPr>
              <a:pPr>
                <a:defRPr/>
              </a:pPr>
              <a:t>‹#›</a:t>
            </a:fld>
            <a:endParaRPr lang="tr-TR" altLang="tr-TR">
              <a:solidFill>
                <a:srgbClr val="000000"/>
              </a:solidFill>
            </a:endParaRPr>
          </a:p>
        </p:txBody>
      </p:sp>
    </p:spTree>
    <p:extLst>
      <p:ext uri="{BB962C8B-B14F-4D97-AF65-F5344CB8AC3E}">
        <p14:creationId xmlns:p14="http://schemas.microsoft.com/office/powerpoint/2010/main" val="486842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12584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14234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78081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64999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8814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79382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807179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143515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66512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854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26"/>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İçerik Yer Tutucusu 3"/>
          <p:cNvSpPr>
            <a:spLocks noGrp="1"/>
          </p:cNvSpPr>
          <p:nvPr>
            <p:ph sz="half" idx="2"/>
          </p:nvPr>
        </p:nvSpPr>
        <p:spPr>
          <a:xfrm>
            <a:off x="629842" y="2505075"/>
            <a:ext cx="3868340"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29150" y="2505075"/>
            <a:ext cx="3887391"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a:defRPr/>
            </a:pPr>
            <a:endParaRPr lang="tr-TR" altLang="tr-TR">
              <a:solidFill>
                <a:srgbClr val="000000"/>
              </a:solidFill>
            </a:endParaRPr>
          </a:p>
        </p:txBody>
      </p:sp>
      <p:sp>
        <p:nvSpPr>
          <p:cNvPr id="8" name="Altbilgi Yer Tutucusu 7"/>
          <p:cNvSpPr>
            <a:spLocks noGrp="1"/>
          </p:cNvSpPr>
          <p:nvPr>
            <p:ph type="ftr" sz="quarter" idx="11"/>
          </p:nvPr>
        </p:nvSpPr>
        <p:spPr/>
        <p:txBody>
          <a:bodyPr/>
          <a:lstStyle/>
          <a:p>
            <a:pPr>
              <a:defRPr/>
            </a:pPr>
            <a:endParaRPr lang="tr-TR" altLang="tr-TR">
              <a:solidFill>
                <a:srgbClr val="000000"/>
              </a:solidFill>
            </a:endParaRPr>
          </a:p>
        </p:txBody>
      </p:sp>
      <p:sp>
        <p:nvSpPr>
          <p:cNvPr id="9" name="Slayt Numarası Yer Tutucusu 8"/>
          <p:cNvSpPr>
            <a:spLocks noGrp="1"/>
          </p:cNvSpPr>
          <p:nvPr>
            <p:ph type="sldNum" sz="quarter" idx="12"/>
          </p:nvPr>
        </p:nvSpPr>
        <p:spPr/>
        <p:txBody>
          <a:bodyPr/>
          <a:lstStyle/>
          <a:p>
            <a:pPr>
              <a:defRPr/>
            </a:pPr>
            <a:fld id="{1886F949-8FDD-47E4-8BF2-B4B5463ACD88}" type="slidenum">
              <a:rPr lang="tr-TR" altLang="tr-TR" smtClean="0">
                <a:solidFill>
                  <a:srgbClr val="000000"/>
                </a:solidFill>
              </a:rPr>
              <a:pPr>
                <a:defRPr/>
              </a:pPr>
              <a:t>‹#›</a:t>
            </a:fld>
            <a:endParaRPr lang="tr-TR" altLang="tr-TR">
              <a:solidFill>
                <a:srgbClr val="000000"/>
              </a:solidFill>
            </a:endParaRPr>
          </a:p>
        </p:txBody>
      </p:sp>
    </p:spTree>
    <p:extLst>
      <p:ext uri="{BB962C8B-B14F-4D97-AF65-F5344CB8AC3E}">
        <p14:creationId xmlns:p14="http://schemas.microsoft.com/office/powerpoint/2010/main" val="2376451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112194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153593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13280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391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71077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03529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03619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290948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21040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2841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a:defRPr/>
            </a:pPr>
            <a:endParaRPr lang="tr-TR" altLang="tr-TR">
              <a:solidFill>
                <a:srgbClr val="000000"/>
              </a:solidFill>
            </a:endParaRPr>
          </a:p>
        </p:txBody>
      </p:sp>
      <p:sp>
        <p:nvSpPr>
          <p:cNvPr id="4" name="Altbilgi Yer Tutucusu 3"/>
          <p:cNvSpPr>
            <a:spLocks noGrp="1"/>
          </p:cNvSpPr>
          <p:nvPr>
            <p:ph type="ftr" sz="quarter" idx="11"/>
          </p:nvPr>
        </p:nvSpPr>
        <p:spPr/>
        <p:txBody>
          <a:bodyPr/>
          <a:lstStyle/>
          <a:p>
            <a:pPr>
              <a:defRPr/>
            </a:pPr>
            <a:endParaRPr lang="tr-TR" altLang="tr-TR">
              <a:solidFill>
                <a:srgbClr val="000000"/>
              </a:solidFill>
            </a:endParaRPr>
          </a:p>
        </p:txBody>
      </p:sp>
      <p:sp>
        <p:nvSpPr>
          <p:cNvPr id="5" name="Slayt Numarası Yer Tutucusu 4"/>
          <p:cNvSpPr>
            <a:spLocks noGrp="1"/>
          </p:cNvSpPr>
          <p:nvPr>
            <p:ph type="sldNum" sz="quarter" idx="12"/>
          </p:nvPr>
        </p:nvSpPr>
        <p:spPr/>
        <p:txBody>
          <a:bodyPr/>
          <a:lstStyle/>
          <a:p>
            <a:pPr>
              <a:defRPr/>
            </a:pPr>
            <a:fld id="{1F6C92D0-1F3F-453B-A90A-A0D75EDA6CC1}" type="slidenum">
              <a:rPr lang="tr-TR" altLang="tr-TR" smtClean="0">
                <a:solidFill>
                  <a:srgbClr val="000000"/>
                </a:solidFill>
              </a:rPr>
              <a:pPr>
                <a:defRPr/>
              </a:pPr>
              <a:t>‹#›</a:t>
            </a:fld>
            <a:endParaRPr lang="tr-TR" altLang="tr-TR">
              <a:solidFill>
                <a:srgbClr val="000000"/>
              </a:solidFill>
            </a:endParaRPr>
          </a:p>
        </p:txBody>
      </p:sp>
    </p:spTree>
    <p:extLst>
      <p:ext uri="{BB962C8B-B14F-4D97-AF65-F5344CB8AC3E}">
        <p14:creationId xmlns:p14="http://schemas.microsoft.com/office/powerpoint/2010/main" val="1772656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13050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8483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693305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10858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385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00550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6587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095445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43019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8702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a:defRPr/>
            </a:pPr>
            <a:endParaRPr lang="tr-TR" altLang="tr-TR">
              <a:solidFill>
                <a:srgbClr val="000000"/>
              </a:solidFill>
            </a:endParaRPr>
          </a:p>
        </p:txBody>
      </p:sp>
      <p:sp>
        <p:nvSpPr>
          <p:cNvPr id="3" name="Altbilgi Yer Tutucusu 2"/>
          <p:cNvSpPr>
            <a:spLocks noGrp="1"/>
          </p:cNvSpPr>
          <p:nvPr>
            <p:ph type="ftr" sz="quarter" idx="11"/>
          </p:nvPr>
        </p:nvSpPr>
        <p:spPr/>
        <p:txBody>
          <a:bodyPr/>
          <a:lstStyle/>
          <a:p>
            <a:pPr>
              <a:defRPr/>
            </a:pPr>
            <a:endParaRPr lang="tr-TR" altLang="tr-TR">
              <a:solidFill>
                <a:srgbClr val="000000"/>
              </a:solidFill>
            </a:endParaRPr>
          </a:p>
        </p:txBody>
      </p:sp>
      <p:sp>
        <p:nvSpPr>
          <p:cNvPr id="4" name="Slayt Numarası Yer Tutucusu 3"/>
          <p:cNvSpPr>
            <a:spLocks noGrp="1"/>
          </p:cNvSpPr>
          <p:nvPr>
            <p:ph type="sldNum" sz="quarter" idx="12"/>
          </p:nvPr>
        </p:nvSpPr>
        <p:spPr/>
        <p:txBody>
          <a:bodyPr/>
          <a:lstStyle/>
          <a:p>
            <a:pPr>
              <a:defRPr/>
            </a:pPr>
            <a:fld id="{3174CA0C-3E64-455C-A427-6F9EF5381E23}" type="slidenum">
              <a:rPr lang="tr-TR" altLang="tr-TR" smtClean="0">
                <a:solidFill>
                  <a:srgbClr val="000000"/>
                </a:solidFill>
              </a:rPr>
              <a:pPr>
                <a:defRPr/>
              </a:pPr>
              <a:t>‹#›</a:t>
            </a:fld>
            <a:endParaRPr lang="tr-TR" altLang="tr-TR">
              <a:solidFill>
                <a:srgbClr val="000000"/>
              </a:solidFill>
            </a:endParaRPr>
          </a:p>
        </p:txBody>
      </p:sp>
    </p:spTree>
    <p:extLst>
      <p:ext uri="{BB962C8B-B14F-4D97-AF65-F5344CB8AC3E}">
        <p14:creationId xmlns:p14="http://schemas.microsoft.com/office/powerpoint/2010/main" val="11408948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667609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2019331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580717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27084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468002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99154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563829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857203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608933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2486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pPr>
              <a:defRPr/>
            </a:pPr>
            <a:endParaRPr lang="tr-TR" altLang="tr-TR">
              <a:solidFill>
                <a:srgbClr val="000000"/>
              </a:solidFill>
            </a:endParaRPr>
          </a:p>
        </p:txBody>
      </p:sp>
      <p:sp>
        <p:nvSpPr>
          <p:cNvPr id="6" name="Altbilgi Yer Tutucusu 5"/>
          <p:cNvSpPr>
            <a:spLocks noGrp="1"/>
          </p:cNvSpPr>
          <p:nvPr>
            <p:ph type="ftr" sz="quarter" idx="11"/>
          </p:nvPr>
        </p:nvSpPr>
        <p:spPr/>
        <p:txBody>
          <a:bodyPr/>
          <a:lstStyle/>
          <a:p>
            <a:pPr>
              <a:defRPr/>
            </a:pPr>
            <a:endParaRPr lang="tr-TR" altLang="tr-TR">
              <a:solidFill>
                <a:srgbClr val="000000"/>
              </a:solidFill>
            </a:endParaRPr>
          </a:p>
        </p:txBody>
      </p:sp>
      <p:sp>
        <p:nvSpPr>
          <p:cNvPr id="7" name="Slayt Numarası Yer Tutucusu 6"/>
          <p:cNvSpPr>
            <a:spLocks noGrp="1"/>
          </p:cNvSpPr>
          <p:nvPr>
            <p:ph type="sldNum" sz="quarter" idx="12"/>
          </p:nvPr>
        </p:nvSpPr>
        <p:spPr/>
        <p:txBody>
          <a:bodyPr/>
          <a:lstStyle/>
          <a:p>
            <a:pPr>
              <a:defRPr/>
            </a:pPr>
            <a:fld id="{706435C1-7CB5-424C-B9C3-2DE7F40108B3}" type="slidenum">
              <a:rPr lang="tr-TR" altLang="tr-TR" smtClean="0">
                <a:solidFill>
                  <a:srgbClr val="000000"/>
                </a:solidFill>
              </a:rPr>
              <a:pPr>
                <a:defRPr/>
              </a:pPr>
              <a:t>‹#›</a:t>
            </a:fld>
            <a:endParaRPr lang="tr-TR" altLang="tr-TR">
              <a:solidFill>
                <a:srgbClr val="000000"/>
              </a:solidFill>
            </a:endParaRPr>
          </a:p>
        </p:txBody>
      </p:sp>
    </p:spTree>
    <p:extLst>
      <p:ext uri="{BB962C8B-B14F-4D97-AF65-F5344CB8AC3E}">
        <p14:creationId xmlns:p14="http://schemas.microsoft.com/office/powerpoint/2010/main" val="4529495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9735312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747548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112892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128043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293708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61929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761766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961269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322520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19132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pPr>
              <a:defRPr/>
            </a:pPr>
            <a:endParaRPr lang="tr-TR" altLang="tr-TR">
              <a:solidFill>
                <a:srgbClr val="000000"/>
              </a:solidFill>
            </a:endParaRPr>
          </a:p>
        </p:txBody>
      </p:sp>
      <p:sp>
        <p:nvSpPr>
          <p:cNvPr id="6" name="Altbilgi Yer Tutucusu 5"/>
          <p:cNvSpPr>
            <a:spLocks noGrp="1"/>
          </p:cNvSpPr>
          <p:nvPr>
            <p:ph type="ftr" sz="quarter" idx="11"/>
          </p:nvPr>
        </p:nvSpPr>
        <p:spPr/>
        <p:txBody>
          <a:bodyPr/>
          <a:lstStyle/>
          <a:p>
            <a:pPr>
              <a:defRPr/>
            </a:pPr>
            <a:endParaRPr lang="tr-TR" altLang="tr-TR">
              <a:solidFill>
                <a:srgbClr val="000000"/>
              </a:solidFill>
            </a:endParaRPr>
          </a:p>
        </p:txBody>
      </p:sp>
      <p:sp>
        <p:nvSpPr>
          <p:cNvPr id="7" name="Slayt Numarası Yer Tutucusu 6"/>
          <p:cNvSpPr>
            <a:spLocks noGrp="1"/>
          </p:cNvSpPr>
          <p:nvPr>
            <p:ph type="sldNum" sz="quarter" idx="12"/>
          </p:nvPr>
        </p:nvSpPr>
        <p:spPr/>
        <p:txBody>
          <a:bodyPr/>
          <a:lstStyle/>
          <a:p>
            <a:pPr>
              <a:defRPr/>
            </a:pPr>
            <a:fld id="{8FCA49F9-C44C-4213-B2A8-76B6D10E2101}" type="slidenum">
              <a:rPr lang="tr-TR" altLang="tr-TR" smtClean="0">
                <a:solidFill>
                  <a:srgbClr val="000000"/>
                </a:solidFill>
              </a:rPr>
              <a:pPr>
                <a:defRPr/>
              </a:pPr>
              <a:t>‹#›</a:t>
            </a:fld>
            <a:endParaRPr lang="tr-TR" altLang="tr-TR">
              <a:solidFill>
                <a:srgbClr val="000000"/>
              </a:solidFill>
            </a:endParaRPr>
          </a:p>
        </p:txBody>
      </p:sp>
    </p:spTree>
    <p:extLst>
      <p:ext uri="{BB962C8B-B14F-4D97-AF65-F5344CB8AC3E}">
        <p14:creationId xmlns:p14="http://schemas.microsoft.com/office/powerpoint/2010/main" val="600242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561701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902299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098169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826798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2002425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681589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648387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618145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21742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9573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tr-TR" altLang="tr-TR">
              <a:solidFill>
                <a:srgbClr val="000000"/>
              </a:solidFill>
            </a:endParaRP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tr-TR" altLang="tr-TR">
              <a:solidFill>
                <a:srgbClr val="000000"/>
              </a:solidFill>
            </a:endParaRP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0AEE92D7-9229-4E59-BB49-BB7C0C5F237B}" type="slidenum">
              <a:rPr lang="tr-TR" altLang="tr-TR" smtClean="0">
                <a:solidFill>
                  <a:srgbClr val="000000"/>
                </a:solidFill>
              </a:rPr>
              <a:pPr fontAlgn="base">
                <a:spcBef>
                  <a:spcPct val="0"/>
                </a:spcBef>
                <a:spcAft>
                  <a:spcPct val="0"/>
                </a:spcAft>
                <a:defRPr/>
              </a:pPr>
              <a:t>‹#›</a:t>
            </a:fld>
            <a:endParaRPr lang="tr-TR" altLang="tr-TR">
              <a:solidFill>
                <a:srgbClr val="000000"/>
              </a:solidFill>
            </a:endParaRPr>
          </a:p>
        </p:txBody>
      </p:sp>
    </p:spTree>
    <p:extLst>
      <p:ext uri="{BB962C8B-B14F-4D97-AF65-F5344CB8AC3E}">
        <p14:creationId xmlns:p14="http://schemas.microsoft.com/office/powerpoint/2010/main" val="23408436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6588055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solidFill>
                <a:srgbClr val="04617B">
                  <a:shade val="90000"/>
                </a:srgbClr>
              </a:solidFill>
            </a:endParaRP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55285042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solidFill>
                <a:srgbClr val="04617B">
                  <a:shade val="90000"/>
                </a:srgbClr>
              </a:solidFill>
            </a:endParaRP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656010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solidFill>
                <a:srgbClr val="04617B">
                  <a:shade val="90000"/>
                </a:srgbClr>
              </a:solidFill>
            </a:endParaRP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65419088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F75050-0E15-4C5B-92B0-66D068882F1F}" type="datetimeFigureOut">
              <a:rPr lang="tr-TR" smtClean="0">
                <a:solidFill>
                  <a:srgbClr val="04617B">
                    <a:shade val="90000"/>
                  </a:srgbClr>
                </a:solidFill>
              </a:rPr>
              <a:pPr/>
              <a:t>19.10.2017</a:t>
            </a:fld>
            <a:endParaRPr lang="tr-TR">
              <a:solidFill>
                <a:srgbClr val="04617B">
                  <a:shade val="90000"/>
                </a:srgbClr>
              </a:solidFill>
            </a:endParaRP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solidFill>
                <a:srgbClr val="04617B">
                  <a:shade val="90000"/>
                </a:srgbClr>
              </a:solidFill>
            </a:endParaRP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DEFA8C-F947-479F-BE07-76B6B3F80BF1}" type="slidenum">
              <a:rPr lang="tr-TR" smtClean="0">
                <a:solidFill>
                  <a:srgbClr val="04617B">
                    <a:shade val="90000"/>
                  </a:srgbClr>
                </a:solidFill>
              </a:rPr>
              <a:pPr/>
              <a:t>‹#›</a:t>
            </a:fld>
            <a:endParaRPr lang="tr-TR">
              <a:solidFill>
                <a:srgbClr val="04617B">
                  <a:shade val="90000"/>
                </a:srgbClr>
              </a:solidFill>
            </a:endParaRP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92903245"/>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942416" y="2133600"/>
            <a:ext cx="6591985" cy="3886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772400" y="6135090"/>
            <a:ext cx="766380" cy="370171"/>
          </a:xfrm>
          <a:prstGeom prst="rect">
            <a:avLst/>
          </a:prstGeom>
        </p:spPr>
        <p:txBody>
          <a:bodyPr vert="horz" lIns="91440" tIns="45720" rIns="91440" bIns="45720" rtlCol="0" anchor="ctr"/>
          <a:lstStyle>
            <a:lvl1pPr algn="r">
              <a:defRPr sz="845">
                <a:solidFill>
                  <a:schemeClr val="tx1">
                    <a:tint val="75000"/>
                  </a:schemeClr>
                </a:solidFill>
              </a:defRPr>
            </a:lvl1pPr>
          </a:lstStyle>
          <a:p>
            <a:pPr defTabSz="748046"/>
            <a:fld id="{3DE9604C-B8CE-44E1-979D-2DFD001D734C}" type="datetimeFigureOut">
              <a:rPr lang="tr-TR" smtClean="0">
                <a:solidFill>
                  <a:prstClr val="black">
                    <a:tint val="75000"/>
                  </a:prstClr>
                </a:solidFill>
              </a:rPr>
              <a:pPr defTabSz="748046"/>
              <a:t>19.10.2017</a:t>
            </a:fld>
            <a:endParaRPr lang="tr-TR">
              <a:solidFill>
                <a:prstClr val="black">
                  <a:tint val="75000"/>
                </a:prstClr>
              </a:solidFill>
            </a:endParaRPr>
          </a:p>
        </p:txBody>
      </p:sp>
      <p:sp>
        <p:nvSpPr>
          <p:cNvPr id="5" name="Footer Placeholder 4"/>
          <p:cNvSpPr>
            <a:spLocks noGrp="1"/>
          </p:cNvSpPr>
          <p:nvPr>
            <p:ph type="ftr" sz="quarter" idx="3"/>
          </p:nvPr>
        </p:nvSpPr>
        <p:spPr>
          <a:xfrm>
            <a:off x="1942415" y="6135810"/>
            <a:ext cx="5716488" cy="365125"/>
          </a:xfrm>
          <a:prstGeom prst="rect">
            <a:avLst/>
          </a:prstGeom>
        </p:spPr>
        <p:txBody>
          <a:bodyPr vert="horz" lIns="91440" tIns="45720" rIns="91440" bIns="45720" rtlCol="0" anchor="ctr"/>
          <a:lstStyle>
            <a:lvl1pPr algn="l">
              <a:defRPr sz="845">
                <a:solidFill>
                  <a:schemeClr val="tx1">
                    <a:tint val="75000"/>
                  </a:schemeClr>
                </a:solidFill>
              </a:defRPr>
            </a:lvl1pPr>
          </a:lstStyle>
          <a:p>
            <a:pPr defTabSz="748046"/>
            <a:endParaRPr lang="tr-TR">
              <a:solidFill>
                <a:prstClr val="black">
                  <a:tint val="75000"/>
                </a:prstClr>
              </a:solidFill>
            </a:endParaRPr>
          </a:p>
        </p:txBody>
      </p:sp>
      <p:sp>
        <p:nvSpPr>
          <p:cNvPr id="6" name="Slide Number Placeholder 5"/>
          <p:cNvSpPr>
            <a:spLocks noGrp="1"/>
          </p:cNvSpPr>
          <p:nvPr>
            <p:ph type="sldNum" sz="quarter" idx="4"/>
          </p:nvPr>
        </p:nvSpPr>
        <p:spPr bwMode="gray">
          <a:xfrm>
            <a:off x="511228" y="787784"/>
            <a:ext cx="584978" cy="365125"/>
          </a:xfrm>
          <a:prstGeom prst="rect">
            <a:avLst/>
          </a:prstGeom>
        </p:spPr>
        <p:txBody>
          <a:bodyPr vert="horz" lIns="91440" tIns="45720" rIns="91440" bIns="45720" rtlCol="0" anchor="ctr"/>
          <a:lstStyle>
            <a:lvl1pPr algn="r">
              <a:defRPr sz="1878">
                <a:solidFill>
                  <a:srgbClr val="FEFFFF"/>
                </a:solidFill>
              </a:defRPr>
            </a:lvl1pPr>
          </a:lstStyle>
          <a:p>
            <a:pPr defTabSz="748046"/>
            <a:fld id="{44DA7C69-330E-4C5E-8788-C6AAD291C228}" type="slidenum">
              <a:rPr lang="tr-TR" smtClean="0"/>
              <a:pPr defTabSz="748046"/>
              <a:t>‹#›</a:t>
            </a:fld>
            <a:endParaRPr lang="tr-TR"/>
          </a:p>
        </p:txBody>
      </p:sp>
    </p:spTree>
    <p:extLst>
      <p:ext uri="{BB962C8B-B14F-4D97-AF65-F5344CB8AC3E}">
        <p14:creationId xmlns:p14="http://schemas.microsoft.com/office/powerpoint/2010/main" val="365431237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txStyles>
    <p:titleStyle>
      <a:lvl1pPr algn="l" defTabSz="429356" rtl="0" eaLnBrk="1" latinLnBrk="0" hangingPunct="1">
        <a:spcBef>
          <a:spcPct val="0"/>
        </a:spcBef>
        <a:buNone/>
        <a:defRPr sz="3381"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22017" indent="-322017" algn="l" defTabSz="429356" rtl="0" eaLnBrk="1" latinLnBrk="0" hangingPunct="1">
        <a:spcBef>
          <a:spcPts val="939"/>
        </a:spcBef>
        <a:spcAft>
          <a:spcPts val="0"/>
        </a:spcAft>
        <a:buClr>
          <a:schemeClr val="accent1"/>
        </a:buClr>
        <a:buFont typeface="Wingdings 3" charset="2"/>
        <a:buChar char=""/>
        <a:defRPr sz="1690" kern="1200">
          <a:solidFill>
            <a:schemeClr val="tx1">
              <a:lumMod val="75000"/>
              <a:lumOff val="25000"/>
            </a:schemeClr>
          </a:solidFill>
          <a:latin typeface="+mn-lt"/>
          <a:ea typeface="+mn-ea"/>
          <a:cs typeface="+mn-cs"/>
        </a:defRPr>
      </a:lvl1pPr>
      <a:lvl2pPr marL="697704" indent="-268348" algn="l" defTabSz="429356" rtl="0" eaLnBrk="1" latinLnBrk="0" hangingPunct="1">
        <a:spcBef>
          <a:spcPts val="939"/>
        </a:spcBef>
        <a:spcAft>
          <a:spcPts val="0"/>
        </a:spcAft>
        <a:buClr>
          <a:schemeClr val="accent1"/>
        </a:buClr>
        <a:buFont typeface="Wingdings 3" charset="2"/>
        <a:buChar char=""/>
        <a:defRPr sz="1503" kern="1200">
          <a:solidFill>
            <a:schemeClr val="tx1">
              <a:lumMod val="75000"/>
              <a:lumOff val="25000"/>
            </a:schemeClr>
          </a:solidFill>
          <a:latin typeface="+mn-lt"/>
          <a:ea typeface="+mn-ea"/>
          <a:cs typeface="+mn-cs"/>
        </a:defRPr>
      </a:lvl2pPr>
      <a:lvl3pPr marL="1073391" indent="-214678" algn="l" defTabSz="429356" rtl="0" eaLnBrk="1" latinLnBrk="0" hangingPunct="1">
        <a:spcBef>
          <a:spcPts val="939"/>
        </a:spcBef>
        <a:spcAft>
          <a:spcPts val="0"/>
        </a:spcAft>
        <a:buClr>
          <a:schemeClr val="accent1"/>
        </a:buClr>
        <a:buFont typeface="Wingdings 3" charset="2"/>
        <a:buChar char=""/>
        <a:defRPr sz="1315" kern="1200">
          <a:solidFill>
            <a:schemeClr val="tx1">
              <a:lumMod val="75000"/>
              <a:lumOff val="25000"/>
            </a:schemeClr>
          </a:solidFill>
          <a:latin typeface="+mn-lt"/>
          <a:ea typeface="+mn-ea"/>
          <a:cs typeface="+mn-cs"/>
        </a:defRPr>
      </a:lvl3pPr>
      <a:lvl4pPr marL="1502747" indent="-214678" algn="l" defTabSz="429356" rtl="0" eaLnBrk="1" latinLnBrk="0" hangingPunct="1">
        <a:spcBef>
          <a:spcPts val="939"/>
        </a:spcBef>
        <a:spcAft>
          <a:spcPts val="0"/>
        </a:spcAft>
        <a:buClr>
          <a:schemeClr val="accent1"/>
        </a:buClr>
        <a:buFont typeface="Wingdings 3" charset="2"/>
        <a:buChar char=""/>
        <a:defRPr sz="1127" kern="1200">
          <a:solidFill>
            <a:schemeClr val="tx1">
              <a:lumMod val="75000"/>
              <a:lumOff val="25000"/>
            </a:schemeClr>
          </a:solidFill>
          <a:latin typeface="+mn-lt"/>
          <a:ea typeface="+mn-ea"/>
          <a:cs typeface="+mn-cs"/>
        </a:defRPr>
      </a:lvl4pPr>
      <a:lvl5pPr marL="1932104" indent="-214678" algn="l" defTabSz="429356" rtl="0" eaLnBrk="1" latinLnBrk="0" hangingPunct="1">
        <a:spcBef>
          <a:spcPts val="939"/>
        </a:spcBef>
        <a:spcAft>
          <a:spcPts val="0"/>
        </a:spcAft>
        <a:buClr>
          <a:schemeClr val="accent1"/>
        </a:buClr>
        <a:buFont typeface="Wingdings 3" charset="2"/>
        <a:buChar char=""/>
        <a:defRPr sz="1127" kern="1200">
          <a:solidFill>
            <a:schemeClr val="tx1">
              <a:lumMod val="75000"/>
              <a:lumOff val="25000"/>
            </a:schemeClr>
          </a:solidFill>
          <a:latin typeface="+mn-lt"/>
          <a:ea typeface="+mn-ea"/>
          <a:cs typeface="+mn-cs"/>
        </a:defRPr>
      </a:lvl5pPr>
      <a:lvl6pPr marL="2361460" indent="-214678" algn="l" defTabSz="429356" rtl="0" eaLnBrk="1" latinLnBrk="0" hangingPunct="1">
        <a:spcBef>
          <a:spcPts val="939"/>
        </a:spcBef>
        <a:spcAft>
          <a:spcPts val="0"/>
        </a:spcAft>
        <a:buClr>
          <a:schemeClr val="accent1"/>
        </a:buClr>
        <a:buFont typeface="Wingdings 3" charset="2"/>
        <a:buChar char=""/>
        <a:defRPr sz="1127" kern="1200">
          <a:solidFill>
            <a:schemeClr val="tx1">
              <a:lumMod val="75000"/>
              <a:lumOff val="25000"/>
            </a:schemeClr>
          </a:solidFill>
          <a:latin typeface="+mn-lt"/>
          <a:ea typeface="+mn-ea"/>
          <a:cs typeface="+mn-cs"/>
        </a:defRPr>
      </a:lvl6pPr>
      <a:lvl7pPr marL="2790817" indent="-214678" algn="l" defTabSz="429356" rtl="0" eaLnBrk="1" latinLnBrk="0" hangingPunct="1">
        <a:spcBef>
          <a:spcPts val="939"/>
        </a:spcBef>
        <a:spcAft>
          <a:spcPts val="0"/>
        </a:spcAft>
        <a:buClr>
          <a:schemeClr val="accent1"/>
        </a:buClr>
        <a:buFont typeface="Wingdings 3" charset="2"/>
        <a:buChar char=""/>
        <a:defRPr sz="1127" kern="1200">
          <a:solidFill>
            <a:schemeClr val="tx1">
              <a:lumMod val="75000"/>
              <a:lumOff val="25000"/>
            </a:schemeClr>
          </a:solidFill>
          <a:latin typeface="+mn-lt"/>
          <a:ea typeface="+mn-ea"/>
          <a:cs typeface="+mn-cs"/>
        </a:defRPr>
      </a:lvl7pPr>
      <a:lvl8pPr marL="3220173" indent="-214678" algn="l" defTabSz="429356" rtl="0" eaLnBrk="1" latinLnBrk="0" hangingPunct="1">
        <a:spcBef>
          <a:spcPts val="939"/>
        </a:spcBef>
        <a:spcAft>
          <a:spcPts val="0"/>
        </a:spcAft>
        <a:buClr>
          <a:schemeClr val="accent1"/>
        </a:buClr>
        <a:buFont typeface="Wingdings 3" charset="2"/>
        <a:buChar char=""/>
        <a:defRPr sz="1127" kern="1200">
          <a:solidFill>
            <a:schemeClr val="tx1">
              <a:lumMod val="75000"/>
              <a:lumOff val="25000"/>
            </a:schemeClr>
          </a:solidFill>
          <a:latin typeface="+mn-lt"/>
          <a:ea typeface="+mn-ea"/>
          <a:cs typeface="+mn-cs"/>
        </a:defRPr>
      </a:lvl8pPr>
      <a:lvl9pPr marL="3649530" indent="-214678" algn="l" defTabSz="429356" rtl="0" eaLnBrk="1" latinLnBrk="0" hangingPunct="1">
        <a:spcBef>
          <a:spcPts val="939"/>
        </a:spcBef>
        <a:spcAft>
          <a:spcPts val="0"/>
        </a:spcAft>
        <a:buClr>
          <a:schemeClr val="accent1"/>
        </a:buClr>
        <a:buFont typeface="Wingdings 3" charset="2"/>
        <a:buChar char=""/>
        <a:defRPr sz="1127" kern="1200">
          <a:solidFill>
            <a:schemeClr val="tx1">
              <a:lumMod val="75000"/>
              <a:lumOff val="25000"/>
            </a:schemeClr>
          </a:solidFill>
          <a:latin typeface="+mn-lt"/>
          <a:ea typeface="+mn-ea"/>
          <a:cs typeface="+mn-cs"/>
        </a:defRPr>
      </a:lvl9pPr>
    </p:bodyStyle>
    <p:otherStyle>
      <a:defPPr>
        <a:defRPr lang="en-US"/>
      </a:defPPr>
      <a:lvl1pPr marL="0" algn="l" defTabSz="429356" rtl="0" eaLnBrk="1" latinLnBrk="0" hangingPunct="1">
        <a:defRPr sz="1690" kern="1200">
          <a:solidFill>
            <a:schemeClr val="tx1"/>
          </a:solidFill>
          <a:latin typeface="+mn-lt"/>
          <a:ea typeface="+mn-ea"/>
          <a:cs typeface="+mn-cs"/>
        </a:defRPr>
      </a:lvl1pPr>
      <a:lvl2pPr marL="429356" algn="l" defTabSz="429356" rtl="0" eaLnBrk="1" latinLnBrk="0" hangingPunct="1">
        <a:defRPr sz="1690" kern="1200">
          <a:solidFill>
            <a:schemeClr val="tx1"/>
          </a:solidFill>
          <a:latin typeface="+mn-lt"/>
          <a:ea typeface="+mn-ea"/>
          <a:cs typeface="+mn-cs"/>
        </a:defRPr>
      </a:lvl2pPr>
      <a:lvl3pPr marL="858713" algn="l" defTabSz="429356" rtl="0" eaLnBrk="1" latinLnBrk="0" hangingPunct="1">
        <a:defRPr sz="1690" kern="1200">
          <a:solidFill>
            <a:schemeClr val="tx1"/>
          </a:solidFill>
          <a:latin typeface="+mn-lt"/>
          <a:ea typeface="+mn-ea"/>
          <a:cs typeface="+mn-cs"/>
        </a:defRPr>
      </a:lvl3pPr>
      <a:lvl4pPr marL="1288069" algn="l" defTabSz="429356" rtl="0" eaLnBrk="1" latinLnBrk="0" hangingPunct="1">
        <a:defRPr sz="1690" kern="1200">
          <a:solidFill>
            <a:schemeClr val="tx1"/>
          </a:solidFill>
          <a:latin typeface="+mn-lt"/>
          <a:ea typeface="+mn-ea"/>
          <a:cs typeface="+mn-cs"/>
        </a:defRPr>
      </a:lvl4pPr>
      <a:lvl5pPr marL="1717426" algn="l" defTabSz="429356" rtl="0" eaLnBrk="1" latinLnBrk="0" hangingPunct="1">
        <a:defRPr sz="1690" kern="1200">
          <a:solidFill>
            <a:schemeClr val="tx1"/>
          </a:solidFill>
          <a:latin typeface="+mn-lt"/>
          <a:ea typeface="+mn-ea"/>
          <a:cs typeface="+mn-cs"/>
        </a:defRPr>
      </a:lvl5pPr>
      <a:lvl6pPr marL="2146782" algn="l" defTabSz="429356" rtl="0" eaLnBrk="1" latinLnBrk="0" hangingPunct="1">
        <a:defRPr sz="1690" kern="1200">
          <a:solidFill>
            <a:schemeClr val="tx1"/>
          </a:solidFill>
          <a:latin typeface="+mn-lt"/>
          <a:ea typeface="+mn-ea"/>
          <a:cs typeface="+mn-cs"/>
        </a:defRPr>
      </a:lvl6pPr>
      <a:lvl7pPr marL="2576139" algn="l" defTabSz="429356" rtl="0" eaLnBrk="1" latinLnBrk="0" hangingPunct="1">
        <a:defRPr sz="1690" kern="1200">
          <a:solidFill>
            <a:schemeClr val="tx1"/>
          </a:solidFill>
          <a:latin typeface="+mn-lt"/>
          <a:ea typeface="+mn-ea"/>
          <a:cs typeface="+mn-cs"/>
        </a:defRPr>
      </a:lvl7pPr>
      <a:lvl8pPr marL="3005495" algn="l" defTabSz="429356" rtl="0" eaLnBrk="1" latinLnBrk="0" hangingPunct="1">
        <a:defRPr sz="1690" kern="1200">
          <a:solidFill>
            <a:schemeClr val="tx1"/>
          </a:solidFill>
          <a:latin typeface="+mn-lt"/>
          <a:ea typeface="+mn-ea"/>
          <a:cs typeface="+mn-cs"/>
        </a:defRPr>
      </a:lvl8pPr>
      <a:lvl9pPr marL="3434851" algn="l" defTabSz="429356" rtl="0" eaLnBrk="1" latinLnBrk="0" hangingPunct="1">
        <a:defRPr sz="169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7068275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82961695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0244864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8043804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2295567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5201350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10F8B-9014-4870-A610-779C51A75F3A}" type="datetimeFigureOut">
              <a:rPr lang="tr-TR" smtClean="0">
                <a:solidFill>
                  <a:prstClr val="black">
                    <a:tint val="75000"/>
                  </a:prstClr>
                </a:solidFill>
              </a:rPr>
              <a:pPr/>
              <a:t>19.10.2017</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1AC25-6583-4AF0-95DB-6020BE296E1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6234674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26" Type="http://schemas.openxmlformats.org/officeDocument/2006/relationships/image" Target="../media/image39.jpeg"/><Relationship Id="rId39" Type="http://schemas.openxmlformats.org/officeDocument/2006/relationships/image" Target="../media/image52.jpeg"/><Relationship Id="rId3" Type="http://schemas.openxmlformats.org/officeDocument/2006/relationships/image" Target="../media/image16.jpeg"/><Relationship Id="rId21" Type="http://schemas.openxmlformats.org/officeDocument/2006/relationships/image" Target="../media/image34.jpeg"/><Relationship Id="rId34" Type="http://schemas.openxmlformats.org/officeDocument/2006/relationships/image" Target="../media/image47.jpeg"/><Relationship Id="rId42" Type="http://schemas.openxmlformats.org/officeDocument/2006/relationships/image" Target="../media/image55.jpe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5" Type="http://schemas.openxmlformats.org/officeDocument/2006/relationships/image" Target="../media/image38.jpeg"/><Relationship Id="rId33" Type="http://schemas.openxmlformats.org/officeDocument/2006/relationships/image" Target="../media/image46.jpeg"/><Relationship Id="rId38" Type="http://schemas.openxmlformats.org/officeDocument/2006/relationships/image" Target="../media/image51.jpeg"/><Relationship Id="rId46" Type="http://schemas.openxmlformats.org/officeDocument/2006/relationships/image" Target="../media/image59.jpeg"/><Relationship Id="rId2" Type="http://schemas.openxmlformats.org/officeDocument/2006/relationships/image" Target="../media/image15.jpeg"/><Relationship Id="rId16" Type="http://schemas.openxmlformats.org/officeDocument/2006/relationships/image" Target="../media/image29.jpeg"/><Relationship Id="rId20" Type="http://schemas.openxmlformats.org/officeDocument/2006/relationships/image" Target="../media/image33.jpeg"/><Relationship Id="rId29" Type="http://schemas.openxmlformats.org/officeDocument/2006/relationships/image" Target="../media/image42.jpeg"/><Relationship Id="rId41" Type="http://schemas.openxmlformats.org/officeDocument/2006/relationships/image" Target="../media/image54.jpe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jpeg"/><Relationship Id="rId24" Type="http://schemas.openxmlformats.org/officeDocument/2006/relationships/image" Target="../media/image37.jpeg"/><Relationship Id="rId32" Type="http://schemas.openxmlformats.org/officeDocument/2006/relationships/image" Target="../media/image45.jpeg"/><Relationship Id="rId37" Type="http://schemas.openxmlformats.org/officeDocument/2006/relationships/image" Target="../media/image50.jpeg"/><Relationship Id="rId40" Type="http://schemas.openxmlformats.org/officeDocument/2006/relationships/image" Target="../media/image53.jpeg"/><Relationship Id="rId45" Type="http://schemas.openxmlformats.org/officeDocument/2006/relationships/image" Target="../media/image58.jpeg"/><Relationship Id="rId5" Type="http://schemas.openxmlformats.org/officeDocument/2006/relationships/image" Target="../media/image18.png"/><Relationship Id="rId15" Type="http://schemas.openxmlformats.org/officeDocument/2006/relationships/image" Target="../media/image28.jpeg"/><Relationship Id="rId23" Type="http://schemas.openxmlformats.org/officeDocument/2006/relationships/image" Target="../media/image36.jpeg"/><Relationship Id="rId28" Type="http://schemas.openxmlformats.org/officeDocument/2006/relationships/image" Target="../media/image41.jpeg"/><Relationship Id="rId36" Type="http://schemas.openxmlformats.org/officeDocument/2006/relationships/image" Target="../media/image49.jpeg"/><Relationship Id="rId10" Type="http://schemas.openxmlformats.org/officeDocument/2006/relationships/image" Target="../media/image23.jpeg"/><Relationship Id="rId19" Type="http://schemas.openxmlformats.org/officeDocument/2006/relationships/image" Target="../media/image32.jpeg"/><Relationship Id="rId31" Type="http://schemas.openxmlformats.org/officeDocument/2006/relationships/image" Target="../media/image44.jpeg"/><Relationship Id="rId44" Type="http://schemas.openxmlformats.org/officeDocument/2006/relationships/image" Target="../media/image57.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 Id="rId22" Type="http://schemas.openxmlformats.org/officeDocument/2006/relationships/image" Target="../media/image35.jpeg"/><Relationship Id="rId27" Type="http://schemas.openxmlformats.org/officeDocument/2006/relationships/image" Target="../media/image40.jpeg"/><Relationship Id="rId30" Type="http://schemas.openxmlformats.org/officeDocument/2006/relationships/image" Target="../media/image43.jpeg"/><Relationship Id="rId35" Type="http://schemas.openxmlformats.org/officeDocument/2006/relationships/image" Target="../media/image48.jpeg"/><Relationship Id="rId43" Type="http://schemas.openxmlformats.org/officeDocument/2006/relationships/image" Target="../media/image56.jpeg"/></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61.jpeg"/><Relationship Id="rId7" Type="http://schemas.openxmlformats.org/officeDocument/2006/relationships/image" Target="../media/image19.png"/><Relationship Id="rId12" Type="http://schemas.openxmlformats.org/officeDocument/2006/relationships/image" Target="../media/image68.jpeg"/><Relationship Id="rId2" Type="http://schemas.openxmlformats.org/officeDocument/2006/relationships/image" Target="../media/image60.jpe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67.jpeg"/><Relationship Id="rId5" Type="http://schemas.openxmlformats.org/officeDocument/2006/relationships/image" Target="../media/image63.jpeg"/><Relationship Id="rId10" Type="http://schemas.openxmlformats.org/officeDocument/2006/relationships/image" Target="../media/image66.jpeg"/><Relationship Id="rId4" Type="http://schemas.openxmlformats.org/officeDocument/2006/relationships/image" Target="../media/image62.jpeg"/><Relationship Id="rId9" Type="http://schemas.openxmlformats.org/officeDocument/2006/relationships/image" Target="../media/image65.jpeg"/><Relationship Id="rId14" Type="http://schemas.openxmlformats.org/officeDocument/2006/relationships/image" Target="../media/image7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78.xml"/><Relationship Id="rId4" Type="http://schemas.openxmlformats.org/officeDocument/2006/relationships/image" Target="../media/image94.emf"/></Relationships>
</file>

<file path=ppt/slides/_rels/slide5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89.xml"/><Relationship Id="rId5" Type="http://schemas.openxmlformats.org/officeDocument/2006/relationships/image" Target="../media/image98.emf"/><Relationship Id="rId4" Type="http://schemas.openxmlformats.org/officeDocument/2006/relationships/image" Target="../media/image97.emf"/></Relationships>
</file>

<file path=ppt/slides/_rels/slide58.xml.rels><?xml version="1.0" encoding="UTF-8" standalone="yes"?>
<Relationships xmlns="http://schemas.openxmlformats.org/package/2006/relationships"><Relationship Id="rId3" Type="http://schemas.openxmlformats.org/officeDocument/2006/relationships/image" Target="http://www.irgeler.com.tr/gmi/anacgrafik/3-0.jpg" TargetMode="External"/><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5650"/>
            <a:ext cx="8424936" cy="1562441"/>
          </a:xfrm>
        </p:spPr>
        <p:txBody>
          <a:bodyPr>
            <a:normAutofit fontScale="90000"/>
          </a:bodyPr>
          <a:lstStyle/>
          <a:p>
            <a:pPr algn="ctr">
              <a:lnSpc>
                <a:spcPct val="100000"/>
              </a:lnSpc>
            </a:pPr>
            <a:r>
              <a:rPr lang="tr-TR" sz="2400" b="1" dirty="0" smtClean="0">
                <a:latin typeface="Times New Roman" panose="02020603050405020304" pitchFamily="18" charset="0"/>
                <a:ea typeface="Calibri" panose="020F0502020204030204" pitchFamily="34" charset="0"/>
                <a:cs typeface="Times New Roman" panose="02020603050405020304" pitchFamily="18" charset="0"/>
              </a:rPr>
              <a:t/>
            </a:r>
            <a:br>
              <a:rPr lang="tr-TR" sz="2400" b="1" dirty="0" smtClean="0">
                <a:latin typeface="Times New Roman" panose="02020603050405020304" pitchFamily="18" charset="0"/>
                <a:ea typeface="Calibri" panose="020F0502020204030204" pitchFamily="34" charset="0"/>
                <a:cs typeface="Times New Roman" panose="02020603050405020304" pitchFamily="18" charset="0"/>
              </a:rPr>
            </a:br>
            <a:r>
              <a:rPr lang="tr-TR" sz="2400" b="1" dirty="0">
                <a:latin typeface="Times New Roman" panose="02020603050405020304" pitchFamily="18" charset="0"/>
                <a:ea typeface="Calibri" panose="020F0502020204030204" pitchFamily="34" charset="0"/>
                <a:cs typeface="Times New Roman" panose="02020603050405020304" pitchFamily="18" charset="0"/>
              </a:rPr>
              <a:t/>
            </a:r>
            <a:br>
              <a:rPr lang="tr-TR" sz="2400" b="1" dirty="0">
                <a:latin typeface="Times New Roman" panose="02020603050405020304" pitchFamily="18" charset="0"/>
                <a:ea typeface="Calibri" panose="020F0502020204030204" pitchFamily="34" charset="0"/>
                <a:cs typeface="Times New Roman" panose="02020603050405020304" pitchFamily="18" charset="0"/>
              </a:rPr>
            </a:br>
            <a:r>
              <a:rPr lang="tr-TR" sz="2400" b="1" dirty="0" smtClean="0">
                <a:latin typeface="Times New Roman" panose="02020603050405020304" pitchFamily="18" charset="0"/>
                <a:ea typeface="Calibri" panose="020F0502020204030204" pitchFamily="34" charset="0"/>
                <a:cs typeface="Times New Roman" panose="02020603050405020304" pitchFamily="18" charset="0"/>
              </a:rPr>
              <a:t/>
            </a:r>
            <a:br>
              <a:rPr lang="tr-TR" sz="2400" b="1" dirty="0" smtClean="0">
                <a:latin typeface="Times New Roman" panose="02020603050405020304" pitchFamily="18" charset="0"/>
                <a:ea typeface="Calibri" panose="020F0502020204030204" pitchFamily="34" charset="0"/>
                <a:cs typeface="Times New Roman" panose="02020603050405020304" pitchFamily="18" charset="0"/>
              </a:rPr>
            </a:br>
            <a:r>
              <a:rPr lang="tr-TR" sz="2400" b="1" dirty="0" smtClean="0">
                <a:latin typeface="Times New Roman" panose="02020603050405020304" pitchFamily="18" charset="0"/>
                <a:ea typeface="Calibri" panose="020F0502020204030204" pitchFamily="34" charset="0"/>
                <a:cs typeface="Times New Roman" panose="02020603050405020304" pitchFamily="18" charset="0"/>
              </a:rPr>
              <a:t/>
            </a:r>
            <a:br>
              <a:rPr lang="tr-TR" sz="2400" b="1" dirty="0" smtClean="0">
                <a:latin typeface="Times New Roman" panose="02020603050405020304" pitchFamily="18" charset="0"/>
                <a:ea typeface="Calibri" panose="020F0502020204030204" pitchFamily="34" charset="0"/>
                <a:cs typeface="Times New Roman" panose="02020603050405020304" pitchFamily="18" charset="0"/>
              </a:rPr>
            </a:br>
            <a:r>
              <a:rPr lang="tr-TR" sz="2400" b="1" dirty="0" smtClean="0">
                <a:latin typeface="Times New Roman" panose="02020603050405020304" pitchFamily="18" charset="0"/>
                <a:ea typeface="Calibri" panose="020F0502020204030204" pitchFamily="34" charset="0"/>
                <a:cs typeface="Times New Roman" panose="02020603050405020304" pitchFamily="18" charset="0"/>
              </a:rPr>
              <a:t/>
            </a:r>
            <a:br>
              <a:rPr lang="tr-TR" sz="2400" b="1" dirty="0" smtClean="0">
                <a:latin typeface="Times New Roman" panose="02020603050405020304" pitchFamily="18" charset="0"/>
                <a:ea typeface="Calibri" panose="020F0502020204030204" pitchFamily="34" charset="0"/>
                <a:cs typeface="Times New Roman" panose="02020603050405020304" pitchFamily="18" charset="0"/>
              </a:rPr>
            </a:br>
            <a:r>
              <a:rPr lang="tr-TR" sz="2400" b="1" dirty="0">
                <a:latin typeface="Times New Roman" panose="02020603050405020304" pitchFamily="18" charset="0"/>
                <a:ea typeface="Calibri" panose="020F0502020204030204" pitchFamily="34" charset="0"/>
                <a:cs typeface="Times New Roman" panose="02020603050405020304" pitchFamily="18" charset="0"/>
              </a:rPr>
              <a:t/>
            </a:r>
            <a:br>
              <a:rPr lang="tr-TR" sz="2400" b="1" dirty="0">
                <a:latin typeface="Times New Roman" panose="02020603050405020304" pitchFamily="18" charset="0"/>
                <a:ea typeface="Calibri" panose="020F0502020204030204" pitchFamily="34" charset="0"/>
                <a:cs typeface="Times New Roman" panose="02020603050405020304" pitchFamily="18" charset="0"/>
              </a:rPr>
            </a:br>
            <a:r>
              <a:rPr lang="tr-TR" sz="2400" b="1" dirty="0" smtClean="0">
                <a:latin typeface="Times New Roman" panose="02020603050405020304" pitchFamily="18" charset="0"/>
                <a:ea typeface="Calibri" panose="020F0502020204030204" pitchFamily="34" charset="0"/>
                <a:cs typeface="Times New Roman" panose="02020603050405020304" pitchFamily="18" charset="0"/>
              </a:rPr>
              <a:t/>
            </a:r>
            <a:br>
              <a:rPr lang="tr-TR" sz="2400" b="1" dirty="0" smtClean="0">
                <a:latin typeface="Times New Roman" panose="02020603050405020304" pitchFamily="18" charset="0"/>
                <a:ea typeface="Calibri" panose="020F0502020204030204" pitchFamily="34" charset="0"/>
                <a:cs typeface="Times New Roman" panose="02020603050405020304" pitchFamily="18" charset="0"/>
              </a:rPr>
            </a:br>
            <a:r>
              <a:rPr lang="tr-TR" sz="2400" b="1" dirty="0">
                <a:latin typeface="Times New Roman" panose="02020603050405020304" pitchFamily="18" charset="0"/>
                <a:ea typeface="Calibri" panose="020F0502020204030204" pitchFamily="34" charset="0"/>
                <a:cs typeface="Times New Roman" panose="02020603050405020304" pitchFamily="18" charset="0"/>
              </a:rPr>
              <a:t/>
            </a:r>
            <a:br>
              <a:rPr lang="tr-TR" sz="2400" b="1" dirty="0">
                <a:latin typeface="Times New Roman" panose="02020603050405020304" pitchFamily="18" charset="0"/>
                <a:ea typeface="Calibri" panose="020F0502020204030204" pitchFamily="34" charset="0"/>
                <a:cs typeface="Times New Roman" panose="02020603050405020304" pitchFamily="18" charset="0"/>
              </a:rPr>
            </a:br>
            <a:r>
              <a:rPr lang="tr-TR" sz="2400" b="1" dirty="0" smtClean="0">
                <a:latin typeface="Times New Roman" panose="02020603050405020304" pitchFamily="18" charset="0"/>
                <a:ea typeface="Calibri" panose="020F0502020204030204" pitchFamily="34" charset="0"/>
                <a:cs typeface="Times New Roman" panose="02020603050405020304" pitchFamily="18" charset="0"/>
              </a:rPr>
              <a:t/>
            </a:r>
            <a:br>
              <a:rPr lang="tr-TR" sz="2400" b="1" dirty="0" smtClean="0">
                <a:latin typeface="Times New Roman" panose="02020603050405020304" pitchFamily="18" charset="0"/>
                <a:ea typeface="Calibri" panose="020F0502020204030204" pitchFamily="34" charset="0"/>
                <a:cs typeface="Times New Roman" panose="02020603050405020304" pitchFamily="18" charset="0"/>
              </a:rPr>
            </a:br>
            <a:r>
              <a:rPr lang="tr-TR" sz="2400" b="1" dirty="0">
                <a:latin typeface="Times New Roman" panose="02020603050405020304" pitchFamily="18" charset="0"/>
                <a:ea typeface="Calibri" panose="020F0502020204030204" pitchFamily="34" charset="0"/>
                <a:cs typeface="Times New Roman" panose="02020603050405020304" pitchFamily="18" charset="0"/>
              </a:rPr>
              <a:t/>
            </a:r>
            <a:br>
              <a:rPr lang="tr-TR" sz="2400" b="1" dirty="0">
                <a:latin typeface="Times New Roman" panose="02020603050405020304" pitchFamily="18" charset="0"/>
                <a:ea typeface="Calibri" panose="020F0502020204030204" pitchFamily="34" charset="0"/>
                <a:cs typeface="Times New Roman" panose="02020603050405020304" pitchFamily="18" charset="0"/>
              </a:rPr>
            </a:br>
            <a:r>
              <a:rPr lang="tr-TR" sz="3600" b="1" dirty="0" smtClean="0">
                <a:latin typeface="+mn-lt"/>
                <a:ea typeface="Calibri" panose="020F0502020204030204" pitchFamily="34" charset="0"/>
                <a:cs typeface="Times New Roman" panose="02020603050405020304" pitchFamily="18" charset="0"/>
              </a:rPr>
              <a:t>SERT </a:t>
            </a:r>
            <a:r>
              <a:rPr lang="tr-TR" sz="3600" b="1" dirty="0">
                <a:latin typeface="+mn-lt"/>
                <a:ea typeface="Calibri" panose="020F0502020204030204" pitchFamily="34" charset="0"/>
                <a:cs typeface="Times New Roman" panose="02020603050405020304" pitchFamily="18" charset="0"/>
              </a:rPr>
              <a:t>ÇEKİRDEKLİ MEYVELER </a:t>
            </a:r>
            <a:r>
              <a:rPr lang="tr-TR" sz="3600" b="1" dirty="0" smtClean="0">
                <a:latin typeface="+mn-lt"/>
                <a:ea typeface="Calibri" panose="020F0502020204030204" pitchFamily="34" charset="0"/>
                <a:cs typeface="Times New Roman" panose="02020603050405020304" pitchFamily="18" charset="0"/>
              </a:rPr>
              <a:t/>
            </a:r>
            <a:br>
              <a:rPr lang="tr-TR" sz="3600" b="1" dirty="0" smtClean="0">
                <a:latin typeface="+mn-lt"/>
                <a:ea typeface="Calibri" panose="020F0502020204030204" pitchFamily="34" charset="0"/>
                <a:cs typeface="Times New Roman" panose="02020603050405020304" pitchFamily="18" charset="0"/>
              </a:rPr>
            </a:br>
            <a:r>
              <a:rPr lang="tr-TR" sz="3600" b="1" dirty="0" smtClean="0">
                <a:latin typeface="+mn-lt"/>
                <a:ea typeface="Calibri" panose="020F0502020204030204" pitchFamily="34" charset="0"/>
                <a:cs typeface="Times New Roman" panose="02020603050405020304" pitchFamily="18" charset="0"/>
              </a:rPr>
              <a:t>ÜRETİM </a:t>
            </a:r>
            <a:r>
              <a:rPr lang="tr-TR" sz="3600" b="1" dirty="0">
                <a:latin typeface="+mn-lt"/>
                <a:ea typeface="Calibri" panose="020F0502020204030204" pitchFamily="34" charset="0"/>
                <a:cs typeface="Times New Roman" panose="02020603050405020304" pitchFamily="18" charset="0"/>
              </a:rPr>
              <a:t>TEKNİKLERİ,</a:t>
            </a:r>
            <a:r>
              <a:rPr lang="tr-TR" sz="3600" dirty="0">
                <a:latin typeface="+mn-lt"/>
                <a:ea typeface="Calibri" panose="020F0502020204030204" pitchFamily="34" charset="0"/>
                <a:cs typeface="Times New Roman" panose="02020603050405020304" pitchFamily="18" charset="0"/>
              </a:rPr>
              <a:t/>
            </a:r>
            <a:br>
              <a:rPr lang="tr-TR" sz="3600" dirty="0">
                <a:latin typeface="+mn-lt"/>
                <a:ea typeface="Calibri" panose="020F0502020204030204" pitchFamily="34" charset="0"/>
                <a:cs typeface="Times New Roman" panose="02020603050405020304" pitchFamily="18" charset="0"/>
              </a:rPr>
            </a:br>
            <a:r>
              <a:rPr lang="tr-TR" sz="3600" b="1" dirty="0">
                <a:latin typeface="+mn-lt"/>
                <a:ea typeface="Calibri" panose="020F0502020204030204" pitchFamily="34" charset="0"/>
                <a:cs typeface="Times New Roman" panose="02020603050405020304" pitchFamily="18" charset="0"/>
              </a:rPr>
              <a:t>ÖNERİLEN ÇEŞİTLER VE </a:t>
            </a:r>
            <a:r>
              <a:rPr lang="tr-TR" sz="3600" b="1" dirty="0" smtClean="0">
                <a:latin typeface="+mn-lt"/>
                <a:ea typeface="Calibri" panose="020F0502020204030204" pitchFamily="34" charset="0"/>
                <a:cs typeface="Times New Roman" panose="02020603050405020304" pitchFamily="18" charset="0"/>
              </a:rPr>
              <a:t>YENİLİKLER</a:t>
            </a:r>
            <a:br>
              <a:rPr lang="tr-TR" sz="3600" b="1" dirty="0" smtClean="0">
                <a:latin typeface="+mn-lt"/>
                <a:ea typeface="Calibri" panose="020F0502020204030204" pitchFamily="34" charset="0"/>
                <a:cs typeface="Times New Roman" panose="02020603050405020304" pitchFamily="18" charset="0"/>
              </a:rPr>
            </a:br>
            <a:r>
              <a:rPr lang="tr-TR" sz="3600" b="1" dirty="0">
                <a:latin typeface="+mn-lt"/>
                <a:ea typeface="Calibri" panose="020F0502020204030204" pitchFamily="34" charset="0"/>
                <a:cs typeface="Times New Roman" panose="02020603050405020304" pitchFamily="18" charset="0"/>
              </a:rPr>
              <a:t/>
            </a:r>
            <a:br>
              <a:rPr lang="tr-TR" sz="3600" b="1" dirty="0">
                <a:latin typeface="+mn-lt"/>
                <a:ea typeface="Calibri" panose="020F0502020204030204" pitchFamily="34" charset="0"/>
                <a:cs typeface="Times New Roman" panose="02020603050405020304" pitchFamily="18" charset="0"/>
              </a:rPr>
            </a:br>
            <a:r>
              <a:rPr lang="tr-TR" sz="2000" dirty="0">
                <a:latin typeface="Calibri" panose="020F0502020204030204" pitchFamily="34" charset="0"/>
                <a:ea typeface="Calibri" panose="020F0502020204030204" pitchFamily="34" charset="0"/>
                <a:cs typeface="Times New Roman" panose="02020603050405020304" pitchFamily="18" charset="0"/>
              </a:rPr>
              <a:t/>
            </a:r>
            <a:br>
              <a:rPr lang="tr-TR" sz="2000" dirty="0">
                <a:latin typeface="Calibri" panose="020F0502020204030204" pitchFamily="34" charset="0"/>
                <a:ea typeface="Calibri" panose="020F0502020204030204" pitchFamily="34" charset="0"/>
                <a:cs typeface="Times New Roman" panose="02020603050405020304" pitchFamily="18" charset="0"/>
              </a:rPr>
            </a:br>
            <a:r>
              <a:rPr lang="tr-TR" sz="2400" b="1" dirty="0">
                <a:latin typeface="Calibri" panose="020F0502020204030204" pitchFamily="34" charset="0"/>
                <a:ea typeface="Calibri" panose="020F0502020204030204" pitchFamily="34" charset="0"/>
                <a:cs typeface="Calibri" panose="020F0502020204030204" pitchFamily="34" charset="0"/>
              </a:rPr>
              <a:t>Prof. Dr. Ayzin B. KÜDEN, </a:t>
            </a:r>
            <a:r>
              <a:rPr lang="tr-TR" sz="2400" b="1" dirty="0" smtClean="0">
                <a:latin typeface="Calibri" panose="020F0502020204030204" pitchFamily="34" charset="0"/>
                <a:ea typeface="Calibri" panose="020F0502020204030204" pitchFamily="34" charset="0"/>
                <a:cs typeface="Calibri" panose="020F0502020204030204" pitchFamily="34" charset="0"/>
              </a:rPr>
              <a:t/>
            </a:r>
            <a:br>
              <a:rPr lang="tr-TR" sz="2400" b="1" dirty="0" smtClean="0">
                <a:latin typeface="Calibri" panose="020F0502020204030204" pitchFamily="34" charset="0"/>
                <a:ea typeface="Calibri" panose="020F0502020204030204" pitchFamily="34" charset="0"/>
                <a:cs typeface="Calibri" panose="020F0502020204030204" pitchFamily="34" charset="0"/>
              </a:rPr>
            </a:br>
            <a:r>
              <a:rPr lang="tr-TR" sz="2400" b="1" dirty="0" smtClean="0">
                <a:latin typeface="Calibri" panose="020F0502020204030204" pitchFamily="34" charset="0"/>
                <a:ea typeface="Calibri" panose="020F0502020204030204" pitchFamily="34" charset="0"/>
                <a:cs typeface="Calibri" panose="020F0502020204030204" pitchFamily="34" charset="0"/>
              </a:rPr>
              <a:t>Prof</a:t>
            </a:r>
            <a:r>
              <a:rPr lang="tr-TR" sz="2400" b="1" dirty="0">
                <a:latin typeface="Calibri" panose="020F0502020204030204" pitchFamily="34" charset="0"/>
                <a:ea typeface="Calibri" panose="020F0502020204030204" pitchFamily="34" charset="0"/>
                <a:cs typeface="Calibri" panose="020F0502020204030204" pitchFamily="34" charset="0"/>
              </a:rPr>
              <a:t>. Dr. Ali </a:t>
            </a:r>
            <a:r>
              <a:rPr lang="tr-TR" sz="2400" b="1" dirty="0" smtClean="0">
                <a:latin typeface="Calibri" panose="020F0502020204030204" pitchFamily="34" charset="0"/>
                <a:ea typeface="Calibri" panose="020F0502020204030204" pitchFamily="34" charset="0"/>
                <a:cs typeface="Calibri" panose="020F0502020204030204" pitchFamily="34" charset="0"/>
              </a:rPr>
              <a:t>KÜDEN</a:t>
            </a:r>
            <a:br>
              <a:rPr lang="tr-TR" sz="2400" b="1" dirty="0" smtClean="0">
                <a:latin typeface="Calibri" panose="020F0502020204030204" pitchFamily="34" charset="0"/>
                <a:ea typeface="Calibri" panose="020F0502020204030204" pitchFamily="34" charset="0"/>
                <a:cs typeface="Calibri" panose="020F0502020204030204" pitchFamily="34" charset="0"/>
              </a:rPr>
            </a:br>
            <a:r>
              <a:rPr lang="tr-TR" sz="2400" b="1" dirty="0">
                <a:latin typeface="Calibri" panose="020F0502020204030204" pitchFamily="34" charset="0"/>
                <a:ea typeface="Calibri" panose="020F0502020204030204" pitchFamily="34" charset="0"/>
                <a:cs typeface="Calibri" panose="020F0502020204030204" pitchFamily="34" charset="0"/>
              </a:rPr>
              <a:t/>
            </a:r>
            <a:br>
              <a:rPr lang="tr-TR" sz="2400" b="1" dirty="0">
                <a:latin typeface="Calibri" panose="020F0502020204030204" pitchFamily="34" charset="0"/>
                <a:ea typeface="Calibri" panose="020F0502020204030204" pitchFamily="34" charset="0"/>
                <a:cs typeface="Calibri" panose="020F0502020204030204" pitchFamily="34" charset="0"/>
              </a:rPr>
            </a:br>
            <a:r>
              <a:rPr lang="tr-TR" sz="2200" b="1" dirty="0" smtClean="0">
                <a:latin typeface="Calibri" panose="020F0502020204030204" pitchFamily="34" charset="0"/>
                <a:ea typeface="Calibri" panose="020F0502020204030204" pitchFamily="34" charset="0"/>
                <a:cs typeface="Calibri" panose="020F0502020204030204" pitchFamily="34" charset="0"/>
              </a:rPr>
              <a:t>Çukurova </a:t>
            </a:r>
            <a:r>
              <a:rPr lang="tr-TR" sz="2200" b="1" dirty="0" smtClean="0">
                <a:latin typeface="Calibri" panose="020F0502020204030204" pitchFamily="34" charset="0"/>
                <a:ea typeface="Calibri" panose="020F0502020204030204" pitchFamily="34" charset="0"/>
                <a:cs typeface="Calibri" panose="020F0502020204030204" pitchFamily="34" charset="0"/>
              </a:rPr>
              <a:t>Üniversitesi</a:t>
            </a:r>
            <a:br>
              <a:rPr lang="tr-TR" sz="2200" b="1" dirty="0" smtClean="0">
                <a:latin typeface="Calibri" panose="020F0502020204030204" pitchFamily="34" charset="0"/>
                <a:ea typeface="Calibri" panose="020F0502020204030204" pitchFamily="34" charset="0"/>
                <a:cs typeface="Calibri" panose="020F0502020204030204" pitchFamily="34" charset="0"/>
              </a:rPr>
            </a:br>
            <a:r>
              <a:rPr lang="tr-TR" sz="2200" b="1" dirty="0" smtClean="0">
                <a:latin typeface="Calibri" panose="020F0502020204030204" pitchFamily="34" charset="0"/>
                <a:ea typeface="Calibri" panose="020F0502020204030204" pitchFamily="34" charset="0"/>
                <a:cs typeface="Calibri" panose="020F0502020204030204" pitchFamily="34" charset="0"/>
              </a:rPr>
              <a:t>Ziraat Fakültesi</a:t>
            </a:r>
            <a:br>
              <a:rPr lang="tr-TR" sz="2200" b="1" dirty="0" smtClean="0">
                <a:latin typeface="Calibri" panose="020F0502020204030204" pitchFamily="34" charset="0"/>
                <a:ea typeface="Calibri" panose="020F0502020204030204" pitchFamily="34" charset="0"/>
                <a:cs typeface="Calibri" panose="020F0502020204030204" pitchFamily="34" charset="0"/>
              </a:rPr>
            </a:br>
            <a:r>
              <a:rPr lang="tr-TR" sz="2200" b="1" dirty="0" smtClean="0">
                <a:latin typeface="Calibri" panose="020F0502020204030204" pitchFamily="34" charset="0"/>
                <a:ea typeface="Calibri" panose="020F0502020204030204" pitchFamily="34" charset="0"/>
                <a:cs typeface="Calibri" panose="020F0502020204030204" pitchFamily="34" charset="0"/>
              </a:rPr>
              <a:t>Bahçe Bitkileri Bölümü</a:t>
            </a:r>
            <a:br>
              <a:rPr lang="tr-TR" sz="2200" b="1" dirty="0" smtClean="0">
                <a:latin typeface="Calibri" panose="020F0502020204030204" pitchFamily="34" charset="0"/>
                <a:ea typeface="Calibri" panose="020F0502020204030204" pitchFamily="34" charset="0"/>
                <a:cs typeface="Calibri" panose="020F0502020204030204" pitchFamily="34" charset="0"/>
              </a:rPr>
            </a:br>
            <a:r>
              <a:rPr lang="tr-TR" sz="2200" b="1" dirty="0" smtClean="0">
                <a:latin typeface="Calibri" panose="020F0502020204030204" pitchFamily="34" charset="0"/>
                <a:ea typeface="Calibri" panose="020F0502020204030204" pitchFamily="34" charset="0"/>
                <a:cs typeface="Calibri" panose="020F0502020204030204" pitchFamily="34" charset="0"/>
              </a:rPr>
              <a:t>Balcalı, ADANA</a:t>
            </a:r>
            <a:endParaRPr lang="tr-TR" sz="2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438" y="4516645"/>
            <a:ext cx="2886824" cy="2165119"/>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7" y="4653136"/>
            <a:ext cx="2728000" cy="2046000"/>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438" y="1988840"/>
            <a:ext cx="2886824" cy="2165118"/>
          </a:xfrm>
          <a:prstGeom prst="rect">
            <a:avLst/>
          </a:prstGeom>
        </p:spPr>
      </p:pic>
      <p:pic>
        <p:nvPicPr>
          <p:cNvPr id="10" name="Picture 4" descr="erikjz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56" y="1962763"/>
            <a:ext cx="2750661" cy="183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3848" y="4728298"/>
            <a:ext cx="2627784" cy="1970838"/>
          </a:xfrm>
          <a:prstGeom prst="rect">
            <a:avLst/>
          </a:prstGeom>
        </p:spPr>
      </p:pic>
    </p:spTree>
    <p:extLst>
      <p:ext uri="{BB962C8B-B14F-4D97-AF65-F5344CB8AC3E}">
        <p14:creationId xmlns:p14="http://schemas.microsoft.com/office/powerpoint/2010/main" val="3180202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28650" y="365127"/>
            <a:ext cx="7111702" cy="759618"/>
          </a:xfrm>
        </p:spPr>
        <p:txBody>
          <a:bodyPr>
            <a:normAutofit/>
          </a:bodyPr>
          <a:lstStyle/>
          <a:p>
            <a:pPr algn="ctr"/>
            <a:r>
              <a:rPr lang="tr-TR" sz="2800" b="1" dirty="0" smtClean="0">
                <a:solidFill>
                  <a:srgbClr val="FF0000"/>
                </a:solidFill>
                <a:latin typeface="+mn-lt"/>
              </a:rPr>
              <a:t>FİDAN ÜRETİM TEKNİKLERİNDEKİ GELİŞMELER</a:t>
            </a:r>
            <a:endParaRPr lang="tr-TR" sz="2800" b="1" dirty="0">
              <a:solidFill>
                <a:srgbClr val="FF0000"/>
              </a:solidFill>
              <a:latin typeface="+mn-lt"/>
            </a:endParaRPr>
          </a:p>
        </p:txBody>
      </p:sp>
      <p:sp>
        <p:nvSpPr>
          <p:cNvPr id="3" name="İçerik Yer Tutucusu 2"/>
          <p:cNvSpPr>
            <a:spLocks noGrp="1"/>
          </p:cNvSpPr>
          <p:nvPr>
            <p:ph idx="1"/>
          </p:nvPr>
        </p:nvSpPr>
        <p:spPr>
          <a:xfrm>
            <a:off x="755576" y="1556792"/>
            <a:ext cx="8047806" cy="3705275"/>
          </a:xfrm>
        </p:spPr>
        <p:txBody>
          <a:bodyPr>
            <a:normAutofit/>
          </a:bodyPr>
          <a:lstStyle/>
          <a:p>
            <a:r>
              <a:rPr lang="tr-TR" sz="2400" b="1" dirty="0" smtClean="0"/>
              <a:t>Aşı Yöntemleri</a:t>
            </a:r>
          </a:p>
          <a:p>
            <a:r>
              <a:rPr lang="tr-TR" sz="2400" b="1" dirty="0" smtClean="0"/>
              <a:t>Aşı Zamanları</a:t>
            </a:r>
          </a:p>
          <a:p>
            <a:pPr marL="0" indent="0">
              <a:buNone/>
            </a:pPr>
            <a:endParaRPr lang="tr-TR" sz="2400" dirty="0" smtClean="0"/>
          </a:p>
          <a:p>
            <a:pPr marL="0" indent="0" algn="just">
              <a:buNone/>
            </a:pPr>
            <a:r>
              <a:rPr lang="tr-TR" sz="2400" b="1" dirty="0" smtClean="0">
                <a:solidFill>
                  <a:srgbClr val="FF0000"/>
                </a:solidFill>
              </a:rPr>
              <a:t>Ülkemizde fidan  üretiminde:</a:t>
            </a:r>
          </a:p>
          <a:p>
            <a:pPr marL="0" indent="0" algn="just">
              <a:buNone/>
            </a:pPr>
            <a:r>
              <a:rPr lang="tr-TR" sz="2400" dirty="0" smtClean="0"/>
              <a:t> 	</a:t>
            </a:r>
            <a:r>
              <a:rPr lang="tr-TR" sz="2400" b="1" dirty="0" smtClean="0">
                <a:solidFill>
                  <a:srgbClr val="002060"/>
                </a:solidFill>
              </a:rPr>
              <a:t>1980</a:t>
            </a:r>
            <a:r>
              <a:rPr lang="tr-TR" sz="2400" dirty="0" smtClean="0"/>
              <a:t> yılı sonuna kadar genel olarak  </a:t>
            </a:r>
            <a:r>
              <a:rPr lang="tr-TR" sz="2400" b="1" dirty="0" smtClean="0">
                <a:solidFill>
                  <a:srgbClr val="FF0000"/>
                </a:solidFill>
              </a:rPr>
              <a:t>‘’T’’  </a:t>
            </a:r>
            <a:r>
              <a:rPr lang="tr-TR" sz="2400" dirty="0" smtClean="0"/>
              <a:t>göz aşısı kullanılmıştır.</a:t>
            </a:r>
          </a:p>
          <a:p>
            <a:pPr marL="0" indent="0" algn="just">
              <a:buNone/>
            </a:pPr>
            <a:r>
              <a:rPr lang="tr-TR" sz="2400" dirty="0" smtClean="0"/>
              <a:t>	</a:t>
            </a:r>
            <a:r>
              <a:rPr lang="tr-TR" sz="2400" b="1" dirty="0" smtClean="0">
                <a:solidFill>
                  <a:srgbClr val="002060"/>
                </a:solidFill>
              </a:rPr>
              <a:t>1990</a:t>
            </a:r>
            <a:r>
              <a:rPr lang="tr-TR" sz="2400" dirty="0" smtClean="0"/>
              <a:t> yılı sonuna kadar da aşılamalar </a:t>
            </a:r>
            <a:r>
              <a:rPr lang="tr-TR" sz="2400" b="1" dirty="0" smtClean="0">
                <a:solidFill>
                  <a:srgbClr val="FF0000"/>
                </a:solidFill>
              </a:rPr>
              <a:t>Durgun aşı </a:t>
            </a:r>
            <a:r>
              <a:rPr lang="tr-TR" sz="2400" dirty="0" smtClean="0"/>
              <a:t>döneminde yapılmıştır.</a:t>
            </a:r>
            <a:endParaRPr lang="tr-TR" sz="2400" dirty="0"/>
          </a:p>
        </p:txBody>
      </p:sp>
    </p:spTree>
    <p:extLst>
      <p:ext uri="{BB962C8B-B14F-4D97-AF65-F5344CB8AC3E}">
        <p14:creationId xmlns:p14="http://schemas.microsoft.com/office/powerpoint/2010/main" val="116386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15617" y="1628800"/>
            <a:ext cx="6696743" cy="5229200"/>
          </a:xfrm>
        </p:spPr>
        <p:txBody>
          <a:bodyPr>
            <a:normAutofit/>
          </a:bodyPr>
          <a:lstStyle/>
          <a:p>
            <a:pPr marL="0" indent="0">
              <a:buNone/>
            </a:pPr>
            <a:r>
              <a:rPr lang="tr-TR" sz="2800" b="1" dirty="0" smtClean="0">
                <a:solidFill>
                  <a:srgbClr val="FF0000"/>
                </a:solidFill>
              </a:rPr>
              <a:t>‘’T’’ Göz aşısına Göre</a:t>
            </a:r>
          </a:p>
          <a:p>
            <a:pPr marL="0" indent="0">
              <a:buNone/>
            </a:pPr>
            <a:r>
              <a:rPr lang="tr-TR" sz="2800" b="1" dirty="0" smtClean="0"/>
              <a:t>1-İlkbahar erken sürgün aşı (</a:t>
            </a:r>
            <a:r>
              <a:rPr lang="tr-TR" sz="2800" b="1" dirty="0" smtClean="0">
                <a:solidFill>
                  <a:schemeClr val="accent5"/>
                </a:solidFill>
              </a:rPr>
              <a:t>Nisan</a:t>
            </a:r>
            <a:r>
              <a:rPr lang="tr-TR" sz="2800" b="1" dirty="0" smtClean="0"/>
              <a:t>)</a:t>
            </a:r>
          </a:p>
          <a:p>
            <a:pPr marL="0" indent="0">
              <a:buNone/>
            </a:pPr>
            <a:r>
              <a:rPr lang="tr-TR" sz="2800" b="1" dirty="0" smtClean="0"/>
              <a:t>2-Haziran geç sürgün aşı (</a:t>
            </a:r>
            <a:r>
              <a:rPr lang="tr-TR" sz="2800" b="1" dirty="0" smtClean="0">
                <a:solidFill>
                  <a:schemeClr val="accent5"/>
                </a:solidFill>
              </a:rPr>
              <a:t>Haziran</a:t>
            </a:r>
            <a:r>
              <a:rPr lang="tr-TR" sz="2800" b="1" dirty="0" smtClean="0"/>
              <a:t>)</a:t>
            </a:r>
          </a:p>
          <a:p>
            <a:pPr marL="0" indent="0">
              <a:buNone/>
            </a:pPr>
            <a:r>
              <a:rPr lang="tr-TR" sz="2800" b="1" dirty="0" smtClean="0"/>
              <a:t>3-Durgun aşı (</a:t>
            </a:r>
            <a:r>
              <a:rPr lang="tr-TR" sz="2800" b="1" dirty="0" smtClean="0">
                <a:solidFill>
                  <a:schemeClr val="accent5"/>
                </a:solidFill>
              </a:rPr>
              <a:t>Temmuz-Eylül ortası</a:t>
            </a:r>
            <a:r>
              <a:rPr lang="tr-TR" sz="2800" dirty="0" smtClean="0"/>
              <a:t>)</a:t>
            </a:r>
          </a:p>
          <a:p>
            <a:pPr marL="0" indent="0">
              <a:buNone/>
            </a:pPr>
            <a:endParaRPr lang="tr-TR" sz="1800" dirty="0" smtClean="0"/>
          </a:p>
          <a:p>
            <a:pPr marL="0" indent="0">
              <a:buNone/>
            </a:pPr>
            <a:r>
              <a:rPr lang="tr-TR" sz="1800" dirty="0" smtClean="0"/>
              <a:t>(</a:t>
            </a:r>
            <a:r>
              <a:rPr lang="en-US" sz="1800" dirty="0" smtClean="0"/>
              <a:t>Hartman</a:t>
            </a:r>
            <a:r>
              <a:rPr lang="en-US" sz="1800" dirty="0"/>
              <a:t>, H.T., Kester, D.E., </a:t>
            </a:r>
            <a:r>
              <a:rPr lang="en-US" sz="1800" b="1" dirty="0"/>
              <a:t>1983</a:t>
            </a:r>
            <a:r>
              <a:rPr lang="en-US" sz="1800" dirty="0"/>
              <a:t>. Plant Propagation Principles and Practice. Hall</a:t>
            </a:r>
            <a:r>
              <a:rPr lang="en-US" sz="1800" dirty="0" smtClean="0"/>
              <a:t>. Inc</a:t>
            </a:r>
            <a:r>
              <a:rPr lang="en-US" sz="1800" dirty="0"/>
              <a:t>. Engle wood </a:t>
            </a:r>
            <a:r>
              <a:rPr lang="en-US" sz="1800" dirty="0" err="1" smtClean="0"/>
              <a:t>clifts</a:t>
            </a:r>
            <a:r>
              <a:rPr lang="en-US" sz="1800" dirty="0"/>
              <a:t>. New Jersey</a:t>
            </a:r>
            <a:r>
              <a:rPr lang="en-US" sz="1800" dirty="0" smtClean="0"/>
              <a:t>.</a:t>
            </a:r>
            <a:r>
              <a:rPr lang="tr-TR" sz="1800" dirty="0" smtClean="0"/>
              <a:t>)</a:t>
            </a:r>
          </a:p>
          <a:p>
            <a:pPr marL="0" indent="0">
              <a:buNone/>
            </a:pPr>
            <a:endParaRPr lang="tr-TR" sz="1800" dirty="0"/>
          </a:p>
        </p:txBody>
      </p:sp>
      <p:sp>
        <p:nvSpPr>
          <p:cNvPr id="4" name="Unvan 3"/>
          <p:cNvSpPr>
            <a:spLocks noGrp="1"/>
          </p:cNvSpPr>
          <p:nvPr>
            <p:ph type="title"/>
          </p:nvPr>
        </p:nvSpPr>
        <p:spPr>
          <a:xfrm>
            <a:off x="179512" y="764704"/>
            <a:ext cx="7471742" cy="615602"/>
          </a:xfrm>
        </p:spPr>
        <p:txBody>
          <a:bodyPr/>
          <a:lstStyle/>
          <a:p>
            <a:pPr algn="ctr"/>
            <a:r>
              <a:rPr lang="tr-TR" sz="3200" b="1" dirty="0">
                <a:solidFill>
                  <a:srgbClr val="FF0000"/>
                </a:solidFill>
                <a:latin typeface="Calibri" panose="020F0502020204030204"/>
              </a:rPr>
              <a:t>Aşı Zamanları</a:t>
            </a:r>
            <a:endParaRPr lang="tr-TR" dirty="0"/>
          </a:p>
        </p:txBody>
      </p:sp>
    </p:spTree>
    <p:extLst>
      <p:ext uri="{BB962C8B-B14F-4D97-AF65-F5344CB8AC3E}">
        <p14:creationId xmlns:p14="http://schemas.microsoft.com/office/powerpoint/2010/main" val="414636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548680"/>
            <a:ext cx="8229600" cy="562074"/>
          </a:xfrm>
        </p:spPr>
        <p:txBody>
          <a:bodyPr>
            <a:normAutofit/>
          </a:bodyPr>
          <a:lstStyle/>
          <a:p>
            <a:pPr algn="ctr"/>
            <a:r>
              <a:rPr lang="tr-TR" sz="3200" b="1" dirty="0" smtClean="0">
                <a:solidFill>
                  <a:srgbClr val="FF0000"/>
                </a:solidFill>
                <a:latin typeface="+mn-lt"/>
              </a:rPr>
              <a:t>Aşı Zamanları</a:t>
            </a:r>
            <a:endParaRPr lang="tr-TR" sz="3200" b="1" dirty="0">
              <a:solidFill>
                <a:srgbClr val="FF0000"/>
              </a:solidFill>
              <a:latin typeface="+mn-lt"/>
            </a:endParaRPr>
          </a:p>
        </p:txBody>
      </p:sp>
      <p:sp>
        <p:nvSpPr>
          <p:cNvPr id="3" name="İçerik Yer Tutucusu 2"/>
          <p:cNvSpPr>
            <a:spLocks noGrp="1"/>
          </p:cNvSpPr>
          <p:nvPr>
            <p:ph idx="1"/>
          </p:nvPr>
        </p:nvSpPr>
        <p:spPr>
          <a:xfrm>
            <a:off x="611560" y="1196752"/>
            <a:ext cx="7344816" cy="5373216"/>
          </a:xfrm>
        </p:spPr>
        <p:txBody>
          <a:bodyPr>
            <a:normAutofit lnSpcReduction="10000"/>
          </a:bodyPr>
          <a:lstStyle/>
          <a:p>
            <a:pPr marL="0" indent="0">
              <a:buNone/>
            </a:pPr>
            <a:endParaRPr lang="tr-TR" sz="1800" dirty="0"/>
          </a:p>
          <a:p>
            <a:pPr marL="0" indent="0">
              <a:lnSpc>
                <a:spcPct val="110000"/>
              </a:lnSpc>
              <a:buNone/>
            </a:pPr>
            <a:r>
              <a:rPr lang="tr-TR" sz="2800" b="1" dirty="0" smtClean="0">
                <a:solidFill>
                  <a:srgbClr val="FF0000"/>
                </a:solidFill>
              </a:rPr>
              <a:t>Yonga Göz Aşısına Göre</a:t>
            </a:r>
          </a:p>
          <a:p>
            <a:pPr marL="0" indent="0">
              <a:lnSpc>
                <a:spcPct val="110000"/>
              </a:lnSpc>
              <a:buNone/>
            </a:pPr>
            <a:r>
              <a:rPr lang="tr-TR" sz="2800" b="1" dirty="0"/>
              <a:t>1</a:t>
            </a:r>
            <a:r>
              <a:rPr lang="tr-TR" sz="2800" b="1" dirty="0" smtClean="0"/>
              <a:t>-İlkbahar Dinlenme Dönemi ( </a:t>
            </a:r>
            <a:r>
              <a:rPr lang="tr-TR" sz="2800" b="1" dirty="0" smtClean="0">
                <a:solidFill>
                  <a:schemeClr val="accent5"/>
                </a:solidFill>
              </a:rPr>
              <a:t>Şubat-Mart</a:t>
            </a:r>
            <a:r>
              <a:rPr lang="tr-TR" sz="2800" b="1" dirty="0" smtClean="0"/>
              <a:t>)</a:t>
            </a:r>
          </a:p>
          <a:p>
            <a:pPr marL="0" indent="0">
              <a:lnSpc>
                <a:spcPct val="110000"/>
              </a:lnSpc>
              <a:buNone/>
            </a:pPr>
            <a:r>
              <a:rPr lang="tr-TR" sz="2800" b="1" dirty="0"/>
              <a:t>2</a:t>
            </a:r>
            <a:r>
              <a:rPr lang="tr-TR" sz="2800" b="1" dirty="0" smtClean="0"/>
              <a:t>-İlkbahar </a:t>
            </a:r>
            <a:r>
              <a:rPr lang="tr-TR" sz="2800" b="1" dirty="0"/>
              <a:t>erken sürgün </a:t>
            </a:r>
            <a:r>
              <a:rPr lang="tr-TR" sz="2800" b="1" dirty="0" smtClean="0"/>
              <a:t>aşı (</a:t>
            </a:r>
            <a:r>
              <a:rPr lang="tr-TR" sz="2800" b="1" dirty="0">
                <a:solidFill>
                  <a:schemeClr val="accent5"/>
                </a:solidFill>
              </a:rPr>
              <a:t>Nisan</a:t>
            </a:r>
            <a:r>
              <a:rPr lang="tr-TR" sz="2800" b="1" dirty="0"/>
              <a:t>)</a:t>
            </a:r>
          </a:p>
          <a:p>
            <a:pPr marL="0" indent="0">
              <a:lnSpc>
                <a:spcPct val="110000"/>
              </a:lnSpc>
              <a:buNone/>
            </a:pPr>
            <a:r>
              <a:rPr lang="tr-TR" sz="2800" b="1" dirty="0"/>
              <a:t>3</a:t>
            </a:r>
            <a:r>
              <a:rPr lang="tr-TR" sz="2800" b="1" dirty="0" smtClean="0"/>
              <a:t>-Haziran </a:t>
            </a:r>
            <a:r>
              <a:rPr lang="tr-TR" sz="2800" b="1" dirty="0"/>
              <a:t>geç sürgün </a:t>
            </a:r>
            <a:r>
              <a:rPr lang="tr-TR" sz="2800" b="1" dirty="0" smtClean="0"/>
              <a:t>aşı (</a:t>
            </a:r>
            <a:r>
              <a:rPr lang="tr-TR" sz="2800" b="1" dirty="0">
                <a:solidFill>
                  <a:schemeClr val="accent5"/>
                </a:solidFill>
              </a:rPr>
              <a:t>Haziran</a:t>
            </a:r>
            <a:r>
              <a:rPr lang="tr-TR" sz="2800" b="1" dirty="0"/>
              <a:t>)</a:t>
            </a:r>
          </a:p>
          <a:p>
            <a:pPr marL="0" indent="0">
              <a:lnSpc>
                <a:spcPct val="110000"/>
              </a:lnSpc>
              <a:buNone/>
            </a:pPr>
            <a:r>
              <a:rPr lang="tr-TR" sz="2800" b="1" dirty="0" smtClean="0"/>
              <a:t>4-Durgun aşı (</a:t>
            </a:r>
            <a:r>
              <a:rPr lang="tr-TR" sz="2800" b="1" dirty="0">
                <a:solidFill>
                  <a:schemeClr val="accent5"/>
                </a:solidFill>
              </a:rPr>
              <a:t>Temmuz-Eylül ortası</a:t>
            </a:r>
            <a:r>
              <a:rPr lang="tr-TR" sz="2800" b="1" dirty="0" smtClean="0"/>
              <a:t>)</a:t>
            </a:r>
          </a:p>
          <a:p>
            <a:pPr marL="0" indent="0">
              <a:lnSpc>
                <a:spcPct val="110000"/>
              </a:lnSpc>
              <a:buNone/>
            </a:pPr>
            <a:r>
              <a:rPr lang="tr-TR" sz="2800" b="1" dirty="0"/>
              <a:t>5</a:t>
            </a:r>
            <a:r>
              <a:rPr lang="tr-TR" sz="2800" b="1" dirty="0" smtClean="0"/>
              <a:t>-Sonbahar Geç Durgun aşı ( </a:t>
            </a:r>
            <a:r>
              <a:rPr lang="tr-TR" sz="2800" b="1" dirty="0" smtClean="0">
                <a:solidFill>
                  <a:schemeClr val="accent5"/>
                </a:solidFill>
              </a:rPr>
              <a:t>Eylül ortası-Kasım sonu</a:t>
            </a:r>
            <a:r>
              <a:rPr lang="tr-TR" sz="2800" b="1" dirty="0" smtClean="0"/>
              <a:t>)</a:t>
            </a:r>
          </a:p>
          <a:p>
            <a:pPr marL="0" indent="0">
              <a:lnSpc>
                <a:spcPct val="110000"/>
              </a:lnSpc>
              <a:buNone/>
            </a:pPr>
            <a:endParaRPr lang="tr-TR" sz="2800" b="1" dirty="0" smtClean="0"/>
          </a:p>
          <a:p>
            <a:pPr marL="0" indent="0">
              <a:buNone/>
            </a:pPr>
            <a:r>
              <a:rPr lang="tr-TR" sz="1800" dirty="0"/>
              <a:t> </a:t>
            </a:r>
            <a:r>
              <a:rPr lang="tr-TR" sz="1800" dirty="0" err="1" smtClean="0"/>
              <a:t>Küden</a:t>
            </a:r>
            <a:r>
              <a:rPr lang="tr-TR" sz="1800" dirty="0" smtClean="0"/>
              <a:t> , A. </a:t>
            </a:r>
            <a:r>
              <a:rPr lang="tr-TR" sz="1800" b="1" dirty="0" smtClean="0"/>
              <a:t>1988 </a:t>
            </a:r>
            <a:r>
              <a:rPr lang="pl-PL" sz="1800" dirty="0" smtClean="0"/>
              <a:t>TÜBİTAK TOAG Proje No. 569.</a:t>
            </a:r>
            <a:endParaRPr lang="tr-TR" sz="1800" dirty="0" smtClean="0"/>
          </a:p>
          <a:p>
            <a:pPr marL="0" indent="0">
              <a:buNone/>
            </a:pPr>
            <a:r>
              <a:rPr lang="tr-TR" sz="1800" dirty="0" smtClean="0"/>
              <a:t> </a:t>
            </a:r>
            <a:r>
              <a:rPr lang="tr-TR" sz="1800" dirty="0" err="1" smtClean="0"/>
              <a:t>Küden</a:t>
            </a:r>
            <a:r>
              <a:rPr lang="tr-TR" sz="1800" dirty="0" smtClean="0"/>
              <a:t>  ve ark. </a:t>
            </a:r>
            <a:r>
              <a:rPr lang="tr-TR" sz="1800" b="1" dirty="0" smtClean="0"/>
              <a:t>1999.</a:t>
            </a:r>
            <a:r>
              <a:rPr lang="tr-TR" sz="1800" dirty="0" smtClean="0"/>
              <a:t>  </a:t>
            </a:r>
            <a:r>
              <a:rPr lang="pl-PL" sz="1800" dirty="0" smtClean="0"/>
              <a:t>TÜBİTAK TOGTAG Proje No. 1277, </a:t>
            </a:r>
            <a:endParaRPr lang="tr-TR" sz="1800" dirty="0"/>
          </a:p>
        </p:txBody>
      </p:sp>
    </p:spTree>
    <p:extLst>
      <p:ext uri="{BB962C8B-B14F-4D97-AF65-F5344CB8AC3E}">
        <p14:creationId xmlns:p14="http://schemas.microsoft.com/office/powerpoint/2010/main" val="897629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4544" y="332656"/>
            <a:ext cx="8229600" cy="692696"/>
          </a:xfrm>
        </p:spPr>
        <p:txBody>
          <a:bodyPr>
            <a:normAutofit/>
          </a:bodyPr>
          <a:lstStyle/>
          <a:p>
            <a:pPr algn="ctr"/>
            <a:r>
              <a:rPr lang="tr-TR" b="1" dirty="0" smtClean="0">
                <a:solidFill>
                  <a:srgbClr val="FF0000"/>
                </a:solidFill>
                <a:latin typeface="+mn-lt"/>
              </a:rPr>
              <a:t>İç Mekan </a:t>
            </a:r>
            <a:r>
              <a:rPr lang="tr-TR" b="1" dirty="0" err="1" smtClean="0">
                <a:solidFill>
                  <a:srgbClr val="FF0000"/>
                </a:solidFill>
                <a:latin typeface="+mn-lt"/>
              </a:rPr>
              <a:t>Masabaşı</a:t>
            </a:r>
            <a:r>
              <a:rPr lang="tr-TR" b="1" dirty="0" smtClean="0">
                <a:solidFill>
                  <a:srgbClr val="FF0000"/>
                </a:solidFill>
                <a:latin typeface="+mn-lt"/>
              </a:rPr>
              <a:t> aşısı</a:t>
            </a:r>
            <a:endParaRPr lang="tr-TR" b="1" dirty="0">
              <a:solidFill>
                <a:srgbClr val="FF0000"/>
              </a:solidFill>
              <a:latin typeface="+mn-lt"/>
            </a:endParaRPr>
          </a:p>
        </p:txBody>
      </p:sp>
      <p:sp>
        <p:nvSpPr>
          <p:cNvPr id="3" name="İçerik Yer Tutucusu 2"/>
          <p:cNvSpPr>
            <a:spLocks noGrp="1"/>
          </p:cNvSpPr>
          <p:nvPr>
            <p:ph idx="1"/>
          </p:nvPr>
        </p:nvSpPr>
        <p:spPr>
          <a:xfrm>
            <a:off x="467544" y="1124744"/>
            <a:ext cx="8229600" cy="5217443"/>
          </a:xfrm>
        </p:spPr>
        <p:txBody>
          <a:bodyPr>
            <a:normAutofit/>
          </a:bodyPr>
          <a:lstStyle/>
          <a:p>
            <a:pPr marL="0" indent="0">
              <a:buNone/>
            </a:pPr>
            <a:endParaRPr lang="tr-TR" sz="2000" dirty="0" smtClean="0"/>
          </a:p>
          <a:p>
            <a:pPr marL="0" indent="0">
              <a:buNone/>
            </a:pPr>
            <a:r>
              <a:rPr lang="tr-TR" sz="2400" b="1" dirty="0" err="1" smtClean="0">
                <a:solidFill>
                  <a:srgbClr val="002060"/>
                </a:solidFill>
              </a:rPr>
              <a:t>Masabaşı</a:t>
            </a:r>
            <a:r>
              <a:rPr lang="tr-TR" sz="2400" b="1" dirty="0" smtClean="0">
                <a:solidFill>
                  <a:srgbClr val="002060"/>
                </a:solidFill>
              </a:rPr>
              <a:t> Aşılama </a:t>
            </a:r>
          </a:p>
          <a:p>
            <a:pPr marL="0" indent="0">
              <a:buNone/>
            </a:pPr>
            <a:r>
              <a:rPr lang="tr-TR" sz="2400" dirty="0" err="1" smtClean="0"/>
              <a:t>Küden</a:t>
            </a:r>
            <a:r>
              <a:rPr lang="tr-TR" sz="2400" dirty="0" smtClean="0"/>
              <a:t>, A., N. </a:t>
            </a:r>
            <a:r>
              <a:rPr lang="tr-TR" sz="2400" dirty="0" err="1" smtClean="0"/>
              <a:t>Kaşka</a:t>
            </a:r>
            <a:r>
              <a:rPr lang="tr-TR" sz="2400" dirty="0" smtClean="0"/>
              <a:t>, </a:t>
            </a:r>
            <a:r>
              <a:rPr lang="tr-TR" sz="2400" dirty="0" err="1" smtClean="0"/>
              <a:t>İ.Evran</a:t>
            </a:r>
            <a:r>
              <a:rPr lang="tr-TR" sz="2400" dirty="0" smtClean="0"/>
              <a:t>. 1993. Elmalarda  Yonga Göz ve İngiliz Kalem Aşısı Kullanılarak Aşılama Sezonunun Uzatılması</a:t>
            </a:r>
            <a:r>
              <a:rPr lang="tr-TR" sz="2000" dirty="0" smtClean="0"/>
              <a:t>.</a:t>
            </a:r>
          </a:p>
          <a:p>
            <a:pPr marL="0" indent="0">
              <a:buNone/>
            </a:pPr>
            <a:r>
              <a:rPr lang="tr-TR" sz="2000" dirty="0" smtClean="0"/>
              <a:t>Ç.Ü.Z.F. Dergisi, 8(3):55-64.</a:t>
            </a:r>
          </a:p>
          <a:p>
            <a:pPr marL="0" indent="0">
              <a:buNone/>
            </a:pPr>
            <a:endParaRPr lang="tr-TR" sz="2400" b="1" dirty="0" smtClean="0">
              <a:solidFill>
                <a:srgbClr val="002060"/>
              </a:solidFill>
            </a:endParaRPr>
          </a:p>
          <a:p>
            <a:pPr marL="0" indent="0">
              <a:buNone/>
            </a:pPr>
            <a:r>
              <a:rPr lang="tr-TR" sz="2400" b="1" dirty="0" smtClean="0">
                <a:solidFill>
                  <a:srgbClr val="002060"/>
                </a:solidFill>
              </a:rPr>
              <a:t>Aşılı Çelikle Fidan </a:t>
            </a:r>
            <a:r>
              <a:rPr lang="tr-TR" sz="2400" b="1" dirty="0" err="1" smtClean="0">
                <a:solidFill>
                  <a:srgbClr val="002060"/>
                </a:solidFill>
              </a:rPr>
              <a:t>Eldesi</a:t>
            </a:r>
            <a:endParaRPr lang="tr-TR" sz="2400" b="1" dirty="0" smtClean="0">
              <a:solidFill>
                <a:srgbClr val="002060"/>
              </a:solidFill>
            </a:endParaRPr>
          </a:p>
          <a:p>
            <a:pPr marL="0" indent="0">
              <a:buNone/>
            </a:pPr>
            <a:r>
              <a:rPr lang="tr-TR" sz="2400" dirty="0" smtClean="0"/>
              <a:t>Erik, Elma ve Ayva Fidanlarının Aşılı Çeliklerle  Yonga Göz ve İngiliz Kalem Aşısı İle Çoğaltılması. </a:t>
            </a:r>
          </a:p>
          <a:p>
            <a:pPr marL="0" indent="0">
              <a:buNone/>
            </a:pPr>
            <a:r>
              <a:rPr lang="tr-TR" sz="2400" dirty="0" smtClean="0"/>
              <a:t>Bu çalışmada en iyi sonuç </a:t>
            </a:r>
            <a:r>
              <a:rPr lang="tr-TR" sz="2400" dirty="0" err="1" smtClean="0"/>
              <a:t>Myrobalan</a:t>
            </a:r>
            <a:r>
              <a:rPr lang="tr-TR" sz="2400" dirty="0" smtClean="0"/>
              <a:t> 29 C aşılı çeliklerinden alınmıştır.</a:t>
            </a:r>
          </a:p>
          <a:p>
            <a:pPr marL="0" indent="0">
              <a:buNone/>
            </a:pPr>
            <a:r>
              <a:rPr lang="tr-TR" sz="2000" dirty="0" err="1" smtClean="0"/>
              <a:t>Küden</a:t>
            </a:r>
            <a:r>
              <a:rPr lang="tr-TR" sz="2000" dirty="0" smtClean="0"/>
              <a:t>, A., Gülen, H. </a:t>
            </a:r>
            <a:r>
              <a:rPr lang="tr-TR" sz="2000" b="1" dirty="0" smtClean="0"/>
              <a:t>1997</a:t>
            </a:r>
            <a:r>
              <a:rPr lang="tr-TR" sz="2000" dirty="0" smtClean="0"/>
              <a:t>.</a:t>
            </a:r>
            <a:r>
              <a:rPr lang="en-US" sz="2000" dirty="0" smtClean="0"/>
              <a:t> </a:t>
            </a:r>
            <a:r>
              <a:rPr lang="en-US" sz="2000" dirty="0" err="1" smtClean="0"/>
              <a:t>Propagat</a:t>
            </a:r>
            <a:r>
              <a:rPr lang="tr-TR" sz="2000" dirty="0" smtClean="0"/>
              <a:t>i</a:t>
            </a:r>
            <a:r>
              <a:rPr lang="en-US" sz="2000" dirty="0" smtClean="0"/>
              <a:t>on </a:t>
            </a:r>
            <a:r>
              <a:rPr lang="tr-TR" sz="2000" dirty="0"/>
              <a:t>o</a:t>
            </a:r>
            <a:r>
              <a:rPr lang="en-US" sz="2000" dirty="0" smtClean="0"/>
              <a:t>f Apples, Pears </a:t>
            </a:r>
            <a:r>
              <a:rPr lang="tr-TR" sz="2000" dirty="0" smtClean="0"/>
              <a:t>a</a:t>
            </a:r>
            <a:r>
              <a:rPr lang="en-US" sz="2000" dirty="0" err="1" smtClean="0"/>
              <a:t>nd</a:t>
            </a:r>
            <a:r>
              <a:rPr lang="en-US" sz="2000" dirty="0" smtClean="0"/>
              <a:t> Plums </a:t>
            </a:r>
            <a:r>
              <a:rPr lang="tr-TR" sz="2000" dirty="0" smtClean="0"/>
              <a:t>b</a:t>
            </a:r>
            <a:r>
              <a:rPr lang="en-US" sz="2000" dirty="0" smtClean="0"/>
              <a:t>y Grafted </a:t>
            </a:r>
            <a:r>
              <a:rPr lang="en-US" sz="2000" dirty="0" err="1" smtClean="0"/>
              <a:t>Cutt</a:t>
            </a:r>
            <a:r>
              <a:rPr lang="tr-TR" sz="2000" dirty="0" smtClean="0"/>
              <a:t>i</a:t>
            </a:r>
            <a:r>
              <a:rPr lang="en-US" sz="2000" dirty="0" err="1" smtClean="0"/>
              <a:t>ngs</a:t>
            </a:r>
            <a:r>
              <a:rPr lang="tr-TR" sz="2000" dirty="0" smtClean="0"/>
              <a:t> ISHS </a:t>
            </a:r>
            <a:r>
              <a:rPr lang="tr-TR" sz="2000" dirty="0" err="1" smtClean="0"/>
              <a:t>Acta</a:t>
            </a:r>
            <a:r>
              <a:rPr lang="tr-TR" sz="2000" dirty="0" smtClean="0"/>
              <a:t> </a:t>
            </a:r>
            <a:r>
              <a:rPr lang="tr-TR" sz="2000" dirty="0" err="1" smtClean="0"/>
              <a:t>Horticulturae</a:t>
            </a:r>
            <a:r>
              <a:rPr lang="tr-TR" sz="2000" dirty="0" smtClean="0"/>
              <a:t> 441.</a:t>
            </a:r>
            <a:endParaRPr lang="tr-TR" sz="2000" dirty="0"/>
          </a:p>
        </p:txBody>
      </p:sp>
    </p:spTree>
    <p:extLst>
      <p:ext uri="{BB962C8B-B14F-4D97-AF65-F5344CB8AC3E}">
        <p14:creationId xmlns:p14="http://schemas.microsoft.com/office/powerpoint/2010/main" val="2930982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548680"/>
            <a:ext cx="8047806" cy="5556275"/>
          </a:xfrm>
        </p:spPr>
        <p:txBody>
          <a:bodyPr>
            <a:normAutofit/>
          </a:bodyPr>
          <a:lstStyle/>
          <a:p>
            <a:pPr indent="228600" algn="just">
              <a:lnSpc>
                <a:spcPct val="107000"/>
              </a:lnSpc>
              <a:spcAft>
                <a:spcPts val="800"/>
              </a:spcAft>
            </a:pPr>
            <a:r>
              <a:rPr lang="tr-TR" sz="2400" dirty="0" smtClean="0">
                <a:ea typeface="Calibri" panose="020F0502020204030204" pitchFamily="34" charset="0"/>
                <a:cs typeface="Times New Roman" panose="02020603050405020304" pitchFamily="18" charset="0"/>
              </a:rPr>
              <a:t>Günümüzde artık, 31/12/2006 </a:t>
            </a:r>
            <a:r>
              <a:rPr lang="tr-TR" sz="2400" dirty="0">
                <a:ea typeface="Calibri" panose="020F0502020204030204" pitchFamily="34" charset="0"/>
                <a:cs typeface="Times New Roman" panose="02020603050405020304" pitchFamily="18" charset="0"/>
              </a:rPr>
              <a:t>tarihli ve 5553 sayılı Tohumculuk Kanununa dayanarak 3/07/2009 Tarih ve 27277 Sayılı Resmi Gazetede Yayımlanan Meyve Fidanı Üretim Materyali Sertifikasyonu İle Pazarlaması Yönetmeliği, Meyve türlerine ait fidan ve üretim materyallerinin sertifikasyon sistemi dahilinde ismine doğru, kaliteli ve sağlıklı biçimde üretilmesi ve pazarlanmasını amaçlamaktadır.</a:t>
            </a:r>
            <a:endParaRPr lang="tr-TR" sz="2000" dirty="0">
              <a:ea typeface="Calibri" panose="020F0502020204030204" pitchFamily="34" charset="0"/>
              <a:cs typeface="Times New Roman" panose="02020603050405020304" pitchFamily="18" charset="0"/>
            </a:endParaRPr>
          </a:p>
          <a:p>
            <a:pPr indent="228600" algn="just">
              <a:lnSpc>
                <a:spcPct val="107000"/>
              </a:lnSpc>
              <a:spcAft>
                <a:spcPts val="800"/>
              </a:spcAft>
            </a:pPr>
            <a:r>
              <a:rPr lang="tr-TR" sz="2400" b="1" dirty="0">
                <a:solidFill>
                  <a:srgbClr val="002060"/>
                </a:solidFill>
                <a:ea typeface="Calibri" panose="020F0502020204030204" pitchFamily="34" charset="0"/>
                <a:cs typeface="Times New Roman" panose="02020603050405020304" pitchFamily="18" charset="0"/>
              </a:rPr>
              <a:t>Meyve Fidanı Üretim Materyali Sertifikasyonu İle Pazarlaması Yönetmeliği</a:t>
            </a:r>
            <a:r>
              <a:rPr lang="tr-TR" sz="2400" dirty="0">
                <a:ea typeface="Calibri" panose="020F0502020204030204" pitchFamily="34" charset="0"/>
                <a:cs typeface="Times New Roman" panose="02020603050405020304" pitchFamily="18" charset="0"/>
              </a:rPr>
              <a:t> çerçevesinde çiftçilerimizin ismine doğru, kaliteli ve sağlıklı fidan kullanabilmesi için aşağıdaki işlem basamaklarının takip edilmesi gerekmektedir.</a:t>
            </a:r>
            <a:endParaRPr lang="tr-TR" sz="2000" dirty="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90004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332656"/>
            <a:ext cx="8119814" cy="5844307"/>
          </a:xfrm>
        </p:spPr>
        <p:txBody>
          <a:bodyPr>
            <a:normAutofit fontScale="92500" lnSpcReduction="20000"/>
          </a:bodyPr>
          <a:lstStyle/>
          <a:p>
            <a:pPr indent="228600" algn="ctr">
              <a:lnSpc>
                <a:spcPct val="107000"/>
              </a:lnSpc>
              <a:spcAft>
                <a:spcPts val="800"/>
              </a:spcAft>
            </a:pPr>
            <a:r>
              <a:rPr lang="tr-TR" sz="2200" b="1" dirty="0">
                <a:ea typeface="Calibri" panose="020F0502020204030204" pitchFamily="34" charset="0"/>
                <a:cs typeface="Times New Roman" panose="02020603050405020304" pitchFamily="18" charset="0"/>
              </a:rPr>
              <a:t> </a:t>
            </a:r>
            <a:r>
              <a:rPr lang="tr-TR" sz="2200" b="1" dirty="0">
                <a:solidFill>
                  <a:srgbClr val="FF0000"/>
                </a:solidFill>
                <a:ea typeface="Calibri" panose="020F0502020204030204" pitchFamily="34" charset="0"/>
                <a:cs typeface="Times New Roman" panose="02020603050405020304" pitchFamily="18" charset="0"/>
              </a:rPr>
              <a:t>1 NOLU DAMIZLIK ÜNİTE</a:t>
            </a:r>
            <a:endParaRPr lang="tr-TR" sz="2200" dirty="0">
              <a:solidFill>
                <a:srgbClr val="FF0000"/>
              </a:solidFill>
              <a:ea typeface="Calibri" panose="020F0502020204030204" pitchFamily="34" charset="0"/>
              <a:cs typeface="Times New Roman" panose="02020603050405020304" pitchFamily="18" charset="0"/>
            </a:endParaRPr>
          </a:p>
          <a:p>
            <a:pPr marL="457200" algn="ctr">
              <a:lnSpc>
                <a:spcPct val="107000"/>
              </a:lnSpc>
              <a:spcAft>
                <a:spcPts val="800"/>
              </a:spcAft>
            </a:pPr>
            <a:r>
              <a:rPr lang="tr-TR" sz="2200" dirty="0">
                <a:ea typeface="Calibri" panose="020F0502020204030204" pitchFamily="34" charset="0"/>
                <a:cs typeface="Times New Roman" panose="02020603050405020304" pitchFamily="18" charset="0"/>
              </a:rPr>
              <a:t>Ön Temel Üretim Materyali</a:t>
            </a:r>
          </a:p>
          <a:p>
            <a:pPr marL="457200" algn="ctr">
              <a:lnSpc>
                <a:spcPct val="107000"/>
              </a:lnSpc>
              <a:spcAft>
                <a:spcPts val="800"/>
              </a:spcAft>
            </a:pPr>
            <a:r>
              <a:rPr lang="tr-TR" sz="2200" dirty="0">
                <a:ea typeface="Calibri" panose="020F0502020204030204" pitchFamily="34" charset="0"/>
                <a:cs typeface="Times New Roman" panose="02020603050405020304" pitchFamily="18" charset="0"/>
              </a:rPr>
              <a:t>Ön Temel Fidan</a:t>
            </a:r>
          </a:p>
          <a:p>
            <a:pPr marL="457200" algn="ctr">
              <a:lnSpc>
                <a:spcPct val="107000"/>
              </a:lnSpc>
              <a:spcAft>
                <a:spcPts val="800"/>
              </a:spcAft>
            </a:pPr>
            <a:r>
              <a:rPr lang="tr-TR" sz="2200" b="1" dirty="0">
                <a:solidFill>
                  <a:srgbClr val="FF0000"/>
                </a:solidFill>
                <a:ea typeface="Calibri" panose="020F0502020204030204" pitchFamily="34" charset="0"/>
                <a:cs typeface="Times New Roman" panose="02020603050405020304" pitchFamily="18" charset="0"/>
              </a:rPr>
              <a:t>2 NOLU DAMIZLIK ÜNİTE</a:t>
            </a:r>
            <a:endParaRPr lang="tr-TR" sz="2200" dirty="0">
              <a:solidFill>
                <a:srgbClr val="FF0000"/>
              </a:solidFill>
              <a:ea typeface="Calibri" panose="020F0502020204030204" pitchFamily="34" charset="0"/>
              <a:cs typeface="Times New Roman" panose="02020603050405020304" pitchFamily="18" charset="0"/>
            </a:endParaRPr>
          </a:p>
          <a:p>
            <a:pPr marL="457200" algn="ctr">
              <a:lnSpc>
                <a:spcPct val="107000"/>
              </a:lnSpc>
              <a:spcAft>
                <a:spcPts val="800"/>
              </a:spcAft>
            </a:pPr>
            <a:r>
              <a:rPr lang="tr-TR" sz="2200" dirty="0">
                <a:ea typeface="Calibri" panose="020F0502020204030204" pitchFamily="34" charset="0"/>
                <a:cs typeface="Times New Roman" panose="02020603050405020304" pitchFamily="18" charset="0"/>
              </a:rPr>
              <a:t>Temel Üretim Materyali</a:t>
            </a:r>
          </a:p>
          <a:p>
            <a:pPr marL="457200" algn="ctr">
              <a:lnSpc>
                <a:spcPct val="107000"/>
              </a:lnSpc>
              <a:spcAft>
                <a:spcPts val="800"/>
              </a:spcAft>
            </a:pPr>
            <a:r>
              <a:rPr lang="tr-TR" sz="2200" dirty="0">
                <a:ea typeface="Calibri" panose="020F0502020204030204" pitchFamily="34" charset="0"/>
                <a:cs typeface="Times New Roman" panose="02020603050405020304" pitchFamily="18" charset="0"/>
              </a:rPr>
              <a:t>Temel Fidan</a:t>
            </a:r>
          </a:p>
          <a:p>
            <a:pPr marL="457200" algn="ctr">
              <a:lnSpc>
                <a:spcPct val="107000"/>
              </a:lnSpc>
              <a:spcAft>
                <a:spcPts val="800"/>
              </a:spcAft>
            </a:pPr>
            <a:r>
              <a:rPr lang="tr-TR" sz="2200" b="1" dirty="0">
                <a:solidFill>
                  <a:srgbClr val="FF0000"/>
                </a:solidFill>
                <a:ea typeface="Calibri" panose="020F0502020204030204" pitchFamily="34" charset="0"/>
                <a:cs typeface="Times New Roman" panose="02020603050405020304" pitchFamily="18" charset="0"/>
              </a:rPr>
              <a:t>3 NOLU DAMIZLIK ÜNİTE</a:t>
            </a:r>
            <a:endParaRPr lang="tr-TR" sz="2200" dirty="0">
              <a:solidFill>
                <a:srgbClr val="FF0000"/>
              </a:solidFill>
              <a:ea typeface="Calibri" panose="020F0502020204030204" pitchFamily="34" charset="0"/>
              <a:cs typeface="Times New Roman" panose="02020603050405020304" pitchFamily="18" charset="0"/>
            </a:endParaRPr>
          </a:p>
          <a:p>
            <a:pPr marL="457200" algn="ctr">
              <a:lnSpc>
                <a:spcPct val="107000"/>
              </a:lnSpc>
              <a:spcAft>
                <a:spcPts val="800"/>
              </a:spcAft>
            </a:pPr>
            <a:r>
              <a:rPr lang="tr-TR" sz="2200" dirty="0">
                <a:ea typeface="Calibri" panose="020F0502020204030204" pitchFamily="34" charset="0"/>
                <a:cs typeface="Times New Roman" panose="02020603050405020304" pitchFamily="18" charset="0"/>
              </a:rPr>
              <a:t>Sertifikalı Üretim Materyali</a:t>
            </a:r>
          </a:p>
          <a:p>
            <a:pPr marL="457200" algn="ctr">
              <a:lnSpc>
                <a:spcPct val="107000"/>
              </a:lnSpc>
              <a:spcAft>
                <a:spcPts val="800"/>
              </a:spcAft>
            </a:pPr>
            <a:r>
              <a:rPr lang="tr-TR" sz="2200" dirty="0">
                <a:ea typeface="Calibri" panose="020F0502020204030204" pitchFamily="34" charset="0"/>
                <a:cs typeface="Times New Roman" panose="02020603050405020304" pitchFamily="18" charset="0"/>
              </a:rPr>
              <a:t>Sertifikalı Fidan</a:t>
            </a:r>
          </a:p>
          <a:p>
            <a:pPr marL="457200" algn="ctr">
              <a:lnSpc>
                <a:spcPct val="107000"/>
              </a:lnSpc>
              <a:spcAft>
                <a:spcPts val="800"/>
              </a:spcAft>
            </a:pPr>
            <a:r>
              <a:rPr lang="tr-TR" sz="2000" b="1" dirty="0">
                <a:solidFill>
                  <a:srgbClr val="FF0000"/>
                </a:solidFill>
                <a:ea typeface="Calibri" panose="020F0502020204030204" pitchFamily="34" charset="0"/>
                <a:cs typeface="Times New Roman" panose="02020603050405020304" pitchFamily="18" charset="0"/>
              </a:rPr>
              <a:t>MEYVE </a:t>
            </a:r>
            <a:r>
              <a:rPr lang="tr-TR" sz="2000" b="1" dirty="0" smtClean="0">
                <a:solidFill>
                  <a:srgbClr val="FF0000"/>
                </a:solidFill>
                <a:ea typeface="Calibri" panose="020F0502020204030204" pitchFamily="34" charset="0"/>
                <a:cs typeface="Times New Roman" panose="02020603050405020304" pitchFamily="18" charset="0"/>
              </a:rPr>
              <a:t>BAHÇESİ</a:t>
            </a:r>
          </a:p>
          <a:p>
            <a:pPr marL="457200" algn="ctr">
              <a:lnSpc>
                <a:spcPct val="107000"/>
              </a:lnSpc>
              <a:spcAft>
                <a:spcPts val="800"/>
              </a:spcAft>
            </a:pPr>
            <a:r>
              <a:rPr lang="tr-TR" sz="2000" dirty="0" smtClean="0">
                <a:solidFill>
                  <a:prstClr val="black"/>
                </a:solidFill>
                <a:ea typeface="Calibri" panose="020F0502020204030204" pitchFamily="34" charset="0"/>
                <a:cs typeface="Times New Roman" panose="02020603050405020304" pitchFamily="18" charset="0"/>
              </a:rPr>
              <a:t>Yukarıdaki </a:t>
            </a:r>
            <a:r>
              <a:rPr lang="tr-TR" sz="2000" dirty="0">
                <a:solidFill>
                  <a:prstClr val="black"/>
                </a:solidFill>
                <a:ea typeface="Calibri" panose="020F0502020204030204" pitchFamily="34" charset="0"/>
                <a:cs typeface="Times New Roman" panose="02020603050405020304" pitchFamily="18" charset="0"/>
              </a:rPr>
              <a:t>işlem basamaklarından ilk ikisi olan 1 ve 2 </a:t>
            </a:r>
            <a:r>
              <a:rPr lang="tr-TR" sz="2000" dirty="0" err="1">
                <a:solidFill>
                  <a:prstClr val="black"/>
                </a:solidFill>
                <a:ea typeface="Calibri" panose="020F0502020204030204" pitchFamily="34" charset="0"/>
                <a:cs typeface="Times New Roman" panose="02020603050405020304" pitchFamily="18" charset="0"/>
              </a:rPr>
              <a:t>nolu</a:t>
            </a:r>
            <a:r>
              <a:rPr lang="tr-TR" sz="2000" dirty="0">
                <a:solidFill>
                  <a:prstClr val="black"/>
                </a:solidFill>
                <a:ea typeface="Calibri" panose="020F0502020204030204" pitchFamily="34" charset="0"/>
                <a:cs typeface="Times New Roman" panose="02020603050405020304" pitchFamily="18" charset="0"/>
              </a:rPr>
              <a:t> damızlık ünitelerinin kurulumu görevi yönetmelik gereği </a:t>
            </a:r>
            <a:r>
              <a:rPr lang="tr-TR" sz="2000" b="1" i="1" dirty="0">
                <a:solidFill>
                  <a:srgbClr val="002060"/>
                </a:solidFill>
                <a:ea typeface="Calibri" panose="020F0502020204030204" pitchFamily="34" charset="0"/>
                <a:cs typeface="Times New Roman" panose="02020603050405020304" pitchFamily="18" charset="0"/>
              </a:rPr>
              <a:t>Araştırma Kuruluşları</a:t>
            </a:r>
            <a:r>
              <a:rPr lang="tr-TR" sz="2000" dirty="0">
                <a:solidFill>
                  <a:srgbClr val="002060"/>
                </a:solidFill>
                <a:ea typeface="Calibri" panose="020F0502020204030204" pitchFamily="34" charset="0"/>
                <a:cs typeface="Times New Roman" panose="02020603050405020304" pitchFamily="18" charset="0"/>
              </a:rPr>
              <a:t> veya </a:t>
            </a:r>
            <a:r>
              <a:rPr lang="tr-TR" sz="2000" b="1" dirty="0">
                <a:solidFill>
                  <a:srgbClr val="002060"/>
                </a:solidFill>
                <a:ea typeface="Calibri" panose="020F0502020204030204" pitchFamily="34" charset="0"/>
                <a:cs typeface="Times New Roman" panose="02020603050405020304" pitchFamily="18" charset="0"/>
              </a:rPr>
              <a:t>Bakanlıkça yetkilendirilen kuruluşlara</a:t>
            </a:r>
            <a:r>
              <a:rPr lang="tr-TR" sz="2000" dirty="0">
                <a:solidFill>
                  <a:srgbClr val="002060"/>
                </a:solidFill>
                <a:ea typeface="Calibri" panose="020F0502020204030204" pitchFamily="34" charset="0"/>
                <a:cs typeface="Times New Roman" panose="02020603050405020304" pitchFamily="18" charset="0"/>
              </a:rPr>
              <a:t> </a:t>
            </a:r>
            <a:r>
              <a:rPr lang="tr-TR" sz="2000" dirty="0">
                <a:solidFill>
                  <a:prstClr val="black"/>
                </a:solidFill>
                <a:ea typeface="Calibri" panose="020F0502020204030204" pitchFamily="34" charset="0"/>
                <a:cs typeface="Times New Roman" panose="02020603050405020304" pitchFamily="18" charset="0"/>
              </a:rPr>
              <a:t>verilmiştir.</a:t>
            </a:r>
            <a:endParaRPr lang="tr-TR" sz="1800" dirty="0">
              <a:solidFill>
                <a:prstClr val="black"/>
              </a:solidFill>
              <a:ea typeface="Calibri" panose="020F0502020204030204" pitchFamily="34" charset="0"/>
              <a:cs typeface="Times New Roman" panose="02020603050405020304" pitchFamily="18" charset="0"/>
            </a:endParaRPr>
          </a:p>
          <a:p>
            <a:pPr marL="457200" algn="ctr">
              <a:lnSpc>
                <a:spcPct val="107000"/>
              </a:lnSpc>
              <a:spcAft>
                <a:spcPts val="800"/>
              </a:spcAft>
            </a:pPr>
            <a:endParaRPr lang="tr-TR" sz="2000" b="1" dirty="0" smtClean="0">
              <a:solidFill>
                <a:srgbClr val="FF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5464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p:cNvGraphicFramePr>
            <a:graphicFrameLocks noGrp="1"/>
          </p:cNvGraphicFramePr>
          <p:nvPr>
            <p:ph idx="1"/>
            <p:extLst>
              <p:ext uri="{D42A27DB-BD31-4B8C-83A1-F6EECF244321}">
                <p14:modId xmlns:p14="http://schemas.microsoft.com/office/powerpoint/2010/main" val="2368304223"/>
              </p:ext>
            </p:extLst>
          </p:nvPr>
        </p:nvGraphicFramePr>
        <p:xfrm>
          <a:off x="107504" y="548680"/>
          <a:ext cx="8856984" cy="6275951"/>
        </p:xfrm>
        <a:graphic>
          <a:graphicData uri="http://schemas.openxmlformats.org/drawingml/2006/table">
            <a:tbl>
              <a:tblPr firstRow="1" firstCol="1" bandRow="1"/>
              <a:tblGrid>
                <a:gridCol w="1414140"/>
                <a:gridCol w="1786282"/>
                <a:gridCol w="1860711"/>
                <a:gridCol w="1852638"/>
                <a:gridCol w="1943213"/>
              </a:tblGrid>
              <a:tr h="2210180">
                <a:tc rowSpan="2">
                  <a:txBody>
                    <a:bodyPr/>
                    <a:lstStyle/>
                    <a:p>
                      <a:pPr algn="ctr">
                        <a:lnSpc>
                          <a:spcPct val="107000"/>
                        </a:lnSpc>
                        <a:spcAft>
                          <a:spcPts val="0"/>
                        </a:spcAft>
                      </a:pPr>
                      <a:endParaRPr lang="tr-TR" sz="1600" b="1"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endParaRPr lang="tr-TR" sz="1600" b="1"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endParaRPr lang="tr-TR" sz="1600" b="1"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endParaRPr lang="tr-TR" sz="1600" b="1"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tr-TR" sz="20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SERT ÇEKİRDEKLİ</a:t>
                      </a:r>
                      <a:r>
                        <a:rPr lang="tr-TR" sz="2000" b="1" baseline="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MEYVELER</a:t>
                      </a:r>
                      <a:r>
                        <a:rPr lang="tr-TR" sz="1600" dirty="0" smtClean="0">
                          <a:effectLst/>
                          <a:latin typeface="Calibri" panose="020F0502020204030204" pitchFamily="34" charset="0"/>
                          <a:ea typeface="Calibri" panose="020F0502020204030204" pitchFamily="34" charset="0"/>
                          <a:cs typeface="Calibri" panose="020F0502020204030204" pitchFamily="34" charset="0"/>
                        </a:rPr>
                        <a:t> </a:t>
                      </a:r>
                    </a:p>
                    <a:p>
                      <a:pPr algn="ctr">
                        <a:lnSpc>
                          <a:spcPct val="107000"/>
                        </a:lnSpc>
                        <a:spcAft>
                          <a:spcPts val="0"/>
                        </a:spcAft>
                      </a:pPr>
                      <a:endParaRPr lang="tr-TR" sz="1600" b="1"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tr-TR" sz="2000" b="1" dirty="0" smtClean="0">
                          <a:effectLst/>
                          <a:latin typeface="Calibri" panose="020F0502020204030204" pitchFamily="34" charset="0"/>
                          <a:ea typeface="Calibri" panose="020F0502020204030204" pitchFamily="34" charset="0"/>
                          <a:cs typeface="Calibri" panose="020F0502020204030204" pitchFamily="34" charset="0"/>
                        </a:rPr>
                        <a:t>Şeftali,</a:t>
                      </a:r>
                    </a:p>
                    <a:p>
                      <a:pPr marL="0" marR="0" lvl="0" indent="0" algn="ctr" defTabSz="685800" rtl="0" eaLnBrk="1" fontAlgn="auto" latinLnBrk="0" hangingPunct="1">
                        <a:lnSpc>
                          <a:spcPct val="107000"/>
                        </a:lnSpc>
                        <a:spcBef>
                          <a:spcPts val="0"/>
                        </a:spcBef>
                        <a:spcAft>
                          <a:spcPts val="0"/>
                        </a:spcAft>
                        <a:buClrTx/>
                        <a:buSzTx/>
                        <a:buFontTx/>
                        <a:buNone/>
                        <a:tabLst/>
                        <a:defRPr/>
                      </a:pPr>
                      <a:r>
                        <a:rPr kumimoji="0" lang="tr-TR" sz="20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Nektarin</a:t>
                      </a:r>
                      <a:endParaRPr kumimoji="0" lang="tr-TR" sz="20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tr-TR" sz="2000" b="1" dirty="0" smtClean="0">
                          <a:effectLst/>
                          <a:latin typeface="Calibri" panose="020F0502020204030204" pitchFamily="34" charset="0"/>
                          <a:ea typeface="Calibri" panose="020F0502020204030204" pitchFamily="34" charset="0"/>
                          <a:cs typeface="Calibri" panose="020F0502020204030204" pitchFamily="34" charset="0"/>
                        </a:rPr>
                        <a:t>Kayısı</a:t>
                      </a:r>
                      <a:r>
                        <a:rPr lang="tr-TR" sz="2000" b="1" dirty="0">
                          <a:effectLst/>
                          <a:latin typeface="Calibri" panose="020F0502020204030204" pitchFamily="34" charset="0"/>
                          <a:ea typeface="Calibri" panose="020F0502020204030204" pitchFamily="34" charset="0"/>
                          <a:cs typeface="Calibri" panose="020F0502020204030204" pitchFamily="34" charset="0"/>
                        </a:rPr>
                        <a:t>, </a:t>
                      </a:r>
                      <a:endParaRPr lang="tr-TR" sz="2000" b="1"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tr-TR" sz="2000" b="1" dirty="0" smtClean="0">
                          <a:effectLst/>
                          <a:latin typeface="Calibri" panose="020F0502020204030204" pitchFamily="34" charset="0"/>
                          <a:ea typeface="Calibri" panose="020F0502020204030204" pitchFamily="34" charset="0"/>
                          <a:cs typeface="Calibri" panose="020F0502020204030204" pitchFamily="34" charset="0"/>
                        </a:rPr>
                        <a:t>Badem</a:t>
                      </a:r>
                      <a:r>
                        <a:rPr lang="tr-TR" sz="2000" b="1" dirty="0">
                          <a:effectLst/>
                          <a:latin typeface="Calibri" panose="020F0502020204030204" pitchFamily="34" charset="0"/>
                          <a:ea typeface="Calibri" panose="020F0502020204030204" pitchFamily="34" charset="0"/>
                          <a:cs typeface="Calibri" panose="020F0502020204030204" pitchFamily="34" charset="0"/>
                        </a:rPr>
                        <a:t>, </a:t>
                      </a:r>
                      <a:endParaRPr lang="tr-TR" sz="2000" b="1"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tr-TR" sz="2000" b="1" dirty="0" smtClean="0">
                          <a:effectLst/>
                          <a:latin typeface="Calibri" panose="020F0502020204030204" pitchFamily="34" charset="0"/>
                          <a:ea typeface="Calibri" panose="020F0502020204030204" pitchFamily="34" charset="0"/>
                          <a:cs typeface="Calibri" panose="020F0502020204030204" pitchFamily="34" charset="0"/>
                        </a:rPr>
                        <a:t>Erik</a:t>
                      </a:r>
                      <a:r>
                        <a:rPr lang="tr-TR" sz="2000" b="1" dirty="0">
                          <a:effectLst/>
                          <a:latin typeface="Calibri" panose="020F0502020204030204" pitchFamily="34" charset="0"/>
                          <a:ea typeface="Calibri" panose="020F0502020204030204" pitchFamily="34" charset="0"/>
                          <a:cs typeface="Calibri" panose="020F0502020204030204" pitchFamily="34" charset="0"/>
                        </a:rPr>
                        <a:t>, </a:t>
                      </a:r>
                      <a:endParaRPr lang="tr-TR" sz="2000" b="1"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tr-TR" sz="2000" b="1" dirty="0" smtClean="0">
                          <a:effectLst/>
                          <a:latin typeface="Calibri" panose="020F0502020204030204" pitchFamily="34" charset="0"/>
                          <a:ea typeface="Calibri" panose="020F0502020204030204" pitchFamily="34" charset="0"/>
                          <a:cs typeface="Calibri" panose="020F0502020204030204" pitchFamily="34" charset="0"/>
                        </a:rPr>
                        <a:t>Kiraz</a:t>
                      </a:r>
                      <a:r>
                        <a:rPr lang="tr-TR" sz="2000" b="1" dirty="0">
                          <a:effectLst/>
                          <a:latin typeface="Calibri" panose="020F0502020204030204" pitchFamily="34" charset="0"/>
                          <a:ea typeface="Calibri" panose="020F0502020204030204" pitchFamily="34" charset="0"/>
                          <a:cs typeface="Calibri" panose="020F0502020204030204" pitchFamily="34" charset="0"/>
                        </a:rPr>
                        <a:t>, </a:t>
                      </a:r>
                      <a:endParaRPr lang="tr-TR" sz="2000" b="1" dirty="0" smtClean="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tr-TR" sz="2000" b="1" dirty="0" smtClean="0">
                          <a:effectLst/>
                          <a:latin typeface="Calibri" panose="020F0502020204030204" pitchFamily="34" charset="0"/>
                          <a:ea typeface="Calibri" panose="020F0502020204030204" pitchFamily="34" charset="0"/>
                          <a:cs typeface="Calibri" panose="020F0502020204030204" pitchFamily="34" charset="0"/>
                        </a:rPr>
                        <a:t>Vişne</a:t>
                      </a:r>
                      <a:r>
                        <a:rPr lang="tr-TR" sz="2000" b="1" dirty="0">
                          <a:effectLst/>
                          <a:latin typeface="Calibri" panose="020F0502020204030204" pitchFamily="34" charset="0"/>
                          <a:ea typeface="Calibri" panose="020F0502020204030204" pitchFamily="34" charset="0"/>
                          <a:cs typeface="Calibri" panose="020F0502020204030204" pitchFamily="34" charset="0"/>
                        </a:rPr>
                        <a:t>, </a:t>
                      </a:r>
                      <a:endParaRPr lang="tr-TR" sz="2000" b="1" dirty="0" smtClean="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 </a:t>
                      </a:r>
                      <a:r>
                        <a:rPr lang="tr-TR"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nolu</a:t>
                      </a:r>
                      <a:r>
                        <a:rPr lang="tr-T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damızlık </a:t>
                      </a:r>
                      <a:r>
                        <a:rPr lang="tr-TR" sz="1600" b="1" dirty="0" smtClean="0">
                          <a:effectLst/>
                          <a:latin typeface="Calibri" panose="020F0502020204030204" pitchFamily="34" charset="0"/>
                          <a:ea typeface="Calibri" panose="020F0502020204030204" pitchFamily="34" charset="0"/>
                          <a:cs typeface="Calibri" panose="020F0502020204030204" pitchFamily="34" charset="0"/>
                        </a:rPr>
                        <a:t>Ön </a:t>
                      </a:r>
                      <a:r>
                        <a:rPr lang="tr-TR" sz="1600" b="1" dirty="0">
                          <a:effectLst/>
                          <a:latin typeface="Calibri" panose="020F0502020204030204" pitchFamily="34" charset="0"/>
                          <a:ea typeface="Calibri" panose="020F0502020204030204" pitchFamily="34" charset="0"/>
                          <a:cs typeface="Calibri" panose="020F0502020204030204" pitchFamily="34" charset="0"/>
                        </a:rPr>
                        <a:t>temel üretim </a:t>
                      </a:r>
                      <a:r>
                        <a:rPr lang="tr-TR" sz="1600" b="1" dirty="0" smtClean="0">
                          <a:effectLst/>
                          <a:latin typeface="Calibri" panose="020F0502020204030204" pitchFamily="34" charset="0"/>
                          <a:ea typeface="Calibri" panose="020F0502020204030204" pitchFamily="34" charset="0"/>
                          <a:cs typeface="Calibri" panose="020F0502020204030204" pitchFamily="34" charset="0"/>
                        </a:rPr>
                        <a:t>materyali</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tr-TR"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nolu</a:t>
                      </a:r>
                      <a:r>
                        <a:rPr lang="tr-T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damızlık </a:t>
                      </a:r>
                      <a:r>
                        <a:rPr lang="tr-TR" sz="1600" b="1" dirty="0" smtClean="0">
                          <a:effectLst/>
                          <a:latin typeface="Calibri" panose="020F0502020204030204" pitchFamily="34" charset="0"/>
                          <a:ea typeface="Calibri" panose="020F0502020204030204" pitchFamily="34" charset="0"/>
                          <a:cs typeface="Calibri" panose="020F0502020204030204" pitchFamily="34" charset="0"/>
                        </a:rPr>
                        <a:t>Temel </a:t>
                      </a:r>
                      <a:r>
                        <a:rPr lang="tr-TR" sz="1600" b="1" dirty="0">
                          <a:effectLst/>
                          <a:latin typeface="Calibri" panose="020F0502020204030204" pitchFamily="34" charset="0"/>
                          <a:ea typeface="Calibri" panose="020F0502020204030204" pitchFamily="34" charset="0"/>
                          <a:cs typeface="Calibri" panose="020F0502020204030204" pitchFamily="34" charset="0"/>
                        </a:rPr>
                        <a:t>üretim </a:t>
                      </a:r>
                      <a:r>
                        <a:rPr lang="tr-TR" sz="1600" b="1" dirty="0" smtClean="0">
                          <a:effectLst/>
                          <a:latin typeface="Calibri" panose="020F0502020204030204" pitchFamily="34" charset="0"/>
                          <a:ea typeface="Calibri" panose="020F0502020204030204" pitchFamily="34" charset="0"/>
                          <a:cs typeface="Calibri" panose="020F0502020204030204" pitchFamily="34" charset="0"/>
                        </a:rPr>
                        <a:t>materyali</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3 </a:t>
                      </a:r>
                      <a:r>
                        <a:rPr lang="tr-TR"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nolu</a:t>
                      </a:r>
                      <a:r>
                        <a:rPr lang="tr-T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damızlık </a:t>
                      </a:r>
                      <a:r>
                        <a:rPr lang="tr-TR" sz="1600" b="1" dirty="0" smtClean="0">
                          <a:effectLst/>
                          <a:latin typeface="Calibri" panose="020F0502020204030204" pitchFamily="34" charset="0"/>
                          <a:ea typeface="Calibri" panose="020F0502020204030204" pitchFamily="34" charset="0"/>
                          <a:cs typeface="Calibri" panose="020F0502020204030204" pitchFamily="34" charset="0"/>
                        </a:rPr>
                        <a:t>Sertifikalı </a:t>
                      </a:r>
                      <a:r>
                        <a:rPr lang="tr-TR" sz="1600" b="1" dirty="0">
                          <a:effectLst/>
                          <a:latin typeface="Calibri" panose="020F0502020204030204" pitchFamily="34" charset="0"/>
                          <a:ea typeface="Calibri" panose="020F0502020204030204" pitchFamily="34" charset="0"/>
                          <a:cs typeface="Calibri" panose="020F0502020204030204" pitchFamily="34" charset="0"/>
                        </a:rPr>
                        <a:t>üretim </a:t>
                      </a:r>
                      <a:r>
                        <a:rPr lang="tr-TR" sz="1600" b="1" dirty="0" smtClean="0">
                          <a:effectLst/>
                          <a:latin typeface="Calibri" panose="020F0502020204030204" pitchFamily="34" charset="0"/>
                          <a:ea typeface="Calibri" panose="020F0502020204030204" pitchFamily="34" charset="0"/>
                          <a:cs typeface="Calibri" panose="020F0502020204030204" pitchFamily="34" charset="0"/>
                        </a:rPr>
                        <a:t>materyali</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Fidanlıklar ve Anaç Köklendirme Parseli </a:t>
                      </a:r>
                      <a:r>
                        <a:rPr lang="tr-TR" sz="1600" b="1" dirty="0" smtClean="0">
                          <a:effectLst/>
                          <a:latin typeface="Calibri" panose="020F0502020204030204" pitchFamily="34" charset="0"/>
                          <a:ea typeface="Calibri" panose="020F0502020204030204" pitchFamily="34" charset="0"/>
                          <a:cs typeface="Calibri" panose="020F0502020204030204" pitchFamily="34" charset="0"/>
                        </a:rPr>
                        <a:t>Ön </a:t>
                      </a:r>
                      <a:r>
                        <a:rPr lang="tr-TR" sz="1600" b="1" dirty="0">
                          <a:effectLst/>
                          <a:latin typeface="Calibri" panose="020F0502020204030204" pitchFamily="34" charset="0"/>
                          <a:ea typeface="Calibri" panose="020F0502020204030204" pitchFamily="34" charset="0"/>
                          <a:cs typeface="Calibri" panose="020F0502020204030204" pitchFamily="34" charset="0"/>
                        </a:rPr>
                        <a:t>Temel/ Temel/ </a:t>
                      </a:r>
                      <a:r>
                        <a:rPr lang="tr-TR" sz="1600" b="1" dirty="0" smtClean="0">
                          <a:effectLst/>
                          <a:latin typeface="Calibri" panose="020F0502020204030204" pitchFamily="34" charset="0"/>
                          <a:ea typeface="Calibri" panose="020F0502020204030204" pitchFamily="34" charset="0"/>
                          <a:cs typeface="Calibri" panose="020F0502020204030204" pitchFamily="34" charset="0"/>
                        </a:rPr>
                        <a:t>Sertifikalı</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5771">
                <a:tc vMerge="1">
                  <a:txBody>
                    <a:bodyPr/>
                    <a:lstStyle/>
                    <a:p>
                      <a:pPr algn="ctr">
                        <a:lnSpc>
                          <a:spcPct val="107000"/>
                        </a:lnSpc>
                        <a:spcAft>
                          <a:spcPts val="0"/>
                        </a:spcAft>
                      </a:pP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tr-TR" sz="1600" dirty="0" smtClean="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tr-TR" sz="1600" dirty="0" smtClean="0">
                          <a:effectLst/>
                          <a:latin typeface="Calibri" panose="020F0502020204030204" pitchFamily="34" charset="0"/>
                          <a:ea typeface="Calibri" panose="020F0502020204030204" pitchFamily="34" charset="0"/>
                          <a:cs typeface="Calibri" panose="020F0502020204030204" pitchFamily="34" charset="0"/>
                        </a:rPr>
                        <a:t>- Tel </a:t>
                      </a:r>
                      <a:r>
                        <a:rPr lang="tr-TR" sz="1600" dirty="0">
                          <a:effectLst/>
                          <a:latin typeface="Calibri" panose="020F0502020204030204" pitchFamily="34" charset="0"/>
                          <a:ea typeface="Calibri" panose="020F0502020204030204" pitchFamily="34" charset="0"/>
                          <a:cs typeface="Calibri" panose="020F0502020204030204" pitchFamily="34" charset="0"/>
                        </a:rPr>
                        <a:t>serada </a:t>
                      </a:r>
                      <a:r>
                        <a:rPr lang="tr-TR" sz="1600" dirty="0" smtClean="0">
                          <a:effectLst/>
                          <a:latin typeface="Calibri" panose="020F0502020204030204" pitchFamily="34" charset="0"/>
                          <a:ea typeface="Calibri" panose="020F0502020204030204" pitchFamily="34" charset="0"/>
                          <a:cs typeface="Calibri" panose="020F0502020204030204" pitchFamily="34" charset="0"/>
                        </a:rPr>
                        <a:t>   kurulmalı</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lnSpc>
                          <a:spcPct val="107000"/>
                        </a:lnSpc>
                        <a:spcAft>
                          <a:spcPts val="0"/>
                        </a:spcAft>
                        <a:buFontTx/>
                        <a:buChar char="-"/>
                      </a:pPr>
                      <a:r>
                        <a:rPr lang="tr-TR" sz="1600" dirty="0" smtClean="0">
                          <a:effectLst/>
                          <a:latin typeface="Calibri" panose="020F0502020204030204" pitchFamily="34" charset="0"/>
                          <a:ea typeface="Calibri" panose="020F0502020204030204" pitchFamily="34" charset="0"/>
                          <a:cs typeface="Calibri" panose="020F0502020204030204" pitchFamily="34" charset="0"/>
                        </a:rPr>
                        <a:t>Sertifikasyon </a:t>
                      </a:r>
                      <a:r>
                        <a:rPr lang="tr-TR" sz="1600" dirty="0">
                          <a:effectLst/>
                          <a:latin typeface="Calibri" panose="020F0502020204030204" pitchFamily="34" charset="0"/>
                          <a:ea typeface="Calibri" panose="020F0502020204030204" pitchFamily="34" charset="0"/>
                          <a:cs typeface="Calibri" panose="020F0502020204030204" pitchFamily="34" charset="0"/>
                        </a:rPr>
                        <a:t>dışındaki materyalden en az 2 km uzakta </a:t>
                      </a:r>
                      <a:r>
                        <a:rPr lang="tr-TR" sz="1600" dirty="0" smtClean="0">
                          <a:effectLst/>
                          <a:latin typeface="Calibri" panose="020F0502020204030204" pitchFamily="34" charset="0"/>
                          <a:ea typeface="Calibri" panose="020F0502020204030204" pitchFamily="34" charset="0"/>
                          <a:cs typeface="Calibri" panose="020F0502020204030204" pitchFamily="34" charset="0"/>
                        </a:rPr>
                        <a:t>olmalı</a:t>
                      </a:r>
                    </a:p>
                    <a:p>
                      <a:pPr marL="285750" indent="-285750">
                        <a:lnSpc>
                          <a:spcPct val="107000"/>
                        </a:lnSpc>
                        <a:spcAft>
                          <a:spcPts val="0"/>
                        </a:spcAft>
                        <a:buFontTx/>
                        <a:buChar char="-"/>
                      </a:pPr>
                      <a:r>
                        <a:rPr lang="tr-TR" sz="1600" dirty="0" smtClean="0">
                          <a:effectLst/>
                          <a:latin typeface="Calibri" panose="020F0502020204030204" pitchFamily="34" charset="0"/>
                          <a:ea typeface="Calibri" panose="020F0502020204030204" pitchFamily="34" charset="0"/>
                          <a:cs typeface="Calibri" panose="020F0502020204030204" pitchFamily="34" charset="0"/>
                        </a:rPr>
                        <a:t>Gerekli </a:t>
                      </a:r>
                      <a:r>
                        <a:rPr lang="tr-TR" sz="1600" dirty="0">
                          <a:effectLst/>
                          <a:latin typeface="Calibri" panose="020F0502020204030204" pitchFamily="34" charset="0"/>
                          <a:ea typeface="Calibri" panose="020F0502020204030204" pitchFamily="34" charset="0"/>
                          <a:cs typeface="Calibri" panose="020F0502020204030204" pitchFamily="34" charset="0"/>
                        </a:rPr>
                        <a:t>izolasyon mesafesi </a:t>
                      </a:r>
                      <a:r>
                        <a:rPr lang="tr-TR" sz="1600" dirty="0" smtClean="0">
                          <a:effectLst/>
                          <a:latin typeface="Calibri" panose="020F0502020204030204" pitchFamily="34" charset="0"/>
                          <a:ea typeface="Calibri" panose="020F0502020204030204" pitchFamily="34" charset="0"/>
                          <a:cs typeface="Calibri" panose="020F0502020204030204" pitchFamily="34" charset="0"/>
                        </a:rPr>
                        <a:t>sağlanamazsa </a:t>
                      </a:r>
                      <a:r>
                        <a:rPr lang="tr-TR" sz="1600" dirty="0">
                          <a:effectLst/>
                          <a:latin typeface="Calibri" panose="020F0502020204030204" pitchFamily="34" charset="0"/>
                          <a:ea typeface="Calibri" panose="020F0502020204030204" pitchFamily="34" charset="0"/>
                          <a:cs typeface="Calibri" panose="020F0502020204030204" pitchFamily="34" charset="0"/>
                        </a:rPr>
                        <a:t>tel serada </a:t>
                      </a:r>
                      <a:r>
                        <a:rPr lang="tr-TR" sz="1600" dirty="0" smtClean="0">
                          <a:effectLst/>
                          <a:latin typeface="Calibri" panose="020F0502020204030204" pitchFamily="34" charset="0"/>
                          <a:ea typeface="Calibri" panose="020F0502020204030204" pitchFamily="34" charset="0"/>
                          <a:cs typeface="Calibri" panose="020F0502020204030204" pitchFamily="34" charset="0"/>
                        </a:rPr>
                        <a:t>çoğaltılmalı</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lnSpc>
                          <a:spcPct val="107000"/>
                        </a:lnSpc>
                        <a:spcAft>
                          <a:spcPts val="0"/>
                        </a:spcAft>
                        <a:buFontTx/>
                        <a:buChar char="-"/>
                      </a:pPr>
                      <a:r>
                        <a:rPr lang="tr-TR" sz="1600" dirty="0" smtClean="0">
                          <a:effectLst/>
                          <a:latin typeface="Calibri" panose="020F0502020204030204" pitchFamily="34" charset="0"/>
                          <a:ea typeface="Calibri" panose="020F0502020204030204" pitchFamily="34" charset="0"/>
                          <a:cs typeface="Calibri" panose="020F0502020204030204" pitchFamily="34" charset="0"/>
                        </a:rPr>
                        <a:t>Sertifikasyon </a:t>
                      </a:r>
                      <a:r>
                        <a:rPr lang="tr-TR" sz="1600" dirty="0">
                          <a:effectLst/>
                          <a:latin typeface="Calibri" panose="020F0502020204030204" pitchFamily="34" charset="0"/>
                          <a:ea typeface="Calibri" panose="020F0502020204030204" pitchFamily="34" charset="0"/>
                          <a:cs typeface="Calibri" panose="020F0502020204030204" pitchFamily="34" charset="0"/>
                        </a:rPr>
                        <a:t>dışındaki materyalden en az 300 m </a:t>
                      </a:r>
                      <a:r>
                        <a:rPr lang="tr-TR" sz="1600" dirty="0" smtClean="0">
                          <a:effectLst/>
                          <a:latin typeface="Calibri" panose="020F0502020204030204" pitchFamily="34" charset="0"/>
                          <a:ea typeface="Calibri" panose="020F0502020204030204" pitchFamily="34" charset="0"/>
                          <a:cs typeface="Calibri" panose="020F0502020204030204" pitchFamily="34" charset="0"/>
                        </a:rPr>
                        <a:t>olmalı </a:t>
                      </a:r>
                    </a:p>
                    <a:p>
                      <a:pPr marL="285750" indent="-285750">
                        <a:lnSpc>
                          <a:spcPct val="107000"/>
                        </a:lnSpc>
                        <a:spcAft>
                          <a:spcPts val="0"/>
                        </a:spcAft>
                        <a:buFontTx/>
                        <a:buChar char="-"/>
                      </a:pPr>
                      <a:r>
                        <a:rPr lang="tr-TR" sz="1600" dirty="0" smtClean="0">
                          <a:effectLst/>
                          <a:latin typeface="Calibri" panose="020F0502020204030204" pitchFamily="34" charset="0"/>
                          <a:ea typeface="Calibri" panose="020F0502020204030204" pitchFamily="34" charset="0"/>
                          <a:cs typeface="Calibri" panose="020F0502020204030204" pitchFamily="34" charset="0"/>
                        </a:rPr>
                        <a:t>PPV </a:t>
                      </a:r>
                      <a:r>
                        <a:rPr lang="tr-TR" sz="1600" dirty="0">
                          <a:effectLst/>
                          <a:latin typeface="Calibri" panose="020F0502020204030204" pitchFamily="34" charset="0"/>
                          <a:ea typeface="Calibri" panose="020F0502020204030204" pitchFamily="34" charset="0"/>
                          <a:cs typeface="Calibri" panose="020F0502020204030204" pitchFamily="34" charset="0"/>
                        </a:rPr>
                        <a:t>ile bulaşık materyalden en az 2 km uzakta </a:t>
                      </a:r>
                      <a:r>
                        <a:rPr lang="tr-TR" sz="1600" dirty="0" smtClean="0">
                          <a:effectLst/>
                          <a:latin typeface="Calibri" panose="020F0502020204030204" pitchFamily="34" charset="0"/>
                          <a:ea typeface="Calibri" panose="020F0502020204030204" pitchFamily="34" charset="0"/>
                          <a:cs typeface="Calibri" panose="020F0502020204030204" pitchFamily="34" charset="0"/>
                        </a:rPr>
                        <a:t>olmalı</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tr-TR" sz="1600" dirty="0" smtClean="0">
                          <a:effectLst/>
                          <a:latin typeface="Calibri" panose="020F0502020204030204" pitchFamily="34" charset="0"/>
                          <a:ea typeface="Calibri" panose="020F0502020204030204" pitchFamily="34" charset="0"/>
                          <a:cs typeface="Calibri" panose="020F0502020204030204" pitchFamily="34" charset="0"/>
                        </a:rPr>
                        <a:t>- Sertifikasyon </a:t>
                      </a:r>
                      <a:r>
                        <a:rPr lang="tr-TR" sz="1600" dirty="0">
                          <a:effectLst/>
                          <a:latin typeface="Calibri" panose="020F0502020204030204" pitchFamily="34" charset="0"/>
                          <a:ea typeface="Calibri" panose="020F0502020204030204" pitchFamily="34" charset="0"/>
                          <a:cs typeface="Calibri" panose="020F0502020204030204" pitchFamily="34" charset="0"/>
                        </a:rPr>
                        <a:t>dışından en az 15 m uzakta </a:t>
                      </a:r>
                      <a:r>
                        <a:rPr lang="tr-TR" sz="1600" dirty="0" smtClean="0">
                          <a:effectLst/>
                          <a:latin typeface="Calibri" panose="020F0502020204030204" pitchFamily="34" charset="0"/>
                          <a:ea typeface="Calibri" panose="020F0502020204030204" pitchFamily="34" charset="0"/>
                          <a:cs typeface="Calibri" panose="020F0502020204030204" pitchFamily="34" charset="0"/>
                        </a:rPr>
                        <a:t>olmalı</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tr-TR" sz="16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10508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548680"/>
            <a:ext cx="8191822" cy="5628283"/>
          </a:xfrm>
        </p:spPr>
        <p:txBody>
          <a:bodyPr/>
          <a:lstStyle/>
          <a:p>
            <a:pPr indent="450215" algn="just">
              <a:lnSpc>
                <a:spcPct val="150000"/>
              </a:lnSpc>
              <a:spcAft>
                <a:spcPts val="600"/>
              </a:spcAft>
            </a:pPr>
            <a:r>
              <a:rPr lang="tr-TR" sz="2400" b="1" dirty="0" smtClean="0">
                <a:solidFill>
                  <a:srgbClr val="FF0000"/>
                </a:solidFill>
                <a:effectLst/>
                <a:ea typeface="Times New Roman" panose="02020603050405020304" pitchFamily="18" charset="0"/>
                <a:cs typeface="Times New Roman" panose="02020603050405020304" pitchFamily="18" charset="0"/>
              </a:rPr>
              <a:t>KAYISI</a:t>
            </a:r>
            <a:endParaRPr lang="tr-TR" sz="2400" dirty="0" smtClean="0">
              <a:solidFill>
                <a:srgbClr val="FF0000"/>
              </a:solidFill>
              <a:effectLst/>
              <a:ea typeface="Calibri" panose="020F0502020204030204" pitchFamily="34" charset="0"/>
              <a:cs typeface="Times New Roman" panose="02020603050405020304" pitchFamily="18" charset="0"/>
            </a:endParaRPr>
          </a:p>
          <a:p>
            <a:pPr indent="450215" algn="just">
              <a:lnSpc>
                <a:spcPct val="150000"/>
              </a:lnSpc>
              <a:spcAft>
                <a:spcPts val="600"/>
              </a:spcAft>
            </a:pPr>
            <a:r>
              <a:rPr lang="tr-TR" sz="2400" dirty="0" smtClean="0">
                <a:effectLst/>
                <a:ea typeface="Times New Roman" panose="02020603050405020304" pitchFamily="18" charset="0"/>
                <a:cs typeface="Times New Roman" panose="02020603050405020304" pitchFamily="18" charset="0"/>
              </a:rPr>
              <a:t>Ülkemiz, 2016 yılında </a:t>
            </a:r>
            <a:r>
              <a:rPr lang="tr-TR" sz="2400" b="1" dirty="0" smtClean="0">
                <a:solidFill>
                  <a:srgbClr val="FF0000"/>
                </a:solidFill>
                <a:effectLst/>
                <a:ea typeface="Times New Roman" panose="02020603050405020304" pitchFamily="18" charset="0"/>
                <a:cs typeface="Times New Roman" panose="02020603050405020304" pitchFamily="18" charset="0"/>
              </a:rPr>
              <a:t>730.000 tonluk </a:t>
            </a:r>
            <a:r>
              <a:rPr lang="tr-TR" sz="2400" dirty="0" smtClean="0">
                <a:effectLst/>
                <a:ea typeface="Times New Roman" panose="02020603050405020304" pitchFamily="18" charset="0"/>
                <a:cs typeface="Times New Roman" panose="02020603050405020304" pitchFamily="18" charset="0"/>
              </a:rPr>
              <a:t>kayısı üretimi ile dünya üretiminde ilk sırada yer almaktadır. Bu üretimde en büyük payı </a:t>
            </a:r>
            <a:r>
              <a:rPr lang="tr-TR" sz="2400" b="1" dirty="0" smtClean="0">
                <a:solidFill>
                  <a:srgbClr val="0070C0"/>
                </a:solidFill>
                <a:effectLst/>
                <a:ea typeface="Times New Roman" panose="02020603050405020304" pitchFamily="18" charset="0"/>
                <a:cs typeface="Times New Roman" panose="02020603050405020304" pitchFamily="18" charset="0"/>
              </a:rPr>
              <a:t>kuru kayısı üretimi </a:t>
            </a:r>
            <a:r>
              <a:rPr lang="tr-TR" sz="2400" dirty="0" smtClean="0">
                <a:effectLst/>
                <a:ea typeface="Times New Roman" panose="02020603050405020304" pitchFamily="18" charset="0"/>
                <a:cs typeface="Times New Roman" panose="02020603050405020304" pitchFamily="18" charset="0"/>
              </a:rPr>
              <a:t>almaktadır. Ülkemiz kuru kayısı ihracatından 300 milyon doların üzerinde yıllık gelir elde edip, en fazla kayısı ihracatını ABD, Rusya, Almanya, Fransa ve Birleşik </a:t>
            </a:r>
            <a:r>
              <a:rPr lang="tr-TR" sz="2400" dirty="0" err="1" smtClean="0">
                <a:effectLst/>
                <a:ea typeface="Times New Roman" panose="02020603050405020304" pitchFamily="18" charset="0"/>
                <a:cs typeface="Times New Roman" panose="02020603050405020304" pitchFamily="18" charset="0"/>
              </a:rPr>
              <a:t>Krallık’a</a:t>
            </a:r>
            <a:r>
              <a:rPr lang="tr-TR" sz="2400" dirty="0" smtClean="0">
                <a:effectLst/>
                <a:ea typeface="Times New Roman" panose="02020603050405020304" pitchFamily="18" charset="0"/>
                <a:cs typeface="Times New Roman" panose="02020603050405020304" pitchFamily="18" charset="0"/>
              </a:rPr>
              <a:t> yapmaktadır.  </a:t>
            </a:r>
            <a:endParaRPr lang="tr-TR" sz="2400" dirty="0" smtClean="0">
              <a:effectLst/>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4078297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7584" y="332657"/>
            <a:ext cx="5328592" cy="1080120"/>
          </a:xfrm>
        </p:spPr>
        <p:txBody>
          <a:bodyPr/>
          <a:lstStyle/>
          <a:p>
            <a:pPr algn="ctr"/>
            <a:r>
              <a:rPr lang="tr-TR" dirty="0" smtClean="0">
                <a:solidFill>
                  <a:srgbClr val="FF0000"/>
                </a:solidFill>
                <a:latin typeface="+mn-lt"/>
              </a:rPr>
              <a:t>Kaysı çeşit Çalışmaları</a:t>
            </a:r>
            <a:endParaRPr lang="tr-TR" dirty="0">
              <a:solidFill>
                <a:srgbClr val="FF0000"/>
              </a:solidFill>
              <a:latin typeface="+mn-lt"/>
            </a:endParaRPr>
          </a:p>
        </p:txBody>
      </p:sp>
      <p:sp>
        <p:nvSpPr>
          <p:cNvPr id="3" name="İçerik Yer Tutucusu 2"/>
          <p:cNvSpPr>
            <a:spLocks noGrp="1"/>
          </p:cNvSpPr>
          <p:nvPr>
            <p:ph idx="1"/>
          </p:nvPr>
        </p:nvSpPr>
        <p:spPr>
          <a:xfrm>
            <a:off x="755576" y="1412777"/>
            <a:ext cx="6552728" cy="4764186"/>
          </a:xfrm>
        </p:spPr>
        <p:txBody>
          <a:bodyPr>
            <a:normAutofit/>
          </a:bodyPr>
          <a:lstStyle/>
          <a:p>
            <a:r>
              <a:rPr lang="tr-TR" sz="2400" b="1" dirty="0" smtClean="0">
                <a:solidFill>
                  <a:srgbClr val="002060"/>
                </a:solidFill>
              </a:rPr>
              <a:t>Sofralık Kayısı: 1981</a:t>
            </a:r>
          </a:p>
          <a:p>
            <a:endParaRPr lang="tr-TR" sz="2400" b="1" dirty="0">
              <a:solidFill>
                <a:srgbClr val="002060"/>
              </a:solidFill>
            </a:endParaRPr>
          </a:p>
          <a:p>
            <a:r>
              <a:rPr lang="tr-TR" sz="2400" dirty="0" err="1"/>
              <a:t>Canino</a:t>
            </a:r>
            <a:r>
              <a:rPr lang="tr-TR" sz="2400" dirty="0" smtClean="0"/>
              <a:t>,</a:t>
            </a:r>
          </a:p>
          <a:p>
            <a:r>
              <a:rPr lang="tr-TR" sz="2400" dirty="0" smtClean="0"/>
              <a:t> </a:t>
            </a:r>
            <a:r>
              <a:rPr lang="tr-TR" sz="2400" dirty="0" err="1" smtClean="0"/>
              <a:t>Precoce</a:t>
            </a:r>
            <a:r>
              <a:rPr lang="tr-TR" sz="2400" dirty="0" smtClean="0"/>
              <a:t> </a:t>
            </a:r>
            <a:r>
              <a:rPr lang="tr-TR" sz="2400" dirty="0"/>
              <a:t>de </a:t>
            </a:r>
            <a:r>
              <a:rPr lang="tr-TR" sz="2400" dirty="0" err="1"/>
              <a:t>Colomer</a:t>
            </a:r>
            <a:r>
              <a:rPr lang="tr-TR" sz="2400" dirty="0" smtClean="0"/>
              <a:t>,</a:t>
            </a:r>
          </a:p>
          <a:p>
            <a:r>
              <a:rPr lang="tr-TR" sz="2400" dirty="0" smtClean="0"/>
              <a:t> </a:t>
            </a:r>
            <a:r>
              <a:rPr lang="tr-TR" sz="2400" dirty="0" err="1"/>
              <a:t>Precoce</a:t>
            </a:r>
            <a:r>
              <a:rPr lang="tr-TR" sz="2400" dirty="0"/>
              <a:t> de </a:t>
            </a:r>
            <a:r>
              <a:rPr lang="tr-TR" sz="2400" dirty="0" err="1"/>
              <a:t>Thryinthe</a:t>
            </a:r>
            <a:r>
              <a:rPr lang="tr-TR" sz="2400" dirty="0" smtClean="0"/>
              <a:t>,</a:t>
            </a:r>
          </a:p>
          <a:p>
            <a:r>
              <a:rPr lang="tr-TR" sz="2400" dirty="0" smtClean="0"/>
              <a:t> </a:t>
            </a:r>
            <a:r>
              <a:rPr lang="tr-TR" sz="2400" dirty="0" err="1"/>
              <a:t>Priana</a:t>
            </a:r>
            <a:r>
              <a:rPr lang="tr-TR" sz="2400" dirty="0"/>
              <a:t>, </a:t>
            </a:r>
            <a:r>
              <a:rPr lang="tr-TR" sz="2400" dirty="0" err="1" smtClean="0"/>
              <a:t>Beliana</a:t>
            </a:r>
            <a:r>
              <a:rPr lang="tr-TR" sz="2400" dirty="0"/>
              <a:t>, </a:t>
            </a:r>
            <a:r>
              <a:rPr lang="tr-TR" sz="2400" dirty="0" err="1" smtClean="0"/>
              <a:t>Feriana</a:t>
            </a:r>
            <a:r>
              <a:rPr lang="tr-TR" sz="2400" dirty="0" smtClean="0"/>
              <a:t>,</a:t>
            </a:r>
          </a:p>
          <a:p>
            <a:r>
              <a:rPr lang="tr-TR" sz="2400" dirty="0" err="1" smtClean="0"/>
              <a:t>Ninfa</a:t>
            </a:r>
            <a:r>
              <a:rPr lang="tr-TR" sz="2400" dirty="0" smtClean="0"/>
              <a:t>,</a:t>
            </a:r>
          </a:p>
          <a:p>
            <a:r>
              <a:rPr lang="tr-TR" sz="2400" dirty="0" err="1" smtClean="0"/>
              <a:t>Roxana</a:t>
            </a:r>
            <a:r>
              <a:rPr lang="tr-TR" sz="2400" dirty="0" smtClean="0"/>
              <a:t> (Yayla bölgeleri için en geç çiçek açan)</a:t>
            </a:r>
            <a:endParaRPr lang="tr-TR" sz="2400" dirty="0"/>
          </a:p>
          <a:p>
            <a:endParaRPr lang="tr-TR" dirty="0"/>
          </a:p>
          <a:p>
            <a:endParaRPr lang="tr-TR" dirty="0"/>
          </a:p>
        </p:txBody>
      </p:sp>
    </p:spTree>
    <p:extLst>
      <p:ext uri="{BB962C8B-B14F-4D97-AF65-F5344CB8AC3E}">
        <p14:creationId xmlns:p14="http://schemas.microsoft.com/office/powerpoint/2010/main" val="4079524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548680"/>
            <a:ext cx="8191822" cy="5628283"/>
          </a:xfrm>
        </p:spPr>
        <p:txBody>
          <a:bodyPr>
            <a:normAutofit fontScale="92500"/>
          </a:bodyPr>
          <a:lstStyle/>
          <a:p>
            <a:pPr indent="450215" algn="just">
              <a:lnSpc>
                <a:spcPct val="150000"/>
              </a:lnSpc>
              <a:spcAft>
                <a:spcPts val="600"/>
              </a:spcAft>
            </a:pPr>
            <a:r>
              <a:rPr lang="tr-TR" sz="2400" dirty="0" smtClean="0">
                <a:effectLst/>
                <a:ea typeface="Times New Roman" panose="02020603050405020304" pitchFamily="18" charset="0"/>
              </a:rPr>
              <a:t>Ülkemizde erkenci sofralık kayısı yoğun olarak Akdeniz Bölgesi’nde ve Mersin, Antalya, Adana ve Hatay illerinde nisan ayının sonunda hasat edilmektedir. </a:t>
            </a:r>
          </a:p>
          <a:p>
            <a:pPr indent="450215" algn="just">
              <a:lnSpc>
                <a:spcPct val="150000"/>
              </a:lnSpc>
              <a:spcAft>
                <a:spcPts val="600"/>
              </a:spcAft>
            </a:pPr>
            <a:r>
              <a:rPr lang="tr-TR" sz="2400" dirty="0" smtClean="0">
                <a:effectLst/>
                <a:ea typeface="Times New Roman" panose="02020603050405020304" pitchFamily="18" charset="0"/>
                <a:cs typeface="Calibri" panose="020F0502020204030204" pitchFamily="34" charset="0"/>
              </a:rPr>
              <a:t>Özellikle 1990’lı yıllardan sonra sert çekirdekli meyvelerin örtü altına alınmasıyla Akdeniz bölgesinin erkencilik avantajı daha da öne çekilerek, Nisan ayının 12’sinden sonra Ankara ve İstanbul’a turfanda kayısı ve </a:t>
            </a:r>
            <a:r>
              <a:rPr lang="tr-TR" sz="2400" dirty="0" err="1" smtClean="0">
                <a:effectLst/>
                <a:ea typeface="Times New Roman" panose="02020603050405020304" pitchFamily="18" charset="0"/>
                <a:cs typeface="Calibri" panose="020F0502020204030204" pitchFamily="34" charset="0"/>
              </a:rPr>
              <a:t>nektarin</a:t>
            </a:r>
            <a:r>
              <a:rPr lang="tr-TR" sz="2400" dirty="0" smtClean="0">
                <a:effectLst/>
                <a:ea typeface="Times New Roman" panose="02020603050405020304" pitchFamily="18" charset="0"/>
                <a:cs typeface="Calibri" panose="020F0502020204030204" pitchFamily="34" charset="0"/>
              </a:rPr>
              <a:t> gönderilmeye başlanmıştır. </a:t>
            </a:r>
          </a:p>
          <a:p>
            <a:pPr lvl="0" indent="450215" algn="just">
              <a:lnSpc>
                <a:spcPct val="150000"/>
              </a:lnSpc>
              <a:spcAft>
                <a:spcPts val="600"/>
              </a:spcAft>
            </a:pPr>
            <a:r>
              <a:rPr lang="tr-TR" sz="2400" dirty="0">
                <a:solidFill>
                  <a:prstClr val="black"/>
                </a:solidFill>
                <a:ea typeface="Times New Roman" panose="02020603050405020304" pitchFamily="18" charset="0"/>
              </a:rPr>
              <a:t>Malatya ve Iğdır ile Kayseri, Karaman ve Bursa illeri de önemli sofralık kayısı üreten illerdir. </a:t>
            </a:r>
          </a:p>
          <a:p>
            <a:pPr indent="450215" algn="just">
              <a:lnSpc>
                <a:spcPct val="150000"/>
              </a:lnSpc>
              <a:spcAft>
                <a:spcPts val="600"/>
              </a:spcAft>
            </a:pPr>
            <a:endParaRPr lang="tr-T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0904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548680"/>
            <a:ext cx="8191822" cy="5628283"/>
          </a:xfrm>
        </p:spPr>
        <p:txBody>
          <a:bodyPr/>
          <a:lstStyle/>
          <a:p>
            <a:pPr indent="450215" algn="just">
              <a:lnSpc>
                <a:spcPct val="150000"/>
              </a:lnSpc>
              <a:spcAft>
                <a:spcPts val="600"/>
              </a:spcAft>
            </a:pPr>
            <a:r>
              <a:rPr lang="tr-TR" sz="2400" dirty="0" smtClean="0">
                <a:effectLst/>
                <a:ea typeface="Calibri" panose="020F0502020204030204" pitchFamily="34" charset="0"/>
                <a:cs typeface="Times New Roman" panose="02020603050405020304" pitchFamily="18" charset="0"/>
              </a:rPr>
              <a:t>Sert çekirdekli meyveler dünyada ve ülkemizde en çok fidanı üretilen meyve grubu içerisinde yer almaktadır. </a:t>
            </a:r>
          </a:p>
          <a:p>
            <a:pPr indent="450215" algn="just">
              <a:lnSpc>
                <a:spcPct val="150000"/>
              </a:lnSpc>
              <a:spcAft>
                <a:spcPts val="600"/>
              </a:spcAft>
            </a:pPr>
            <a:r>
              <a:rPr lang="tr-TR" sz="2400" dirty="0" smtClean="0">
                <a:effectLst/>
                <a:ea typeface="Calibri" panose="020F0502020204030204" pitchFamily="34" charset="0"/>
                <a:cs typeface="Times New Roman" panose="02020603050405020304" pitchFamily="18" charset="0"/>
              </a:rPr>
              <a:t>Genel olarak, geniş adaptasyon yeteneğine sahip olan bu türler dünyanın birçok iklim kuşağında yetiştirilebilmektedir. </a:t>
            </a:r>
          </a:p>
          <a:p>
            <a:pPr indent="450215" algn="just">
              <a:lnSpc>
                <a:spcPct val="150000"/>
              </a:lnSpc>
              <a:spcAft>
                <a:spcPts val="600"/>
              </a:spcAft>
            </a:pPr>
            <a:r>
              <a:rPr lang="tr-TR" sz="2400" dirty="0" smtClean="0">
                <a:effectLst/>
                <a:ea typeface="Calibri" panose="020F0502020204030204" pitchFamily="34" charset="0"/>
                <a:cs typeface="Times New Roman" panose="02020603050405020304" pitchFamily="18" charset="0"/>
              </a:rPr>
              <a:t>Ülkemizde de benzer durum söz konusu olup, </a:t>
            </a:r>
            <a:r>
              <a:rPr lang="tr-TR" sz="2400" b="1" dirty="0" smtClean="0">
                <a:solidFill>
                  <a:srgbClr val="FF0000"/>
                </a:solidFill>
                <a:effectLst/>
                <a:ea typeface="Calibri" panose="020F0502020204030204" pitchFamily="34" charset="0"/>
                <a:cs typeface="Times New Roman" panose="02020603050405020304" pitchFamily="18" charset="0"/>
              </a:rPr>
              <a:t>şeftali, </a:t>
            </a:r>
            <a:r>
              <a:rPr lang="tr-TR" sz="2400" b="1" dirty="0" err="1" smtClean="0">
                <a:solidFill>
                  <a:srgbClr val="FF0000"/>
                </a:solidFill>
                <a:effectLst/>
                <a:ea typeface="Calibri" panose="020F0502020204030204" pitchFamily="34" charset="0"/>
                <a:cs typeface="Times New Roman" panose="02020603050405020304" pitchFamily="18" charset="0"/>
              </a:rPr>
              <a:t>nektarin</a:t>
            </a:r>
            <a:r>
              <a:rPr lang="tr-TR" sz="2400" b="1" dirty="0" smtClean="0">
                <a:solidFill>
                  <a:srgbClr val="FF0000"/>
                </a:solidFill>
                <a:effectLst/>
                <a:ea typeface="Calibri" panose="020F0502020204030204" pitchFamily="34" charset="0"/>
                <a:cs typeface="Times New Roman" panose="02020603050405020304" pitchFamily="18" charset="0"/>
              </a:rPr>
              <a:t>, kayısı, kiraz, erik ve vişne çeşitleri </a:t>
            </a:r>
            <a:r>
              <a:rPr lang="tr-TR" sz="2400" dirty="0" smtClean="0">
                <a:effectLst/>
                <a:ea typeface="Calibri" panose="020F0502020204030204" pitchFamily="34" charset="0"/>
                <a:cs typeface="Times New Roman" panose="02020603050405020304" pitchFamily="18" charset="0"/>
              </a:rPr>
              <a:t>soğuklama gereksinimlerine göre sofralık veya kurutmalık olma özelliğine göre veya erkencilik veya </a:t>
            </a:r>
            <a:r>
              <a:rPr lang="tr-TR" sz="2400" dirty="0" err="1" smtClean="0">
                <a:effectLst/>
                <a:ea typeface="Calibri" panose="020F0502020204030204" pitchFamily="34" charset="0"/>
                <a:cs typeface="Times New Roman" panose="02020603050405020304" pitchFamily="18" charset="0"/>
              </a:rPr>
              <a:t>geçciliğine</a:t>
            </a:r>
            <a:r>
              <a:rPr lang="tr-TR" sz="2400" dirty="0" smtClean="0">
                <a:effectLst/>
                <a:ea typeface="Calibri" panose="020F0502020204030204" pitchFamily="34" charset="0"/>
                <a:cs typeface="Times New Roman" panose="02020603050405020304" pitchFamily="18" charset="0"/>
              </a:rPr>
              <a:t> göre ülkemizin farklı iklim ve toprak koşullarına uyum sağlayarak yetiştirilebilmektedir. </a:t>
            </a:r>
          </a:p>
          <a:p>
            <a:endParaRPr lang="tr-TR" dirty="0"/>
          </a:p>
        </p:txBody>
      </p:sp>
    </p:spTree>
    <p:extLst>
      <p:ext uri="{BB962C8B-B14F-4D97-AF65-F5344CB8AC3E}">
        <p14:creationId xmlns:p14="http://schemas.microsoft.com/office/powerpoint/2010/main" val="1694793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404664"/>
            <a:ext cx="8640960" cy="6192688"/>
          </a:xfrm>
        </p:spPr>
        <p:txBody>
          <a:bodyPr>
            <a:normAutofit fontScale="92500"/>
          </a:bodyPr>
          <a:lstStyle/>
          <a:p>
            <a:pPr indent="450215" algn="just">
              <a:lnSpc>
                <a:spcPct val="150000"/>
              </a:lnSpc>
              <a:spcAft>
                <a:spcPts val="600"/>
              </a:spcAft>
            </a:pPr>
            <a:r>
              <a:rPr lang="tr-TR" sz="2800" b="1" dirty="0" smtClean="0">
                <a:solidFill>
                  <a:srgbClr val="FF0000"/>
                </a:solidFill>
                <a:effectLst/>
                <a:ea typeface="Times New Roman" panose="02020603050405020304" pitchFamily="18" charset="0"/>
              </a:rPr>
              <a:t>Türkiye’de yetiştirilen önemli sofralık kayısı çeşitleri </a:t>
            </a:r>
          </a:p>
          <a:p>
            <a:pPr indent="0" algn="just">
              <a:lnSpc>
                <a:spcPct val="150000"/>
              </a:lnSpc>
              <a:spcAft>
                <a:spcPts val="600"/>
              </a:spcAft>
              <a:buNone/>
            </a:pPr>
            <a:r>
              <a:rPr lang="tr-TR" sz="2400" dirty="0" err="1" smtClean="0">
                <a:effectLst/>
                <a:ea typeface="Times New Roman" panose="02020603050405020304" pitchFamily="18" charset="0"/>
              </a:rPr>
              <a:t>Hasanbey</a:t>
            </a:r>
            <a:r>
              <a:rPr lang="tr-TR" sz="2400" dirty="0" smtClean="0">
                <a:effectLst/>
                <a:ea typeface="Times New Roman" panose="02020603050405020304" pitchFamily="18" charset="0"/>
              </a:rPr>
              <a:t>, 			Alkaya, 		 	</a:t>
            </a:r>
            <a:r>
              <a:rPr lang="tr-TR" sz="2400" dirty="0" err="1" smtClean="0">
                <a:effectLst/>
                <a:ea typeface="Times New Roman" panose="02020603050405020304" pitchFamily="18" charset="0"/>
              </a:rPr>
              <a:t>Aprikoz</a:t>
            </a:r>
            <a:r>
              <a:rPr lang="tr-TR" sz="2400" dirty="0" smtClean="0">
                <a:effectLst/>
                <a:ea typeface="Times New Roman" panose="02020603050405020304" pitchFamily="18" charset="0"/>
              </a:rPr>
              <a:t>(Şalak), </a:t>
            </a:r>
          </a:p>
          <a:p>
            <a:pPr indent="0" algn="just">
              <a:lnSpc>
                <a:spcPct val="150000"/>
              </a:lnSpc>
              <a:spcAft>
                <a:spcPts val="600"/>
              </a:spcAft>
              <a:buNone/>
            </a:pPr>
            <a:r>
              <a:rPr lang="tr-TR" sz="2400" dirty="0" smtClean="0">
                <a:effectLst/>
                <a:ea typeface="Times New Roman" panose="02020603050405020304" pitchFamily="18" charset="0"/>
              </a:rPr>
              <a:t>Şekerpare, 			Şam, 				Turfanda İzmir,    </a:t>
            </a:r>
          </a:p>
          <a:p>
            <a:pPr indent="0" algn="just">
              <a:lnSpc>
                <a:spcPct val="150000"/>
              </a:lnSpc>
              <a:spcAft>
                <a:spcPts val="600"/>
              </a:spcAft>
              <a:buNone/>
            </a:pPr>
            <a:r>
              <a:rPr lang="tr-TR" sz="2400" dirty="0" err="1" smtClean="0">
                <a:effectLst/>
                <a:ea typeface="Times New Roman" panose="02020603050405020304" pitchFamily="18" charset="0"/>
              </a:rPr>
              <a:t>Alyanak</a:t>
            </a:r>
            <a:r>
              <a:rPr lang="tr-TR" sz="2400" dirty="0" smtClean="0">
                <a:effectLst/>
                <a:ea typeface="Times New Roman" panose="02020603050405020304" pitchFamily="18" charset="0"/>
              </a:rPr>
              <a:t>, </a:t>
            </a:r>
            <a:r>
              <a:rPr lang="tr-TR" sz="2400" dirty="0">
                <a:ea typeface="Times New Roman" panose="02020603050405020304" pitchFamily="18" charset="0"/>
              </a:rPr>
              <a:t>	</a:t>
            </a:r>
            <a:r>
              <a:rPr lang="tr-TR" sz="2400" dirty="0" smtClean="0">
                <a:ea typeface="Times New Roman" panose="02020603050405020304" pitchFamily="18" charset="0"/>
              </a:rPr>
              <a:t>			</a:t>
            </a:r>
            <a:r>
              <a:rPr lang="tr-TR" sz="2400" dirty="0" err="1" smtClean="0">
                <a:effectLst/>
                <a:ea typeface="Times New Roman" panose="02020603050405020304" pitchFamily="18" charset="0"/>
              </a:rPr>
              <a:t>Tokaloğlu</a:t>
            </a:r>
            <a:r>
              <a:rPr lang="tr-TR" sz="2400" dirty="0" smtClean="0">
                <a:effectLst/>
                <a:ea typeface="Times New Roman" panose="02020603050405020304" pitchFamily="18" charset="0"/>
              </a:rPr>
              <a:t>, 			</a:t>
            </a:r>
            <a:r>
              <a:rPr lang="tr-TR" sz="2400" dirty="0" err="1" smtClean="0">
                <a:effectLst/>
                <a:ea typeface="Times New Roman" panose="02020603050405020304" pitchFamily="18" charset="0"/>
              </a:rPr>
              <a:t>Ethembey</a:t>
            </a:r>
            <a:r>
              <a:rPr lang="tr-TR" sz="2400" dirty="0" smtClean="0">
                <a:effectLst/>
                <a:ea typeface="Times New Roman" panose="02020603050405020304" pitchFamily="18" charset="0"/>
              </a:rPr>
              <a:t>, </a:t>
            </a:r>
          </a:p>
          <a:p>
            <a:pPr indent="0" algn="just">
              <a:lnSpc>
                <a:spcPct val="150000"/>
              </a:lnSpc>
              <a:spcAft>
                <a:spcPts val="600"/>
              </a:spcAft>
              <a:buNone/>
            </a:pPr>
            <a:r>
              <a:rPr lang="tr-TR" sz="2400" dirty="0" err="1" smtClean="0">
                <a:effectLst/>
                <a:ea typeface="Times New Roman" panose="02020603050405020304" pitchFamily="18" charset="0"/>
              </a:rPr>
              <a:t>Alatayıldızı</a:t>
            </a:r>
            <a:r>
              <a:rPr lang="tr-TR" sz="2400" dirty="0" smtClean="0">
                <a:effectLst/>
                <a:ea typeface="Times New Roman" panose="02020603050405020304" pitchFamily="18" charset="0"/>
              </a:rPr>
              <a:t>,	 		</a:t>
            </a:r>
            <a:r>
              <a:rPr lang="tr-TR" sz="2400" dirty="0" err="1" smtClean="0">
                <a:effectLst/>
                <a:ea typeface="Times New Roman" panose="02020603050405020304" pitchFamily="18" charset="0"/>
              </a:rPr>
              <a:t>Çağataybey</a:t>
            </a:r>
            <a:r>
              <a:rPr lang="tr-TR" sz="2400" dirty="0" smtClean="0">
                <a:effectLst/>
                <a:ea typeface="Times New Roman" panose="02020603050405020304" pitchFamily="18" charset="0"/>
              </a:rPr>
              <a:t>,  		Karacabey, </a:t>
            </a:r>
          </a:p>
          <a:p>
            <a:pPr indent="0" algn="just">
              <a:lnSpc>
                <a:spcPct val="150000"/>
              </a:lnSpc>
              <a:spcAft>
                <a:spcPts val="600"/>
              </a:spcAft>
              <a:buNone/>
            </a:pPr>
            <a:r>
              <a:rPr lang="tr-TR" sz="2400" dirty="0" err="1" smtClean="0">
                <a:effectLst/>
                <a:ea typeface="Times New Roman" panose="02020603050405020304" pitchFamily="18" charset="0"/>
              </a:rPr>
              <a:t>Mahmudun</a:t>
            </a:r>
            <a:r>
              <a:rPr lang="tr-TR" sz="2400" dirty="0" smtClean="0">
                <a:effectLst/>
                <a:ea typeface="Times New Roman" panose="02020603050405020304" pitchFamily="18" charset="0"/>
              </a:rPr>
              <a:t> Eriği, 		Adilcevaz 5, 		İri </a:t>
            </a:r>
            <a:r>
              <a:rPr lang="tr-TR" sz="2400" dirty="0" err="1" smtClean="0">
                <a:effectLst/>
                <a:ea typeface="Times New Roman" panose="02020603050405020304" pitchFamily="18" charset="0"/>
              </a:rPr>
              <a:t>Bitirgen</a:t>
            </a:r>
            <a:r>
              <a:rPr lang="tr-TR" sz="2400" dirty="0" smtClean="0">
                <a:effectLst/>
                <a:ea typeface="Times New Roman" panose="02020603050405020304" pitchFamily="18" charset="0"/>
              </a:rPr>
              <a:t>,     </a:t>
            </a:r>
          </a:p>
          <a:p>
            <a:pPr indent="0" algn="just">
              <a:lnSpc>
                <a:spcPct val="150000"/>
              </a:lnSpc>
              <a:spcAft>
                <a:spcPts val="600"/>
              </a:spcAft>
              <a:buNone/>
            </a:pPr>
            <a:r>
              <a:rPr lang="tr-TR" sz="2400" dirty="0" err="1" smtClean="0">
                <a:effectLst/>
                <a:ea typeface="Times New Roman" panose="02020603050405020304" pitchFamily="18" charset="0"/>
              </a:rPr>
              <a:t>Precoce</a:t>
            </a:r>
            <a:r>
              <a:rPr lang="tr-TR" sz="2400" dirty="0" smtClean="0">
                <a:effectLst/>
                <a:ea typeface="Times New Roman" panose="02020603050405020304" pitchFamily="18" charset="0"/>
              </a:rPr>
              <a:t> de </a:t>
            </a:r>
            <a:r>
              <a:rPr lang="tr-TR" sz="2400" dirty="0" err="1" smtClean="0">
                <a:effectLst/>
                <a:ea typeface="Times New Roman" panose="02020603050405020304" pitchFamily="18" charset="0"/>
              </a:rPr>
              <a:t>Tyrinthe</a:t>
            </a:r>
            <a:r>
              <a:rPr lang="tr-TR" sz="2400" dirty="0" smtClean="0">
                <a:effectLst/>
                <a:ea typeface="Times New Roman" panose="02020603050405020304" pitchFamily="18" charset="0"/>
              </a:rPr>
              <a:t>, 		</a:t>
            </a:r>
            <a:r>
              <a:rPr lang="tr-TR" sz="2400" dirty="0" err="1" smtClean="0">
                <a:effectLst/>
                <a:ea typeface="Times New Roman" panose="02020603050405020304" pitchFamily="18" charset="0"/>
              </a:rPr>
              <a:t>Precoce</a:t>
            </a:r>
            <a:r>
              <a:rPr lang="tr-TR" sz="2400" dirty="0" smtClean="0">
                <a:effectLst/>
                <a:ea typeface="Times New Roman" panose="02020603050405020304" pitchFamily="18" charset="0"/>
              </a:rPr>
              <a:t> de </a:t>
            </a:r>
            <a:r>
              <a:rPr lang="tr-TR" sz="2400" dirty="0" err="1" smtClean="0">
                <a:effectLst/>
                <a:ea typeface="Times New Roman" panose="02020603050405020304" pitchFamily="18" charset="0"/>
              </a:rPr>
              <a:t>Colomer</a:t>
            </a:r>
            <a:r>
              <a:rPr lang="tr-TR" sz="2400" dirty="0" smtClean="0">
                <a:effectLst/>
                <a:ea typeface="Times New Roman" panose="02020603050405020304" pitchFamily="18" charset="0"/>
              </a:rPr>
              <a:t>, 	</a:t>
            </a:r>
            <a:r>
              <a:rPr lang="tr-TR" sz="2400" dirty="0" err="1" smtClean="0">
                <a:effectLst/>
                <a:ea typeface="Times New Roman" panose="02020603050405020304" pitchFamily="18" charset="0"/>
              </a:rPr>
              <a:t>Canino</a:t>
            </a:r>
            <a:r>
              <a:rPr lang="tr-TR" sz="2400" dirty="0" smtClean="0">
                <a:effectLst/>
                <a:ea typeface="Times New Roman" panose="02020603050405020304" pitchFamily="18" charset="0"/>
              </a:rPr>
              <a:t>,              </a:t>
            </a:r>
          </a:p>
          <a:p>
            <a:pPr indent="0" algn="just">
              <a:lnSpc>
                <a:spcPct val="150000"/>
              </a:lnSpc>
              <a:spcAft>
                <a:spcPts val="600"/>
              </a:spcAft>
              <a:buNone/>
            </a:pPr>
            <a:r>
              <a:rPr lang="tr-TR" sz="2400" dirty="0" err="1" smtClean="0">
                <a:effectLst/>
                <a:ea typeface="Times New Roman" panose="02020603050405020304" pitchFamily="18" charset="0"/>
              </a:rPr>
              <a:t>Luizet</a:t>
            </a:r>
            <a:r>
              <a:rPr lang="tr-TR" sz="2400" dirty="0" smtClean="0">
                <a:effectLst/>
                <a:ea typeface="Times New Roman" panose="02020603050405020304" pitchFamily="18" charset="0"/>
              </a:rPr>
              <a:t>,                      		</a:t>
            </a:r>
            <a:r>
              <a:rPr lang="tr-TR" sz="2400" dirty="0" err="1" smtClean="0">
                <a:effectLst/>
                <a:ea typeface="Times New Roman" panose="02020603050405020304" pitchFamily="18" charset="0"/>
              </a:rPr>
              <a:t>Roxana</a:t>
            </a:r>
            <a:r>
              <a:rPr lang="tr-TR" sz="2400" dirty="0" smtClean="0">
                <a:effectLst/>
                <a:ea typeface="Times New Roman" panose="02020603050405020304" pitchFamily="18" charset="0"/>
              </a:rPr>
              <a:t>, 			</a:t>
            </a:r>
            <a:r>
              <a:rPr lang="tr-TR" sz="2400" dirty="0" err="1" smtClean="0">
                <a:effectLst/>
                <a:ea typeface="Times New Roman" panose="02020603050405020304" pitchFamily="18" charset="0"/>
              </a:rPr>
              <a:t>Ninfa</a:t>
            </a:r>
            <a:r>
              <a:rPr lang="tr-TR" sz="2400" dirty="0" smtClean="0">
                <a:effectLst/>
                <a:ea typeface="Times New Roman" panose="02020603050405020304" pitchFamily="18" charset="0"/>
              </a:rPr>
              <a:t>, </a:t>
            </a:r>
          </a:p>
          <a:p>
            <a:pPr indent="0" algn="just">
              <a:lnSpc>
                <a:spcPct val="150000"/>
              </a:lnSpc>
              <a:spcAft>
                <a:spcPts val="600"/>
              </a:spcAft>
              <a:buNone/>
            </a:pPr>
            <a:r>
              <a:rPr lang="tr-TR" sz="2400" dirty="0" err="1" smtClean="0">
                <a:effectLst/>
                <a:ea typeface="Times New Roman" panose="02020603050405020304" pitchFamily="18" charset="0"/>
              </a:rPr>
              <a:t>Magador</a:t>
            </a:r>
            <a:r>
              <a:rPr lang="tr-TR" sz="2400" dirty="0" smtClean="0">
                <a:effectLst/>
                <a:ea typeface="Times New Roman" panose="02020603050405020304" pitchFamily="18" charset="0"/>
              </a:rPr>
              <a:t> 				Aurora</a:t>
            </a:r>
          </a:p>
        </p:txBody>
      </p:sp>
    </p:spTree>
    <p:extLst>
      <p:ext uri="{BB962C8B-B14F-4D97-AF65-F5344CB8AC3E}">
        <p14:creationId xmlns:p14="http://schemas.microsoft.com/office/powerpoint/2010/main" val="2644923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C:\WINDOWS\Desktop\kaysı\roksana 2002\070900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964911"/>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C:\WINDOWS\Desktop\kaysı\roksana 2002\070900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2" y="964911"/>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C:\WINDOWS\Desktop\kaysı\roksana 2002\071100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932237"/>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C:\WINDOWS\Desktop\kaysı\roksana 2002\070900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13478"/>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aşlık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tr-TR" kern="0" dirty="0" smtClean="0"/>
              <a:t>ROXANA (Afganistan)</a:t>
            </a:r>
            <a:endParaRPr lang="tr-TR" kern="0" dirty="0"/>
          </a:p>
        </p:txBody>
      </p:sp>
    </p:spTree>
    <p:extLst>
      <p:ext uri="{BB962C8B-B14F-4D97-AF65-F5344CB8AC3E}">
        <p14:creationId xmlns:p14="http://schemas.microsoft.com/office/powerpoint/2010/main" val="943658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64215" y="1825625"/>
            <a:ext cx="6215570"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5028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9855"/>
            <a:ext cx="5660888"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231" y="260648"/>
            <a:ext cx="4669328" cy="47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04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548680"/>
            <a:ext cx="8191822" cy="5628283"/>
          </a:xfrm>
        </p:spPr>
        <p:txBody>
          <a:bodyPr/>
          <a:lstStyle/>
          <a:p>
            <a:pPr lvl="0" indent="0" algn="just">
              <a:lnSpc>
                <a:spcPct val="150000"/>
              </a:lnSpc>
              <a:spcAft>
                <a:spcPts val="600"/>
              </a:spcAft>
              <a:buNone/>
            </a:pPr>
            <a:r>
              <a:rPr lang="tr-TR" sz="2400" b="1" dirty="0">
                <a:solidFill>
                  <a:srgbClr val="FF0000"/>
                </a:solidFill>
                <a:ea typeface="Times New Roman" panose="02020603050405020304" pitchFamily="18" charset="0"/>
              </a:rPr>
              <a:t>Malatya ili </a:t>
            </a:r>
            <a:r>
              <a:rPr lang="tr-TR" sz="2400" dirty="0">
                <a:solidFill>
                  <a:prstClr val="black"/>
                </a:solidFill>
                <a:ea typeface="Times New Roman" panose="02020603050405020304" pitchFamily="18" charset="0"/>
              </a:rPr>
              <a:t>Türkiye’de ve dünyada </a:t>
            </a:r>
            <a:r>
              <a:rPr lang="tr-TR" sz="2400" b="1" dirty="0">
                <a:solidFill>
                  <a:srgbClr val="002060"/>
                </a:solidFill>
                <a:ea typeface="Times New Roman" panose="02020603050405020304" pitchFamily="18" charset="0"/>
              </a:rPr>
              <a:t>kuru kayısının merkezi </a:t>
            </a:r>
            <a:r>
              <a:rPr lang="tr-TR" sz="2400" dirty="0">
                <a:solidFill>
                  <a:prstClr val="black"/>
                </a:solidFill>
                <a:ea typeface="Times New Roman" panose="02020603050405020304" pitchFamily="18" charset="0"/>
              </a:rPr>
              <a:t>konumundadır. </a:t>
            </a:r>
            <a:endParaRPr lang="tr-TR" sz="2400" dirty="0">
              <a:solidFill>
                <a:prstClr val="black"/>
              </a:solidFill>
            </a:endParaRPr>
          </a:p>
          <a:p>
            <a:pPr indent="450215" algn="just">
              <a:lnSpc>
                <a:spcPct val="150000"/>
              </a:lnSpc>
              <a:spcAft>
                <a:spcPts val="600"/>
              </a:spcAft>
            </a:pPr>
            <a:r>
              <a:rPr lang="tr-TR" sz="2400" dirty="0" smtClean="0">
                <a:effectLst/>
                <a:ea typeface="Times New Roman" panose="02020603050405020304" pitchFamily="18" charset="0"/>
                <a:cs typeface="Times New Roman" panose="02020603050405020304" pitchFamily="18" charset="0"/>
              </a:rPr>
              <a:t>Burada yetiştirilen kurutmalık özelliklere sahip kayısı çeşitleri </a:t>
            </a:r>
            <a:r>
              <a:rPr lang="tr-TR" sz="2400" dirty="0" err="1" smtClean="0">
                <a:effectLst/>
                <a:ea typeface="Times New Roman" panose="02020603050405020304" pitchFamily="18" charset="0"/>
                <a:cs typeface="Times New Roman" panose="02020603050405020304" pitchFamily="18" charset="0"/>
              </a:rPr>
              <a:t>Hacıhaliloğu</a:t>
            </a:r>
            <a:r>
              <a:rPr lang="tr-TR" sz="2400" dirty="0" smtClean="0">
                <a:effectLst/>
                <a:ea typeface="Times New Roman" panose="02020603050405020304" pitchFamily="18" charset="0"/>
                <a:cs typeface="Times New Roman" panose="02020603050405020304" pitchFamily="18" charset="0"/>
              </a:rPr>
              <a:t>, </a:t>
            </a:r>
            <a:r>
              <a:rPr lang="tr-TR" sz="2400" dirty="0" err="1" smtClean="0">
                <a:effectLst/>
                <a:ea typeface="Times New Roman" panose="02020603050405020304" pitchFamily="18" charset="0"/>
                <a:cs typeface="Times New Roman" panose="02020603050405020304" pitchFamily="18" charset="0"/>
              </a:rPr>
              <a:t>Kabaaşı</a:t>
            </a:r>
            <a:r>
              <a:rPr lang="tr-TR" sz="2400" dirty="0" smtClean="0">
                <a:effectLst/>
                <a:ea typeface="Times New Roman" panose="02020603050405020304" pitchFamily="18" charset="0"/>
                <a:cs typeface="Times New Roman" panose="02020603050405020304" pitchFamily="18" charset="0"/>
              </a:rPr>
              <a:t>, </a:t>
            </a:r>
            <a:r>
              <a:rPr lang="tr-TR" sz="2400" dirty="0" err="1" smtClean="0">
                <a:effectLst/>
                <a:ea typeface="Times New Roman" panose="02020603050405020304" pitchFamily="18" charset="0"/>
                <a:cs typeface="Times New Roman" panose="02020603050405020304" pitchFamily="18" charset="0"/>
              </a:rPr>
              <a:t>Çataloğlu</a:t>
            </a:r>
            <a:r>
              <a:rPr lang="tr-TR" sz="2400" dirty="0" smtClean="0">
                <a:effectLst/>
                <a:ea typeface="Times New Roman" panose="02020603050405020304" pitchFamily="18" charset="0"/>
                <a:cs typeface="Times New Roman" panose="02020603050405020304" pitchFamily="18" charset="0"/>
              </a:rPr>
              <a:t>, Soğancı ve </a:t>
            </a:r>
            <a:r>
              <a:rPr lang="tr-TR" sz="2400" dirty="0" err="1" smtClean="0">
                <a:effectLst/>
                <a:ea typeface="Times New Roman" panose="02020603050405020304" pitchFamily="18" charset="0"/>
                <a:cs typeface="Times New Roman" panose="02020603050405020304" pitchFamily="18" charset="0"/>
              </a:rPr>
              <a:t>Çöloğlu</a:t>
            </a:r>
            <a:r>
              <a:rPr lang="tr-TR" sz="2400" dirty="0" smtClean="0">
                <a:effectLst/>
                <a:ea typeface="Times New Roman" panose="02020603050405020304" pitchFamily="18" charset="0"/>
                <a:cs typeface="Times New Roman" panose="02020603050405020304" pitchFamily="18" charset="0"/>
              </a:rPr>
              <a:t> çeşitleridir. Son yıllara kadar kayısı çöğür anacı üzerinde yapılan yetiştiricilik özellikle sofralık çeşitlerin ağırlıklı olduğu bölgelerde </a:t>
            </a:r>
            <a:r>
              <a:rPr lang="tr-TR" sz="2400" b="1" dirty="0" err="1" smtClean="0">
                <a:solidFill>
                  <a:srgbClr val="002060"/>
                </a:solidFill>
                <a:effectLst/>
                <a:ea typeface="Times New Roman" panose="02020603050405020304" pitchFamily="18" charset="0"/>
                <a:cs typeface="Times New Roman" panose="02020603050405020304" pitchFamily="18" charset="0"/>
              </a:rPr>
              <a:t>Myrobalan</a:t>
            </a:r>
            <a:r>
              <a:rPr lang="tr-TR" sz="2400" b="1" dirty="0" smtClean="0">
                <a:solidFill>
                  <a:srgbClr val="002060"/>
                </a:solidFill>
                <a:effectLst/>
                <a:ea typeface="Times New Roman" panose="02020603050405020304" pitchFamily="18" charset="0"/>
                <a:cs typeface="Times New Roman" panose="02020603050405020304" pitchFamily="18" charset="0"/>
              </a:rPr>
              <a:t> 29 C, </a:t>
            </a:r>
            <a:r>
              <a:rPr lang="tr-TR" sz="2400" b="1" dirty="0" err="1" smtClean="0">
                <a:solidFill>
                  <a:srgbClr val="002060"/>
                </a:solidFill>
                <a:effectLst/>
                <a:ea typeface="Times New Roman" panose="02020603050405020304" pitchFamily="18" charset="0"/>
                <a:cs typeface="Times New Roman" panose="02020603050405020304" pitchFamily="18" charset="0"/>
              </a:rPr>
              <a:t>Marianna</a:t>
            </a:r>
            <a:r>
              <a:rPr lang="tr-TR" sz="2400" b="1" dirty="0" smtClean="0">
                <a:solidFill>
                  <a:srgbClr val="002060"/>
                </a:solidFill>
                <a:effectLst/>
                <a:ea typeface="Times New Roman" panose="02020603050405020304" pitchFamily="18" charset="0"/>
                <a:cs typeface="Times New Roman" panose="02020603050405020304" pitchFamily="18" charset="0"/>
              </a:rPr>
              <a:t> GF 8-1, Saint </a:t>
            </a:r>
            <a:r>
              <a:rPr lang="tr-TR" sz="2400" b="1" dirty="0" err="1" smtClean="0">
                <a:solidFill>
                  <a:srgbClr val="002060"/>
                </a:solidFill>
                <a:effectLst/>
                <a:ea typeface="Times New Roman" panose="02020603050405020304" pitchFamily="18" charset="0"/>
                <a:cs typeface="Times New Roman" panose="02020603050405020304" pitchFamily="18" charset="0"/>
              </a:rPr>
              <a:t>Julien</a:t>
            </a:r>
            <a:r>
              <a:rPr lang="tr-TR" sz="2400" b="1" dirty="0" smtClean="0">
                <a:solidFill>
                  <a:srgbClr val="002060"/>
                </a:solidFill>
                <a:effectLst/>
                <a:ea typeface="Times New Roman" panose="02020603050405020304" pitchFamily="18" charset="0"/>
                <a:cs typeface="Times New Roman" panose="02020603050405020304" pitchFamily="18" charset="0"/>
              </a:rPr>
              <a:t> </a:t>
            </a:r>
            <a:r>
              <a:rPr lang="tr-TR" sz="2400" dirty="0" smtClean="0">
                <a:effectLst/>
                <a:ea typeface="Times New Roman" panose="02020603050405020304" pitchFamily="18" charset="0"/>
                <a:cs typeface="Times New Roman" panose="02020603050405020304" pitchFamily="18" charset="0"/>
              </a:rPr>
              <a:t>gibi klon anaçlara doğru kaymaya başlamıştır. Bu anaçlar üzerinde aşılı fidan üretimi gün geçtikçe yaygınlaşmaktadır. </a:t>
            </a:r>
            <a:endParaRPr lang="tr-TR" sz="2400" dirty="0" smtClean="0">
              <a:effectLst/>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2985573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45000">
              <a:srgbClr val="B0CDE3">
                <a:alpha val="75000"/>
              </a:srgbClr>
            </a:gs>
            <a:gs pos="0">
              <a:schemeClr val="bg2">
                <a:tint val="90000"/>
                <a:satMod val="92000"/>
                <a:lumMod val="120000"/>
              </a:schemeClr>
            </a:gs>
            <a:gs pos="90000">
              <a:schemeClr val="bg2">
                <a:shade val="98000"/>
                <a:satMod val="120000"/>
                <a:lumMod val="6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051" name="Picture 3" descr="C:\Users\Burak Aslansoy\Desktop\kayısı çeşitleri\Kaba asi\P7041806.JPG"/>
          <p:cNvPicPr>
            <a:picLocks noChangeAspect="1" noChangeArrowheads="1"/>
          </p:cNvPicPr>
          <p:nvPr/>
        </p:nvPicPr>
        <p:blipFill>
          <a:blip r:embed="rId2" cstate="print"/>
          <a:srcRect l="7373" t="6733" r="7742" b="2528"/>
          <a:stretch>
            <a:fillRect/>
          </a:stretch>
        </p:blipFill>
        <p:spPr bwMode="auto">
          <a:xfrm>
            <a:off x="2473164" y="2491992"/>
            <a:ext cx="625480" cy="501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C:\Users\Burak Aslansoy\Desktop\kayısı çeşitleri\HaciHalil oglu\P7041821.JPG"/>
          <p:cNvPicPr>
            <a:picLocks noChangeAspect="1" noChangeArrowheads="1"/>
          </p:cNvPicPr>
          <p:nvPr/>
        </p:nvPicPr>
        <p:blipFill>
          <a:blip r:embed="rId3" cstate="print"/>
          <a:srcRect l="5895" r="4637"/>
          <a:stretch>
            <a:fillRect/>
          </a:stretch>
        </p:blipFill>
        <p:spPr bwMode="auto">
          <a:xfrm>
            <a:off x="1083807" y="2544115"/>
            <a:ext cx="546397" cy="458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56" name="Picture 32" descr="D:\Burak\Belgelerim\GTHB\Tescil (R.Kokargül)\Teknik döküman\Kayısı\TESCİLLİ KAYISI ÇEŞİTLERİ\Sakıt-2\sakıt-2.jpg"/>
          <p:cNvPicPr>
            <a:picLocks noChangeAspect="1" noChangeArrowheads="1"/>
          </p:cNvPicPr>
          <p:nvPr/>
        </p:nvPicPr>
        <p:blipFill>
          <a:blip r:embed="rId4" cstate="print"/>
          <a:srcRect l="1292" r="2585"/>
          <a:stretch>
            <a:fillRect/>
          </a:stretch>
        </p:blipFill>
        <p:spPr bwMode="auto">
          <a:xfrm>
            <a:off x="3184868" y="4544805"/>
            <a:ext cx="1351638" cy="1061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53 Sol Sağ Ok"/>
          <p:cNvSpPr/>
          <p:nvPr/>
        </p:nvSpPr>
        <p:spPr>
          <a:xfrm>
            <a:off x="77236" y="6358164"/>
            <a:ext cx="8993503" cy="264932"/>
          </a:xfrm>
          <a:prstGeom prst="leftRightArrow">
            <a:avLst>
              <a:gd name="adj1" fmla="val 34566"/>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8046"/>
            <a:endParaRPr lang="tr-TR" sz="1473">
              <a:solidFill>
                <a:prstClr val="white"/>
              </a:solidFill>
            </a:endParaRPr>
          </a:p>
        </p:txBody>
      </p:sp>
      <p:pic>
        <p:nvPicPr>
          <p:cNvPr id="29" name="Resim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9100" y="301350"/>
            <a:ext cx="916379" cy="804919"/>
          </a:xfrm>
          <a:prstGeom prst="rect">
            <a:avLst/>
          </a:prstGeom>
          <a:effectLst>
            <a:glow rad="63500">
              <a:schemeClr val="bg1">
                <a:alpha val="40000"/>
              </a:schemeClr>
            </a:glow>
          </a:effectLst>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1486" y="301350"/>
            <a:ext cx="808934" cy="804919"/>
          </a:xfrm>
          <a:prstGeom prst="rect">
            <a:avLst/>
          </a:prstGeom>
        </p:spPr>
      </p:pic>
      <p:grpSp>
        <p:nvGrpSpPr>
          <p:cNvPr id="22" name="21 Grup"/>
          <p:cNvGrpSpPr/>
          <p:nvPr/>
        </p:nvGrpSpPr>
        <p:grpSpPr>
          <a:xfrm>
            <a:off x="259618" y="1195577"/>
            <a:ext cx="8621924" cy="321968"/>
            <a:chOff x="0" y="9102232"/>
            <a:chExt cx="34080450" cy="1198080"/>
          </a:xfrm>
        </p:grpSpPr>
        <p:sp>
          <p:nvSpPr>
            <p:cNvPr id="23" name="22 Yuvarlatılmış Dikdörtgen"/>
            <p:cNvSpPr/>
            <p:nvPr/>
          </p:nvSpPr>
          <p:spPr>
            <a:xfrm>
              <a:off x="0" y="9102232"/>
              <a:ext cx="34080450" cy="1198080"/>
            </a:xfrm>
            <a:prstGeom prst="roundRect">
              <a:avLst/>
            </a:prstGeom>
            <a:solidFill>
              <a:srgbClr val="EB7C3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748046"/>
              <a:r>
                <a:rPr lang="tr-TR" sz="1610" b="1" cap="all" dirty="0">
                  <a:ln w="9000" cmpd="sng">
                    <a:solidFill>
                      <a:prstClr val="black">
                        <a:lumMod val="95000"/>
                        <a:lumOff val="5000"/>
                      </a:prstClr>
                    </a:solidFill>
                    <a:prstDash val="solid"/>
                  </a:ln>
                  <a:solidFill>
                    <a:srgbClr val="080808"/>
                  </a:solidFill>
                  <a:effectLst>
                    <a:outerShdw blurRad="38100" dist="38100" dir="2700000" algn="tl">
                      <a:srgbClr val="000000">
                        <a:alpha val="43137"/>
                      </a:srgbClr>
                    </a:outerShdw>
                    <a:reflection blurRad="12700" stA="28000" endPos="45000" dist="1000" dir="5400000" sy="-100000" algn="bl" rotWithShape="0"/>
                  </a:effectLst>
                </a:rPr>
                <a:t>T  E  S  C  İ  L  L  İ        K  A  Y  I  S  I        Ç  E  Ş  İ  T  L  E  R  İ  M  İ  Z</a:t>
              </a:r>
            </a:p>
          </p:txBody>
        </p:sp>
        <p:sp>
          <p:nvSpPr>
            <p:cNvPr id="24" name="Yuvarlatılmış Dikdörtgen 4"/>
            <p:cNvSpPr/>
            <p:nvPr/>
          </p:nvSpPr>
          <p:spPr>
            <a:xfrm>
              <a:off x="58485" y="9160715"/>
              <a:ext cx="33963480" cy="108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667" tIns="30667" rIns="30667" bIns="30667" numCol="1" spcCol="1270" anchor="ctr" anchorCtr="0">
              <a:noAutofit/>
            </a:bodyPr>
            <a:lstStyle/>
            <a:p>
              <a:pPr defTabSz="357845">
                <a:lnSpc>
                  <a:spcPct val="90000"/>
                </a:lnSpc>
                <a:spcBef>
                  <a:spcPct val="0"/>
                </a:spcBef>
                <a:spcAft>
                  <a:spcPct val="35000"/>
                </a:spcAft>
              </a:pPr>
              <a:endParaRPr lang="tr-TR" sz="805">
                <a:solidFill>
                  <a:prstClr val="white"/>
                </a:solidFill>
              </a:endParaRPr>
            </a:p>
          </p:txBody>
        </p:sp>
      </p:grpSp>
      <p:sp>
        <p:nvSpPr>
          <p:cNvPr id="51" name="50 Metin kutusu"/>
          <p:cNvSpPr txBox="1"/>
          <p:nvPr/>
        </p:nvSpPr>
        <p:spPr>
          <a:xfrm>
            <a:off x="2410351" y="279830"/>
            <a:ext cx="4407499" cy="1716496"/>
          </a:xfrm>
          <a:prstGeom prst="rect">
            <a:avLst/>
          </a:prstGeom>
          <a:noFill/>
        </p:spPr>
        <p:txBody>
          <a:bodyPr wrap="square" rtlCol="0">
            <a:spAutoFit/>
          </a:bodyPr>
          <a:lstStyle/>
          <a:p>
            <a:pPr algn="ctr" defTabSz="748046"/>
            <a:r>
              <a:rPr lang="tr-TR" sz="1968" b="1" dirty="0">
                <a:solidFill>
                  <a:prstClr val="black"/>
                </a:solidFill>
                <a:effectLst>
                  <a:outerShdw blurRad="38100" dist="38100" dir="2700000" algn="tl">
                    <a:srgbClr val="000000">
                      <a:alpha val="43137"/>
                    </a:srgbClr>
                  </a:outerShdw>
                </a:effectLst>
              </a:rPr>
              <a:t>T.C. GIDA TARIM VE HAYVANCILIK BAKANLIĞI</a:t>
            </a:r>
          </a:p>
          <a:p>
            <a:pPr algn="ctr" defTabSz="748046"/>
            <a:r>
              <a:rPr lang="tr-TR" sz="1789" b="1" dirty="0">
                <a:solidFill>
                  <a:prstClr val="black"/>
                </a:solidFill>
                <a:effectLst>
                  <a:outerShdw blurRad="38100" dist="38100" dir="2700000" algn="tl">
                    <a:srgbClr val="000000">
                      <a:alpha val="43137"/>
                    </a:srgbClr>
                  </a:outerShdw>
                </a:effectLst>
              </a:rPr>
              <a:t>MALATYA KAYISI ARAŞTIRMA İSTASYONU MÜDÜRLÜĞÜ</a:t>
            </a:r>
          </a:p>
          <a:p>
            <a:pPr algn="ctr" defTabSz="748046"/>
            <a:endParaRPr lang="tr-TR" sz="268" b="1" dirty="0">
              <a:solidFill>
                <a:prstClr val="black"/>
              </a:solidFill>
            </a:endParaRPr>
          </a:p>
          <a:p>
            <a:pPr algn="ctr" defTabSz="748046"/>
            <a:endParaRPr lang="tr-TR" sz="268" b="1" dirty="0">
              <a:solidFill>
                <a:prstClr val="black"/>
              </a:solidFill>
            </a:endParaRPr>
          </a:p>
          <a:p>
            <a:pPr algn="ctr" defTabSz="748046"/>
            <a:r>
              <a:rPr lang="tr-TR" sz="1252" b="1" dirty="0">
                <a:solidFill>
                  <a:prstClr val="black"/>
                </a:solidFill>
              </a:rPr>
              <a:t>Hazırlayanlar: Zir. Yük. Müh. Burak ASLANSOY, Zir. Müh. Remzi KOKARGÜL</a:t>
            </a:r>
          </a:p>
        </p:txBody>
      </p:sp>
      <p:sp>
        <p:nvSpPr>
          <p:cNvPr id="55" name="54 Bükülü Ok"/>
          <p:cNvSpPr/>
          <p:nvPr/>
        </p:nvSpPr>
        <p:spPr>
          <a:xfrm flipH="1">
            <a:off x="7850858" y="582127"/>
            <a:ext cx="1219038" cy="5954119"/>
          </a:xfrm>
          <a:prstGeom prst="bentArrow">
            <a:avLst>
              <a:gd name="adj1" fmla="val 6891"/>
              <a:gd name="adj2" fmla="val 9696"/>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8046"/>
            <a:endParaRPr lang="tr-TR" sz="1473">
              <a:solidFill>
                <a:prstClr val="black"/>
              </a:solidFill>
            </a:endParaRPr>
          </a:p>
        </p:txBody>
      </p:sp>
      <p:grpSp>
        <p:nvGrpSpPr>
          <p:cNvPr id="61" name="60 Grup"/>
          <p:cNvGrpSpPr/>
          <p:nvPr/>
        </p:nvGrpSpPr>
        <p:grpSpPr>
          <a:xfrm>
            <a:off x="305697" y="1552909"/>
            <a:ext cx="1413166" cy="308274"/>
            <a:chOff x="0" y="-2126320"/>
            <a:chExt cx="14246133" cy="12945642"/>
          </a:xfrm>
          <a:solidFill>
            <a:srgbClr val="EB7C30"/>
          </a:solidFill>
        </p:grpSpPr>
        <p:sp>
          <p:nvSpPr>
            <p:cNvPr id="62" name="61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748046"/>
              <a:r>
                <a:rPr lang="tr-TR" sz="1473" b="1" dirty="0">
                  <a:solidFill>
                    <a:prstClr val="white"/>
                  </a:solidFill>
                </a:rPr>
                <a:t>HACIHALİLOĞLU</a:t>
              </a:r>
            </a:p>
          </p:txBody>
        </p:sp>
        <p:sp>
          <p:nvSpPr>
            <p:cNvPr id="63" name="Yuvarlatılmış Dikdörtgen 4"/>
            <p:cNvSpPr/>
            <p:nvPr/>
          </p:nvSpPr>
          <p:spPr>
            <a:xfrm>
              <a:off x="528023" y="-2126320"/>
              <a:ext cx="13718110" cy="124176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HACIHALİLOĞLU</a:t>
              </a:r>
            </a:p>
          </p:txBody>
        </p:sp>
      </p:grpSp>
      <p:grpSp>
        <p:nvGrpSpPr>
          <p:cNvPr id="72" name="71 Grup"/>
          <p:cNvGrpSpPr/>
          <p:nvPr/>
        </p:nvGrpSpPr>
        <p:grpSpPr>
          <a:xfrm>
            <a:off x="305168" y="3012464"/>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73" name="72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74"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Kurutmalık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Dik-yayvan ve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Oval</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Orta (20-45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Çok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Sert</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107" name="106 Grup"/>
          <p:cNvGrpSpPr/>
          <p:nvPr/>
        </p:nvGrpSpPr>
        <p:grpSpPr>
          <a:xfrm>
            <a:off x="1743657" y="1600201"/>
            <a:ext cx="1352264" cy="257574"/>
            <a:chOff x="0" y="2773"/>
            <a:chExt cx="13632180" cy="10816549"/>
          </a:xfrm>
          <a:solidFill>
            <a:srgbClr val="EB7C30"/>
          </a:solidFill>
        </p:grpSpPr>
        <p:sp>
          <p:nvSpPr>
            <p:cNvPr id="108" name="107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9"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KABAAŞI</a:t>
              </a:r>
            </a:p>
          </p:txBody>
        </p:sp>
      </p:grpSp>
      <p:grpSp>
        <p:nvGrpSpPr>
          <p:cNvPr id="110" name="109 Grup"/>
          <p:cNvGrpSpPr/>
          <p:nvPr/>
        </p:nvGrpSpPr>
        <p:grpSpPr>
          <a:xfrm>
            <a:off x="1743129" y="3009057"/>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11" name="110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12"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 ve kurutmalık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Dik-yayvan ve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Oval</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Orta (30-35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Çok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Sert</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114" name="113 Grup"/>
          <p:cNvGrpSpPr/>
          <p:nvPr/>
        </p:nvGrpSpPr>
        <p:grpSpPr>
          <a:xfrm>
            <a:off x="3185026" y="1600201"/>
            <a:ext cx="1352264" cy="257574"/>
            <a:chOff x="0" y="2773"/>
            <a:chExt cx="13632180" cy="10816549"/>
          </a:xfrm>
          <a:solidFill>
            <a:srgbClr val="EB7C30"/>
          </a:solidFill>
        </p:grpSpPr>
        <p:sp>
          <p:nvSpPr>
            <p:cNvPr id="115" name="114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6"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SOĞANCI</a:t>
              </a:r>
            </a:p>
          </p:txBody>
        </p:sp>
      </p:grpSp>
      <p:grpSp>
        <p:nvGrpSpPr>
          <p:cNvPr id="117" name="116 Grup"/>
          <p:cNvGrpSpPr/>
          <p:nvPr/>
        </p:nvGrpSpPr>
        <p:grpSpPr>
          <a:xfrm>
            <a:off x="3184497" y="3009057"/>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18" name="117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19"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Kurutmalık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Dik-yayvan ve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Yuvarlak</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Orta (25-30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Çok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Yumuşak</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121" name="120 Grup"/>
          <p:cNvGrpSpPr/>
          <p:nvPr/>
        </p:nvGrpSpPr>
        <p:grpSpPr>
          <a:xfrm>
            <a:off x="4622987" y="1596794"/>
            <a:ext cx="1352264" cy="257574"/>
            <a:chOff x="0" y="2773"/>
            <a:chExt cx="13632180" cy="10816549"/>
          </a:xfrm>
          <a:solidFill>
            <a:srgbClr val="EB7C30"/>
          </a:solidFill>
        </p:grpSpPr>
        <p:sp>
          <p:nvSpPr>
            <p:cNvPr id="122" name="121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3"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ÇATALOĞLU</a:t>
              </a:r>
            </a:p>
          </p:txBody>
        </p:sp>
      </p:grpSp>
      <p:grpSp>
        <p:nvGrpSpPr>
          <p:cNvPr id="124" name="123 Grup"/>
          <p:cNvGrpSpPr/>
          <p:nvPr/>
        </p:nvGrpSpPr>
        <p:grpSpPr>
          <a:xfrm>
            <a:off x="4622458" y="3005649"/>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25" name="124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26"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Kurutmalık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Dik-yayvan ve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Oval</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Orta (25-37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Sert</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128" name="127 Grup"/>
          <p:cNvGrpSpPr/>
          <p:nvPr/>
        </p:nvGrpSpPr>
        <p:grpSpPr>
          <a:xfrm>
            <a:off x="6067763" y="1600201"/>
            <a:ext cx="1352264" cy="257574"/>
            <a:chOff x="0" y="2773"/>
            <a:chExt cx="13632180" cy="10816549"/>
          </a:xfrm>
          <a:solidFill>
            <a:srgbClr val="EB7C30"/>
          </a:solidFill>
        </p:grpSpPr>
        <p:sp>
          <p:nvSpPr>
            <p:cNvPr id="129" name="128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0"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ŞEKERPARE</a:t>
              </a:r>
            </a:p>
          </p:txBody>
        </p:sp>
      </p:grpSp>
      <p:grpSp>
        <p:nvGrpSpPr>
          <p:cNvPr id="131" name="130 Grup"/>
          <p:cNvGrpSpPr/>
          <p:nvPr/>
        </p:nvGrpSpPr>
        <p:grpSpPr>
          <a:xfrm>
            <a:off x="6067234" y="3009057"/>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32" name="131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33"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Yayvan ve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Oval-yuvarlak</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Küçük (20-30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Orta</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135" name="134 Grup"/>
          <p:cNvGrpSpPr/>
          <p:nvPr/>
        </p:nvGrpSpPr>
        <p:grpSpPr>
          <a:xfrm>
            <a:off x="7505723" y="1596794"/>
            <a:ext cx="1352264" cy="257574"/>
            <a:chOff x="0" y="2773"/>
            <a:chExt cx="13632180" cy="10816549"/>
          </a:xfrm>
          <a:solidFill>
            <a:srgbClr val="EB7C30"/>
          </a:solidFill>
        </p:grpSpPr>
        <p:sp>
          <p:nvSpPr>
            <p:cNvPr id="136" name="135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7"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HASANBEY</a:t>
              </a:r>
            </a:p>
          </p:txBody>
        </p:sp>
      </p:grpSp>
      <p:grpSp>
        <p:nvGrpSpPr>
          <p:cNvPr id="138" name="137 Grup"/>
          <p:cNvGrpSpPr/>
          <p:nvPr/>
        </p:nvGrpSpPr>
        <p:grpSpPr>
          <a:xfrm>
            <a:off x="7505195" y="3005649"/>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39" name="138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40"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Yayvan ve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Yürek</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Çok iri (45-60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Orta Sert</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Erkenci</a:t>
              </a:r>
            </a:p>
          </p:txBody>
        </p:sp>
      </p:grpSp>
      <p:sp>
        <p:nvSpPr>
          <p:cNvPr id="141" name="140 Bükülü Ok"/>
          <p:cNvSpPr/>
          <p:nvPr/>
        </p:nvSpPr>
        <p:spPr>
          <a:xfrm>
            <a:off x="77870" y="583831"/>
            <a:ext cx="1210162" cy="5953226"/>
          </a:xfrm>
          <a:prstGeom prst="bentArrow">
            <a:avLst>
              <a:gd name="adj1" fmla="val 6891"/>
              <a:gd name="adj2" fmla="val 9696"/>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8046"/>
            <a:endParaRPr lang="tr-TR" sz="1473">
              <a:solidFill>
                <a:prstClr val="black"/>
              </a:solidFill>
            </a:endParaRPr>
          </a:p>
        </p:txBody>
      </p:sp>
      <p:grpSp>
        <p:nvGrpSpPr>
          <p:cNvPr id="64" name="63 Grup"/>
          <p:cNvGrpSpPr/>
          <p:nvPr/>
        </p:nvGrpSpPr>
        <p:grpSpPr>
          <a:xfrm>
            <a:off x="302289" y="4249184"/>
            <a:ext cx="1352264" cy="257574"/>
            <a:chOff x="0" y="2773"/>
            <a:chExt cx="13632180" cy="10816549"/>
          </a:xfrm>
          <a:solidFill>
            <a:srgbClr val="EB7C30"/>
          </a:solidFill>
        </p:grpSpPr>
        <p:sp>
          <p:nvSpPr>
            <p:cNvPr id="67" name="66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748046"/>
              <a:r>
                <a:rPr lang="tr-TR" sz="1473" b="1" dirty="0">
                  <a:solidFill>
                    <a:prstClr val="white"/>
                  </a:solidFill>
                </a:rPr>
                <a:t>HACIHALİLOĞLU</a:t>
              </a:r>
            </a:p>
          </p:txBody>
        </p:sp>
        <p:sp>
          <p:nvSpPr>
            <p:cNvPr id="68" name="Yuvarlatılmış Dikdörtgen 4"/>
            <p:cNvSpPr/>
            <p:nvPr/>
          </p:nvSpPr>
          <p:spPr>
            <a:xfrm>
              <a:off x="528020" y="530793"/>
              <a:ext cx="12576140" cy="976050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ALYANAK</a:t>
              </a:r>
            </a:p>
          </p:txBody>
        </p:sp>
      </p:grpSp>
      <p:grpSp>
        <p:nvGrpSpPr>
          <p:cNvPr id="69" name="68 Grup"/>
          <p:cNvGrpSpPr/>
          <p:nvPr/>
        </p:nvGrpSpPr>
        <p:grpSpPr>
          <a:xfrm>
            <a:off x="301760" y="5658040"/>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70" name="69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71"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 ve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Basık oval</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Çok iri (45-60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Ekşimsi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Yumuşak</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Acı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76" name="75 Grup"/>
          <p:cNvGrpSpPr/>
          <p:nvPr/>
        </p:nvGrpSpPr>
        <p:grpSpPr>
          <a:xfrm>
            <a:off x="1740250" y="4245777"/>
            <a:ext cx="1352264" cy="257574"/>
            <a:chOff x="0" y="2773"/>
            <a:chExt cx="13632180" cy="10816549"/>
          </a:xfrm>
          <a:solidFill>
            <a:srgbClr val="EB7C30"/>
          </a:solidFill>
        </p:grpSpPr>
        <p:sp>
          <p:nvSpPr>
            <p:cNvPr id="77" name="76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8"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APRİKOZ (ŞALAK)</a:t>
              </a:r>
            </a:p>
          </p:txBody>
        </p:sp>
      </p:grpSp>
      <p:grpSp>
        <p:nvGrpSpPr>
          <p:cNvPr id="79" name="78 Grup"/>
          <p:cNvGrpSpPr/>
          <p:nvPr/>
        </p:nvGrpSpPr>
        <p:grpSpPr>
          <a:xfrm>
            <a:off x="1739721" y="5654632"/>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80" name="79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81"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Yayvan ve çok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Oval</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Çok iri (45-60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Yumuşak</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83" name="82 Grup"/>
          <p:cNvGrpSpPr/>
          <p:nvPr/>
        </p:nvGrpSpPr>
        <p:grpSpPr>
          <a:xfrm>
            <a:off x="3181618" y="4245777"/>
            <a:ext cx="1352264" cy="257574"/>
            <a:chOff x="0" y="2773"/>
            <a:chExt cx="13632180" cy="10816549"/>
          </a:xfrm>
          <a:solidFill>
            <a:srgbClr val="EB7C30"/>
          </a:solidFill>
        </p:grpSpPr>
        <p:sp>
          <p:nvSpPr>
            <p:cNvPr id="84" name="83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SAKIT - 2</a:t>
              </a:r>
            </a:p>
          </p:txBody>
        </p:sp>
      </p:grpSp>
      <p:grpSp>
        <p:nvGrpSpPr>
          <p:cNvPr id="86" name="85 Grup"/>
          <p:cNvGrpSpPr/>
          <p:nvPr/>
        </p:nvGrpSpPr>
        <p:grpSpPr>
          <a:xfrm>
            <a:off x="3181089" y="5654632"/>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87" name="86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88"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Yayvan ve orta kuvvette</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Yürek</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Küçük (18-25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Orta Yumuşak</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a:t>
              </a:r>
              <a:r>
                <a:rPr lang="tr-TR" sz="501" b="1" dirty="0" err="1">
                  <a:solidFill>
                    <a:prstClr val="black">
                      <a:hueOff val="0"/>
                      <a:satOff val="0"/>
                      <a:lumOff val="0"/>
                      <a:alphaOff val="0"/>
                    </a:prstClr>
                  </a:solidFill>
                </a:rPr>
                <a:t>Geçci</a:t>
              </a:r>
              <a:endParaRPr lang="tr-TR" sz="501" b="1" dirty="0">
                <a:solidFill>
                  <a:prstClr val="black">
                    <a:hueOff val="0"/>
                    <a:satOff val="0"/>
                    <a:lumOff val="0"/>
                    <a:alphaOff val="0"/>
                  </a:prstClr>
                </a:solidFill>
              </a:endParaRPr>
            </a:p>
          </p:txBody>
        </p:sp>
      </p:grpSp>
      <p:grpSp>
        <p:nvGrpSpPr>
          <p:cNvPr id="90" name="89 Grup"/>
          <p:cNvGrpSpPr/>
          <p:nvPr/>
        </p:nvGrpSpPr>
        <p:grpSpPr>
          <a:xfrm>
            <a:off x="4619579" y="4242369"/>
            <a:ext cx="1352264" cy="257574"/>
            <a:chOff x="0" y="2773"/>
            <a:chExt cx="13632180" cy="10816549"/>
          </a:xfrm>
          <a:solidFill>
            <a:srgbClr val="EB7C30"/>
          </a:solidFill>
        </p:grpSpPr>
        <p:sp>
          <p:nvSpPr>
            <p:cNvPr id="91" name="90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2"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ROXANA</a:t>
              </a:r>
            </a:p>
          </p:txBody>
        </p:sp>
      </p:grpSp>
      <p:grpSp>
        <p:nvGrpSpPr>
          <p:cNvPr id="93" name="92 Grup"/>
          <p:cNvGrpSpPr/>
          <p:nvPr/>
        </p:nvGrpSpPr>
        <p:grpSpPr>
          <a:xfrm>
            <a:off x="4619050" y="5651225"/>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94" name="93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95"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Dik-yayvan ve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Oval-yuvarlak</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Çok iri (50-60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Yumuşak</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97" name="96 Grup"/>
          <p:cNvGrpSpPr/>
          <p:nvPr/>
        </p:nvGrpSpPr>
        <p:grpSpPr>
          <a:xfrm>
            <a:off x="6064355" y="4245777"/>
            <a:ext cx="1352264" cy="257574"/>
            <a:chOff x="0" y="2773"/>
            <a:chExt cx="13632180" cy="10816549"/>
          </a:xfrm>
          <a:solidFill>
            <a:srgbClr val="EB7C30"/>
          </a:solidFill>
        </p:grpSpPr>
        <p:sp>
          <p:nvSpPr>
            <p:cNvPr id="98" name="97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9" name="Yuvarlatılmış Dikdörtgen 4"/>
            <p:cNvSpPr/>
            <p:nvPr/>
          </p:nvSpPr>
          <p:spPr>
            <a:xfrm>
              <a:off x="181609" y="745434"/>
              <a:ext cx="13328161" cy="8976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CASNA DRENOVA</a:t>
              </a:r>
            </a:p>
          </p:txBody>
        </p:sp>
      </p:grpSp>
      <p:grpSp>
        <p:nvGrpSpPr>
          <p:cNvPr id="100" name="99 Grup"/>
          <p:cNvGrpSpPr/>
          <p:nvPr/>
        </p:nvGrpSpPr>
        <p:grpSpPr>
          <a:xfrm>
            <a:off x="6063826" y="5654632"/>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01" name="100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02"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Dik-yayvan ve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Oval-yuvarlak</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Küçük (27-31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Orta yumuşak</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104" name="103 Grup"/>
          <p:cNvGrpSpPr/>
          <p:nvPr/>
        </p:nvGrpSpPr>
        <p:grpSpPr>
          <a:xfrm>
            <a:off x="7502316" y="4242369"/>
            <a:ext cx="1352264" cy="257574"/>
            <a:chOff x="0" y="2773"/>
            <a:chExt cx="13632180" cy="10816549"/>
          </a:xfrm>
          <a:solidFill>
            <a:srgbClr val="EB7C30"/>
          </a:solidFill>
        </p:grpSpPr>
        <p:sp>
          <p:nvSpPr>
            <p:cNvPr id="105" name="104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2"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ALKAYA</a:t>
              </a:r>
            </a:p>
          </p:txBody>
        </p:sp>
      </p:grpSp>
      <p:grpSp>
        <p:nvGrpSpPr>
          <p:cNvPr id="143" name="142 Grup"/>
          <p:cNvGrpSpPr/>
          <p:nvPr/>
        </p:nvGrpSpPr>
        <p:grpSpPr>
          <a:xfrm>
            <a:off x="7501787" y="5651225"/>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44" name="143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45"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Kurutmalık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Dik-yayvan ve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Oval</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Orta (30-50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Sert</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146" name="145 Grup"/>
          <p:cNvGrpSpPr/>
          <p:nvPr/>
        </p:nvGrpSpPr>
        <p:grpSpPr>
          <a:xfrm>
            <a:off x="265070" y="3828885"/>
            <a:ext cx="8621924" cy="321968"/>
            <a:chOff x="0" y="9102232"/>
            <a:chExt cx="34080450" cy="1198080"/>
          </a:xfrm>
        </p:grpSpPr>
        <p:sp>
          <p:nvSpPr>
            <p:cNvPr id="147" name="146 Yuvarlatılmış Dikdörtgen"/>
            <p:cNvSpPr/>
            <p:nvPr/>
          </p:nvSpPr>
          <p:spPr>
            <a:xfrm>
              <a:off x="0" y="9102232"/>
              <a:ext cx="34080450" cy="1198080"/>
            </a:xfrm>
            <a:prstGeom prst="roundRect">
              <a:avLst/>
            </a:prstGeom>
            <a:solidFill>
              <a:srgbClr val="EB7C3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748046"/>
              <a:r>
                <a:rPr lang="tr-TR" sz="1610" b="1" cap="all" dirty="0">
                  <a:ln w="9000" cmpd="sng">
                    <a:solidFill>
                      <a:prstClr val="black">
                        <a:lumMod val="95000"/>
                        <a:lumOff val="5000"/>
                      </a:prstClr>
                    </a:solidFill>
                    <a:prstDash val="solid"/>
                  </a:ln>
                  <a:solidFill>
                    <a:srgbClr val="080808"/>
                  </a:solidFill>
                  <a:effectLst>
                    <a:outerShdw blurRad="38100" dist="38100" dir="2700000" algn="tl">
                      <a:srgbClr val="000000">
                        <a:alpha val="43137"/>
                      </a:srgbClr>
                    </a:outerShdw>
                    <a:reflection blurRad="12700" stA="28000" endPos="45000" dist="1000" dir="5400000" sy="-100000" algn="bl" rotWithShape="0"/>
                  </a:effectLst>
                </a:rPr>
                <a:t>T  E  S  C  İ  L  L  İ        K  A  Y  I  S  I        Ç  E  Ş  İ  T  L  E  R  İ  M  İ  Z</a:t>
              </a:r>
            </a:p>
          </p:txBody>
        </p:sp>
        <p:sp>
          <p:nvSpPr>
            <p:cNvPr id="148" name="Yuvarlatılmış Dikdörtgen 4"/>
            <p:cNvSpPr/>
            <p:nvPr/>
          </p:nvSpPr>
          <p:spPr>
            <a:xfrm>
              <a:off x="58485" y="9160715"/>
              <a:ext cx="33963480" cy="108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667" tIns="30667" rIns="30667" bIns="30667" numCol="1" spcCol="1270" anchor="ctr" anchorCtr="0">
              <a:noAutofit/>
            </a:bodyPr>
            <a:lstStyle/>
            <a:p>
              <a:pPr defTabSz="357845">
                <a:lnSpc>
                  <a:spcPct val="90000"/>
                </a:lnSpc>
                <a:spcBef>
                  <a:spcPct val="0"/>
                </a:spcBef>
                <a:spcAft>
                  <a:spcPct val="35000"/>
                </a:spcAft>
              </a:pPr>
              <a:endParaRPr lang="tr-TR" sz="805">
                <a:solidFill>
                  <a:prstClr val="white"/>
                </a:solidFill>
              </a:endParaRPr>
            </a:p>
          </p:txBody>
        </p:sp>
      </p:grpSp>
      <p:pic>
        <p:nvPicPr>
          <p:cNvPr id="1027" name="Picture 3" descr="D:\Burak\Belgelerim\GTHB\Tescil (R.Kokargül)\Teknik döküman\Kayısı\TESCİLLİ KAYISI ÇEŞİTLERİ\Hacıhaliloğlu\hacıhaliloğlu resim\Resim17.jpg"/>
          <p:cNvPicPr>
            <a:picLocks noChangeAspect="1" noChangeArrowheads="1"/>
          </p:cNvPicPr>
          <p:nvPr/>
        </p:nvPicPr>
        <p:blipFill>
          <a:blip r:embed="rId7" cstate="print"/>
          <a:srcRect b="18447"/>
          <a:stretch>
            <a:fillRect/>
          </a:stretch>
        </p:blipFill>
        <p:spPr bwMode="auto">
          <a:xfrm>
            <a:off x="322952" y="2548177"/>
            <a:ext cx="755043" cy="451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D:\Burak\Belgelerim\GTHB\Tescil (R.Kokargül)\Teknik döküman\Kayısı\KAYISI ANAÇLARI\hacıhaliloğlu\P6171719.JPG"/>
          <p:cNvPicPr>
            <a:picLocks noChangeAspect="1" noChangeArrowheads="1"/>
          </p:cNvPicPr>
          <p:nvPr/>
        </p:nvPicPr>
        <p:blipFill>
          <a:blip r:embed="rId8" cstate="print"/>
          <a:srcRect t="7087" b="10531"/>
          <a:stretch>
            <a:fillRect/>
          </a:stretch>
        </p:blipFill>
        <p:spPr bwMode="auto">
          <a:xfrm>
            <a:off x="1022598" y="1868795"/>
            <a:ext cx="609574" cy="669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9" name="Picture 5" descr="D:\Burak\Belgelerim\GTHB\Tescil (R.Kokargül)\Teknik döküman\Kayısı\TESCİLLİ KAYISI ÇEŞİTLERİ\kabaaşı\kabaaşı\Kabaaşı,.jpg"/>
          <p:cNvPicPr>
            <a:picLocks noChangeAspect="1" noChangeArrowheads="1"/>
          </p:cNvPicPr>
          <p:nvPr/>
        </p:nvPicPr>
        <p:blipFill>
          <a:blip r:embed="rId9" cstate="print"/>
          <a:srcRect r="9611" b="15676"/>
          <a:stretch>
            <a:fillRect/>
          </a:stretch>
        </p:blipFill>
        <p:spPr bwMode="auto">
          <a:xfrm>
            <a:off x="1747680" y="2492366"/>
            <a:ext cx="721023" cy="504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1" name="Picture 7" descr="D:\Burak\Belgelerim\GTHB\Tescil (R.Kokargül)\Teknik döküman\Kayısı\TESCİLLİ KAYISI ÇEŞİTLERİ\kabaaşı\kabaaşı\kabaş.JPG"/>
          <p:cNvPicPr>
            <a:picLocks noChangeAspect="1" noChangeArrowheads="1"/>
          </p:cNvPicPr>
          <p:nvPr/>
        </p:nvPicPr>
        <p:blipFill>
          <a:blip r:embed="rId10" cstate="print"/>
          <a:srcRect r="12483"/>
          <a:stretch>
            <a:fillRect/>
          </a:stretch>
        </p:blipFill>
        <p:spPr bwMode="auto">
          <a:xfrm>
            <a:off x="2378123" y="1868165"/>
            <a:ext cx="720421" cy="6173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3" name="Picture 9" descr="D:\Burak\Belgelerim\GTHB\Tescil (R.Kokargül)\Teknik döküman\Kayısı\TESCİLLİ KAYISI ÇEŞİTLERİ\Soğancı\Resim11.jpg"/>
          <p:cNvPicPr>
            <a:picLocks noChangeAspect="1" noChangeArrowheads="1"/>
          </p:cNvPicPr>
          <p:nvPr/>
        </p:nvPicPr>
        <p:blipFill>
          <a:blip r:embed="rId11" cstate="print"/>
          <a:srcRect t="11472" r="3754" b="14029"/>
          <a:stretch>
            <a:fillRect/>
          </a:stretch>
        </p:blipFill>
        <p:spPr bwMode="auto">
          <a:xfrm>
            <a:off x="3187099" y="2508133"/>
            <a:ext cx="840165" cy="4885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5" name="Picture 11" descr="D:\Burak\Belgelerim\GTHB\Tescil (R.Kokargül)\Teknik döküman\Kayısı\TESCİLLİ KAYISI ÇEŞİTLERİ\Soğancı\IMG_6014.JPG"/>
          <p:cNvPicPr>
            <a:picLocks noChangeAspect="1" noChangeArrowheads="1"/>
          </p:cNvPicPr>
          <p:nvPr/>
        </p:nvPicPr>
        <p:blipFill>
          <a:blip r:embed="rId12" cstate="print"/>
          <a:srcRect l="9801" r="6666"/>
          <a:stretch>
            <a:fillRect/>
          </a:stretch>
        </p:blipFill>
        <p:spPr bwMode="auto">
          <a:xfrm>
            <a:off x="3187139" y="1868121"/>
            <a:ext cx="706486" cy="634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7" name="Picture 13" descr="D:\Burak\Belgelerim\GTHB\Tescil (R.Kokargül)\Teknik döküman\Kayısı\TESCİLLİ KAYISI ÇEŞİTLERİ\Soğancı\IMG_6024.JPG"/>
          <p:cNvPicPr>
            <a:picLocks noChangeAspect="1" noChangeArrowheads="1"/>
          </p:cNvPicPr>
          <p:nvPr/>
        </p:nvPicPr>
        <p:blipFill>
          <a:blip r:embed="rId13" cstate="print"/>
          <a:srcRect l="12873" r="10614"/>
          <a:stretch>
            <a:fillRect/>
          </a:stretch>
        </p:blipFill>
        <p:spPr bwMode="auto">
          <a:xfrm>
            <a:off x="3902178" y="1868358"/>
            <a:ext cx="638871" cy="626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8" name="Picture 14" descr="D:\Burak\Belgelerim\GTHB\Tescil (R.Kokargül)\Teknik döküman\Kayısı\TESCİLLİ KAYISI ÇEŞİTLERİ\Çataloğlu\çataloğlu resim\IMG_6648.JPG"/>
          <p:cNvPicPr>
            <a:picLocks noChangeAspect="1" noChangeArrowheads="1"/>
          </p:cNvPicPr>
          <p:nvPr/>
        </p:nvPicPr>
        <p:blipFill>
          <a:blip r:embed="rId14" cstate="print"/>
          <a:srcRect t="15290" b="8426"/>
          <a:stretch>
            <a:fillRect/>
          </a:stretch>
        </p:blipFill>
        <p:spPr bwMode="auto">
          <a:xfrm>
            <a:off x="4625781" y="2524890"/>
            <a:ext cx="816618" cy="467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9" name="Picture 15" descr="D:\Burak\Belgelerim\GTHB\Tescil (R.Kokargül)\Teknik döküman\Kayısı\TESCİLLİ KAYISI ÇEŞİTLERİ\Çataloğlu\çataloğlu resim\Çatal14.jpg"/>
          <p:cNvPicPr>
            <a:picLocks noChangeAspect="1" noChangeArrowheads="1"/>
          </p:cNvPicPr>
          <p:nvPr/>
        </p:nvPicPr>
        <p:blipFill>
          <a:blip r:embed="rId15" cstate="print"/>
          <a:srcRect l="9009" r="8120"/>
          <a:stretch>
            <a:fillRect/>
          </a:stretch>
        </p:blipFill>
        <p:spPr bwMode="auto">
          <a:xfrm>
            <a:off x="4624600" y="1866512"/>
            <a:ext cx="788822" cy="634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0" name="Picture 16" descr="D:\Burak\Belgelerim\GTHB\Tescil (R.Kokargül)\Teknik döküman\Kayısı\TESCİLLİ KAYISI ÇEŞİTLERİ\Şekerpare\şekerpare\Yeni Klasör\IMG_6145.JPG"/>
          <p:cNvPicPr>
            <a:picLocks noChangeAspect="1" noChangeArrowheads="1"/>
          </p:cNvPicPr>
          <p:nvPr/>
        </p:nvPicPr>
        <p:blipFill>
          <a:blip r:embed="rId16" cstate="print">
            <a:lum contrast="20000"/>
          </a:blip>
          <a:srcRect l="7790" r="4797"/>
          <a:stretch>
            <a:fillRect/>
          </a:stretch>
        </p:blipFill>
        <p:spPr bwMode="auto">
          <a:xfrm>
            <a:off x="6808926" y="1867104"/>
            <a:ext cx="614860" cy="527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2" name="Picture 18" descr="D:\Burak\Belgelerim\GTHB\Tescil (R.Kokargül)\Teknik döküman\Kayısı\TESCİLLİ KAYISI ÇEŞİTLERİ\Şekerpare\şekerpare\IMG_6464.JPG"/>
          <p:cNvPicPr>
            <a:picLocks noChangeAspect="1" noChangeArrowheads="1"/>
          </p:cNvPicPr>
          <p:nvPr/>
        </p:nvPicPr>
        <p:blipFill>
          <a:blip r:embed="rId17" cstate="print"/>
          <a:srcRect l="5019" t="9685" r="2111" b="24386"/>
          <a:stretch>
            <a:fillRect/>
          </a:stretch>
        </p:blipFill>
        <p:spPr bwMode="auto">
          <a:xfrm>
            <a:off x="6190274" y="2405188"/>
            <a:ext cx="1110842" cy="591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3" name="Picture 19" descr="D:\Burak\Belgelerim\GTHB\Tescil (R.Kokargül)\Teknik döküman\Kayısı\TESCİLLİ KAYISI ÇEŞİTLERİ\Hasanbey\hasanbey resim\P6091624.JPG"/>
          <p:cNvPicPr>
            <a:picLocks noChangeAspect="1" noChangeArrowheads="1"/>
          </p:cNvPicPr>
          <p:nvPr/>
        </p:nvPicPr>
        <p:blipFill>
          <a:blip r:embed="rId18" cstate="print"/>
          <a:srcRect l="6745" t="13955" r="13161" b="12747"/>
          <a:stretch>
            <a:fillRect/>
          </a:stretch>
        </p:blipFill>
        <p:spPr bwMode="auto">
          <a:xfrm>
            <a:off x="7507837" y="2495586"/>
            <a:ext cx="723443" cy="496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4" name="Picture 20" descr="D:\Burak\Belgelerim\GTHB\Tescil (R.Kokargül)\Teknik döküman\Kayısı\TESCİLLİ KAYISI ÇEŞİTLERİ\Hasanbey\hasanbey resim\P6091610.JPG"/>
          <p:cNvPicPr>
            <a:picLocks noChangeAspect="1" noChangeArrowheads="1"/>
          </p:cNvPicPr>
          <p:nvPr/>
        </p:nvPicPr>
        <p:blipFill>
          <a:blip r:embed="rId19" cstate="print"/>
          <a:srcRect l="10158" t="8298" r="14806" b="5710"/>
          <a:stretch>
            <a:fillRect/>
          </a:stretch>
        </p:blipFill>
        <p:spPr bwMode="auto">
          <a:xfrm>
            <a:off x="8156408" y="1863587"/>
            <a:ext cx="705338" cy="606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6" name="Picture 22" descr="D:\Burak\Belgelerim\GTHB\Tescil (R.Kokargül)\Teknik döküman\Kayısı\TESCİLLİ KAYISI ÇEŞİTLERİ\Hasanbey\hasanbey resim\P6091599.JPG"/>
          <p:cNvPicPr>
            <a:picLocks noChangeAspect="1" noChangeArrowheads="1"/>
          </p:cNvPicPr>
          <p:nvPr/>
        </p:nvPicPr>
        <p:blipFill>
          <a:blip r:embed="rId20" cstate="print"/>
          <a:srcRect l="21880"/>
          <a:stretch>
            <a:fillRect/>
          </a:stretch>
        </p:blipFill>
        <p:spPr bwMode="auto">
          <a:xfrm>
            <a:off x="7505991" y="1864158"/>
            <a:ext cx="645025" cy="619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8" name="Picture 24" descr="D:\Burak\Belgelerim\GTHB\Tescil (R.Kokargül)\Teknik döküman\Kayısı\TESCİLLİ KAYISI ÇEŞİTLERİ\ALKAYA\Alkaya Meyve Resimleri-2008\IMG_5004.jpg"/>
          <p:cNvPicPr>
            <a:picLocks noChangeAspect="1" noChangeArrowheads="1"/>
          </p:cNvPicPr>
          <p:nvPr/>
        </p:nvPicPr>
        <p:blipFill>
          <a:blip r:embed="rId21" cstate="print"/>
          <a:srcRect l="15337" r="22613"/>
          <a:stretch>
            <a:fillRect/>
          </a:stretch>
        </p:blipFill>
        <p:spPr bwMode="auto">
          <a:xfrm>
            <a:off x="7505565" y="4511522"/>
            <a:ext cx="556557" cy="6727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51" name="Picture 27" descr="D:\Burak\Belgelerim\GTHB\Tescil (R.Kokargül)\Teknik döküman\Kayısı\TESCİLLİ KAYISI ÇEŞİTLERİ\ALKAYA\Alkaya Meyve Resimleri-2008\IMG_5000.jpg"/>
          <p:cNvPicPr>
            <a:picLocks noChangeAspect="1" noChangeArrowheads="1"/>
          </p:cNvPicPr>
          <p:nvPr/>
        </p:nvPicPr>
        <p:blipFill>
          <a:blip r:embed="rId22" cstate="print"/>
          <a:srcRect b="4895"/>
          <a:stretch>
            <a:fillRect/>
          </a:stretch>
        </p:blipFill>
        <p:spPr bwMode="auto">
          <a:xfrm>
            <a:off x="8246126" y="5201414"/>
            <a:ext cx="612896" cy="4372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52" name="Picture 28" descr="D:\Burak\Belgelerim\GTHB\Tescil (R.Kokargül)\Teknik döküman\Kayısı\TESCİLLİ KAYISI ÇEŞİTLERİ\Aprikoz\resimler\IMG_6253.JPG"/>
          <p:cNvPicPr>
            <a:picLocks noChangeAspect="1" noChangeArrowheads="1"/>
          </p:cNvPicPr>
          <p:nvPr/>
        </p:nvPicPr>
        <p:blipFill>
          <a:blip r:embed="rId23" cstate="print"/>
          <a:srcRect l="2888" t="10970" r="2084" b="5282"/>
          <a:stretch>
            <a:fillRect/>
          </a:stretch>
        </p:blipFill>
        <p:spPr bwMode="auto">
          <a:xfrm>
            <a:off x="1742364" y="5161567"/>
            <a:ext cx="728562" cy="481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54" name="Picture 30" descr="D:\Burak\Belgelerim\GTHB\Tescil (R.Kokargül)\Teknik döküman\Kayısı\TESCİLLİ KAYISI ÇEŞİTLERİ\Aprikoz\resimler\IMG_5837.JPG"/>
          <p:cNvPicPr>
            <a:picLocks noChangeAspect="1" noChangeArrowheads="1"/>
          </p:cNvPicPr>
          <p:nvPr/>
        </p:nvPicPr>
        <p:blipFill>
          <a:blip r:embed="rId24" cstate="print"/>
          <a:srcRect r="14879"/>
          <a:stretch>
            <a:fillRect/>
          </a:stretch>
        </p:blipFill>
        <p:spPr bwMode="auto">
          <a:xfrm>
            <a:off x="1743240" y="4514711"/>
            <a:ext cx="723783" cy="6377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55" name="Picture 31" descr="D:\Burak\Belgelerim\GTHB\Tescil (R.Kokargül)\Teknik döküman\Kayısı\TESCİLLİ KAYISI ÇEŞİTLERİ\Aprikoz\resimler\IMG_6119.JPG"/>
          <p:cNvPicPr>
            <a:picLocks noChangeAspect="1" noChangeArrowheads="1"/>
          </p:cNvPicPr>
          <p:nvPr/>
        </p:nvPicPr>
        <p:blipFill>
          <a:blip r:embed="rId25" cstate="print"/>
          <a:srcRect l="11150" r="10584"/>
          <a:stretch>
            <a:fillRect/>
          </a:stretch>
        </p:blipFill>
        <p:spPr bwMode="auto">
          <a:xfrm>
            <a:off x="2487468" y="5060005"/>
            <a:ext cx="608805" cy="58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57" name="Picture 33" descr="D:\Burak\Belgelerim\GTHB\Tescil (R.Kokargül)\Teknik döküman\Kayısı\TESCİLLİ KAYISI ÇEŞİTLERİ\ROKSANA\ROXANA\Roxana Resim\DSC01269.JPG"/>
          <p:cNvPicPr>
            <a:picLocks noChangeAspect="1" noChangeArrowheads="1"/>
          </p:cNvPicPr>
          <p:nvPr/>
        </p:nvPicPr>
        <p:blipFill>
          <a:blip r:embed="rId26" cstate="print"/>
          <a:srcRect l="9677"/>
          <a:stretch>
            <a:fillRect/>
          </a:stretch>
        </p:blipFill>
        <p:spPr bwMode="auto">
          <a:xfrm>
            <a:off x="4622829" y="4509319"/>
            <a:ext cx="781451" cy="6488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58" name="Picture 34" descr="D:\Burak\Belgelerim\GTHB\Tescil (R.Kokargül)\Teknik döküman\Kayısı\TESCİLLİ KAYISI ÇEŞİTLERİ\ROKSANA\ROXANA\Roxana Resim\IMG_0158.JPG"/>
          <p:cNvPicPr>
            <a:picLocks noChangeAspect="1" noChangeArrowheads="1"/>
          </p:cNvPicPr>
          <p:nvPr/>
        </p:nvPicPr>
        <p:blipFill>
          <a:blip r:embed="rId27" cstate="print"/>
          <a:srcRect/>
          <a:stretch>
            <a:fillRect/>
          </a:stretch>
        </p:blipFill>
        <p:spPr bwMode="auto">
          <a:xfrm>
            <a:off x="5348728" y="5170653"/>
            <a:ext cx="624943" cy="468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60" name="Picture 36" descr="D:\Burak\Belgelerim\GTHB\Tescil (R.Kokargül)\Teknik döküman\Kayısı\TESCİLLİ KAYISI ÇEŞİTLERİ\ROKSANA\ROXANA\Roxana Resim\roksanaa.JPG"/>
          <p:cNvPicPr>
            <a:picLocks noChangeAspect="1" noChangeArrowheads="1"/>
          </p:cNvPicPr>
          <p:nvPr/>
        </p:nvPicPr>
        <p:blipFill>
          <a:blip r:embed="rId28" cstate="print"/>
          <a:srcRect l="9469"/>
          <a:stretch>
            <a:fillRect/>
          </a:stretch>
        </p:blipFill>
        <p:spPr bwMode="auto">
          <a:xfrm rot="5400000">
            <a:off x="5380430" y="4567139"/>
            <a:ext cx="648812" cy="53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62" name="Picture 38" descr="D:\Burak\Belgelerim\GTHB\Tescil (R.Kokargül)\Teknik döküman\Kayısı\TESCİLLİ KAYISI ÇEŞİTLERİ\ROKSANA\ROXANA\Roxana Resim\IMG_6446.JPG"/>
          <p:cNvPicPr>
            <a:picLocks noChangeAspect="1" noChangeArrowheads="1"/>
          </p:cNvPicPr>
          <p:nvPr/>
        </p:nvPicPr>
        <p:blipFill>
          <a:blip r:embed="rId29" cstate="print"/>
          <a:srcRect t="12666"/>
          <a:stretch>
            <a:fillRect/>
          </a:stretch>
        </p:blipFill>
        <p:spPr bwMode="auto">
          <a:xfrm>
            <a:off x="4624179" y="5168382"/>
            <a:ext cx="717351" cy="469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63" name="Picture 39" descr="D:\Burak\Belgelerim\GTHB\Tescil (R.Kokargül)\Teknik döküman\Kayısı\TESCİLLİ KAYISI ÇEŞİTLERİ\Casna Drenova\Casna Resim\çarşamba24 009.jpg"/>
          <p:cNvPicPr>
            <a:picLocks noChangeAspect="1" noChangeArrowheads="1"/>
          </p:cNvPicPr>
          <p:nvPr/>
        </p:nvPicPr>
        <p:blipFill>
          <a:blip r:embed="rId30" cstate="print"/>
          <a:srcRect l="2174" r="2727" b="25102"/>
          <a:stretch>
            <a:fillRect/>
          </a:stretch>
        </p:blipFill>
        <p:spPr bwMode="auto">
          <a:xfrm>
            <a:off x="6287955" y="5125175"/>
            <a:ext cx="876861" cy="5179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64" name="Picture 40" descr="D:\Burak\Belgelerim\GTHB\Tescil (R.Kokargül)\Teknik döküman\Kayısı\TESCİLLİ KAYISI ÇEŞİTLERİ\Casna Drenova\Casna Resim\DSC01237.JPG"/>
          <p:cNvPicPr>
            <a:picLocks noChangeAspect="1" noChangeArrowheads="1"/>
          </p:cNvPicPr>
          <p:nvPr/>
        </p:nvPicPr>
        <p:blipFill>
          <a:blip r:embed="rId31" cstate="print"/>
          <a:srcRect l="7882" r="10289"/>
          <a:stretch>
            <a:fillRect/>
          </a:stretch>
        </p:blipFill>
        <p:spPr bwMode="auto">
          <a:xfrm>
            <a:off x="6067605" y="4515548"/>
            <a:ext cx="651966" cy="597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65" name="Picture 41" descr="D:\Burak\Belgelerim\GTHB\Tescil (R.Kokargül)\Teknik döküman\Kayısı\TESCİLLİ KAYISI ÇEŞİTLERİ\Casna Drenova\Casna Resim\DSC01251.JPG"/>
          <p:cNvPicPr>
            <a:picLocks noChangeAspect="1" noChangeArrowheads="1"/>
          </p:cNvPicPr>
          <p:nvPr/>
        </p:nvPicPr>
        <p:blipFill>
          <a:blip r:embed="rId32" cstate="print"/>
          <a:srcRect l="14515"/>
          <a:stretch>
            <a:fillRect/>
          </a:stretch>
        </p:blipFill>
        <p:spPr bwMode="auto">
          <a:xfrm>
            <a:off x="6730854" y="4515360"/>
            <a:ext cx="687352" cy="603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66" name="Picture 42" descr="D:\Burak\Belgelerim\GTHB\Tescil (R.Kokargül)\Teknik döküman\Kayısı\TESCİLLİ KAYISI ÇEŞİTLERİ\Alyanak\alyanak resim\IMG_6280.JPG"/>
          <p:cNvPicPr>
            <a:picLocks noChangeAspect="1" noChangeArrowheads="1"/>
          </p:cNvPicPr>
          <p:nvPr/>
        </p:nvPicPr>
        <p:blipFill>
          <a:blip r:embed="rId33" cstate="print"/>
          <a:srcRect r="1534" b="21100"/>
          <a:stretch>
            <a:fillRect/>
          </a:stretch>
        </p:blipFill>
        <p:spPr bwMode="auto">
          <a:xfrm>
            <a:off x="304800" y="5181470"/>
            <a:ext cx="771967" cy="463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67" name="Picture 43" descr="D:\Burak\Belgelerim\GTHB\Tescil (R.Kokargül)\Teknik döküman\Kayısı\TESCİLLİ KAYISI ÇEŞİTLERİ\Alyanak\alyanak resim\IMG_5448.JPG"/>
          <p:cNvPicPr>
            <a:picLocks noChangeAspect="1" noChangeArrowheads="1"/>
          </p:cNvPicPr>
          <p:nvPr/>
        </p:nvPicPr>
        <p:blipFill>
          <a:blip r:embed="rId34" cstate="print"/>
          <a:srcRect l="24638" r="22017"/>
          <a:stretch>
            <a:fillRect/>
          </a:stretch>
        </p:blipFill>
        <p:spPr bwMode="auto">
          <a:xfrm>
            <a:off x="304403" y="4518119"/>
            <a:ext cx="467962" cy="657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68" name="Picture 44" descr="D:\Burak\Belgelerim\GTHB\Tescil (R.Kokargül)\Teknik döküman\Kayısı\TESCİLLİ KAYISI ÇEŞİTLERİ\Alyanak\alyanak resim\IMG_5446.JPG"/>
          <p:cNvPicPr>
            <a:picLocks noChangeAspect="1" noChangeArrowheads="1"/>
          </p:cNvPicPr>
          <p:nvPr/>
        </p:nvPicPr>
        <p:blipFill>
          <a:blip r:embed="rId35" cstate="print"/>
          <a:srcRect/>
          <a:stretch>
            <a:fillRect/>
          </a:stretch>
        </p:blipFill>
        <p:spPr bwMode="auto">
          <a:xfrm>
            <a:off x="784967" y="4518209"/>
            <a:ext cx="872896" cy="654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70" name="Picture 46" descr="D:\Burak\Belgelerim\GTHB\Tescil (R.Kokargül)\Teknik döküman\Kayısı\TESCİLLİ KAYISI ÇEŞİTLERİ\Alyanak\alyanak resim\IMG_5062.JPG"/>
          <p:cNvPicPr>
            <a:picLocks noChangeAspect="1" noChangeArrowheads="1"/>
          </p:cNvPicPr>
          <p:nvPr/>
        </p:nvPicPr>
        <p:blipFill>
          <a:blip r:embed="rId36" cstate="print"/>
          <a:srcRect l="7570"/>
          <a:stretch>
            <a:fillRect/>
          </a:stretch>
        </p:blipFill>
        <p:spPr bwMode="auto">
          <a:xfrm>
            <a:off x="1090397" y="5184283"/>
            <a:ext cx="567906" cy="460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4" descr="D:\Burak\Belgelerim\GTHB\Tescil (R.Kokargül)\Teknik döküman\Kayısı\TESCİLLİ KAYISI ÇEŞİTLERİ\Hacıhaliloğlu\hacıhaliloğlu resim\IMG_7432.JPG"/>
          <p:cNvPicPr>
            <a:picLocks noChangeAspect="1" noChangeArrowheads="1"/>
          </p:cNvPicPr>
          <p:nvPr/>
        </p:nvPicPr>
        <p:blipFill>
          <a:blip r:embed="rId37" cstate="print"/>
          <a:srcRect l="12651" r="11194"/>
          <a:stretch>
            <a:fillRect/>
          </a:stretch>
        </p:blipFill>
        <p:spPr bwMode="auto">
          <a:xfrm>
            <a:off x="322576" y="1869632"/>
            <a:ext cx="681498" cy="671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5" descr="D:\Burak\Belgelerim\GTHB\Tescil (R.Kokargül)\Teknik döküman\Kayısı\TESCİLLİ KAYISI ÇEŞİTLERİ\kabaaşı\kabaaşı\Kabaaşı22.jpg"/>
          <p:cNvPicPr>
            <a:picLocks noChangeAspect="1" noChangeArrowheads="1"/>
          </p:cNvPicPr>
          <p:nvPr/>
        </p:nvPicPr>
        <p:blipFill>
          <a:blip r:embed="rId38" cstate="print"/>
          <a:srcRect l="22047" r="12388" b="1550"/>
          <a:stretch>
            <a:fillRect/>
          </a:stretch>
        </p:blipFill>
        <p:spPr bwMode="auto">
          <a:xfrm>
            <a:off x="1746907" y="1869295"/>
            <a:ext cx="608805" cy="609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7" descr="D:\Burak\Belgelerim\GTHB\Tescil (R.Kokargül)\Teknik döküman\Kayısı\TESCİLLİ KAYISI ÇEŞİTLERİ\Çataloğlu\çataloğlu resim\çataloğlu.jpg"/>
          <p:cNvPicPr>
            <a:picLocks noChangeAspect="1" noChangeArrowheads="1"/>
          </p:cNvPicPr>
          <p:nvPr/>
        </p:nvPicPr>
        <p:blipFill>
          <a:blip r:embed="rId39" cstate="print">
            <a:lum contrast="20000"/>
          </a:blip>
          <a:srcRect l="16488" r="11168" b="7294"/>
          <a:stretch>
            <a:fillRect/>
          </a:stretch>
        </p:blipFill>
        <p:spPr bwMode="auto">
          <a:xfrm>
            <a:off x="5420831" y="1866536"/>
            <a:ext cx="558179" cy="636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D:\Burak\Belgelerim\GTHB\Tescil (R.Kokargül)\Teknik döküman\Kayısı\TESCİLLİ KAYISI ÇEŞİTLERİ\Şekerpare\şekerpare\Şekerpare1.jpg"/>
          <p:cNvPicPr>
            <a:picLocks noChangeAspect="1" noChangeArrowheads="1"/>
          </p:cNvPicPr>
          <p:nvPr/>
        </p:nvPicPr>
        <p:blipFill>
          <a:blip r:embed="rId40" cstate="print"/>
          <a:srcRect r="7857"/>
          <a:stretch>
            <a:fillRect/>
          </a:stretch>
        </p:blipFill>
        <p:spPr bwMode="auto">
          <a:xfrm>
            <a:off x="6070063" y="1868533"/>
            <a:ext cx="724473" cy="524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4" name="Picture 10" descr="D:\Burak\Belgelerim\GTHB\Tescil (R.Kokargül)\Teknik döküman\Kayısı\TESCİLLİ KAYISI ÇEŞİTLERİ\Aprikoz\resimler\IMG_6114.JPG"/>
          <p:cNvPicPr>
            <a:picLocks noChangeAspect="1" noChangeArrowheads="1"/>
          </p:cNvPicPr>
          <p:nvPr/>
        </p:nvPicPr>
        <p:blipFill>
          <a:blip r:embed="rId41" cstate="print"/>
          <a:srcRect l="7508" r="5892"/>
          <a:stretch>
            <a:fillRect/>
          </a:stretch>
        </p:blipFill>
        <p:spPr bwMode="auto">
          <a:xfrm>
            <a:off x="2478381" y="4515092"/>
            <a:ext cx="617892" cy="535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1" descr="D:\Burak\Belgelerim\GTHB\Tescil (R.Kokargül)\Teknik döküman\Kayısı\TESCİLLİ KAYISI ÇEŞİTLERİ\ALKAYA\Alkaya Meyve Resimleri-2008\Resim1.jpg"/>
          <p:cNvPicPr>
            <a:picLocks noChangeAspect="1" noChangeArrowheads="1"/>
          </p:cNvPicPr>
          <p:nvPr/>
        </p:nvPicPr>
        <p:blipFill>
          <a:blip r:embed="rId42" cstate="print"/>
          <a:srcRect/>
          <a:stretch>
            <a:fillRect/>
          </a:stretch>
        </p:blipFill>
        <p:spPr bwMode="auto">
          <a:xfrm>
            <a:off x="7505565" y="5197914"/>
            <a:ext cx="726864" cy="4384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2" descr="D:\Burak\Belgelerim\GTHB\Tescil (R.Kokargül)\Teknik döküman\Kayısı\TESCİLLİ KAYISI ÇEŞİTLERİ\ALKAYA\Alkaya Meyve Resimleri-2008\IMG_5003.jpg"/>
          <p:cNvPicPr>
            <a:picLocks noChangeAspect="1" noChangeArrowheads="1"/>
          </p:cNvPicPr>
          <p:nvPr/>
        </p:nvPicPr>
        <p:blipFill>
          <a:blip r:embed="rId43" cstate="print"/>
          <a:srcRect l="9484" r="4108"/>
          <a:stretch>
            <a:fillRect/>
          </a:stretch>
        </p:blipFill>
        <p:spPr bwMode="auto">
          <a:xfrm>
            <a:off x="8078103" y="4510574"/>
            <a:ext cx="781372" cy="6782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C:\Users\Burak Aslansoy\Desktop\kayısı çeşitleri\Soganci\P7081870.JPG"/>
          <p:cNvPicPr>
            <a:picLocks noChangeAspect="1" noChangeArrowheads="1"/>
          </p:cNvPicPr>
          <p:nvPr/>
        </p:nvPicPr>
        <p:blipFill>
          <a:blip r:embed="rId44" cstate="print"/>
          <a:srcRect l="10301" t="3372" r="14332" b="6930"/>
          <a:stretch>
            <a:fillRect/>
          </a:stretch>
        </p:blipFill>
        <p:spPr bwMode="auto">
          <a:xfrm>
            <a:off x="4032485" y="2535128"/>
            <a:ext cx="509436" cy="4547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3" name="Picture 5" descr="C:\Users\Burak Aslansoy\Desktop\kayısı çeşitleri\Catal oglu\P7041792.JPG"/>
          <p:cNvPicPr>
            <a:picLocks noChangeAspect="1" noChangeArrowheads="1"/>
          </p:cNvPicPr>
          <p:nvPr/>
        </p:nvPicPr>
        <p:blipFill>
          <a:blip r:embed="rId45" cstate="print"/>
          <a:srcRect l="8077" r="11218" b="3865"/>
          <a:stretch>
            <a:fillRect/>
          </a:stretch>
        </p:blipFill>
        <p:spPr bwMode="auto">
          <a:xfrm>
            <a:off x="5452915" y="2524344"/>
            <a:ext cx="525094" cy="469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5" name="Picture 7" descr="C:\Users\Burak Aslansoy\Desktop\kayısı çeşitleri\Hasanbey\P6091603.JPG"/>
          <p:cNvPicPr>
            <a:picLocks noChangeAspect="1" noChangeArrowheads="1"/>
          </p:cNvPicPr>
          <p:nvPr/>
        </p:nvPicPr>
        <p:blipFill>
          <a:blip r:embed="rId46" cstate="print"/>
          <a:srcRect l="5450"/>
          <a:stretch>
            <a:fillRect/>
          </a:stretch>
        </p:blipFill>
        <p:spPr bwMode="auto">
          <a:xfrm>
            <a:off x="8239087" y="2497783"/>
            <a:ext cx="623601" cy="494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9504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45000">
              <a:srgbClr val="B0CDE3">
                <a:alpha val="75000"/>
              </a:srgbClr>
            </a:gs>
            <a:gs pos="0">
              <a:schemeClr val="bg2">
                <a:tint val="90000"/>
                <a:satMod val="92000"/>
                <a:lumMod val="120000"/>
              </a:schemeClr>
            </a:gs>
            <a:gs pos="90000">
              <a:schemeClr val="bg2">
                <a:shade val="98000"/>
                <a:satMod val="120000"/>
                <a:lumMod val="6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053" name="Picture 5" descr="D:\Burak\Belgelerim\GTHB\Tescil (R.Kokargül)\Teknik döküman\Kayısı\TESCİLLİ KAYISI ÇEŞİTLERİ\Turfanda Eskimalatya\hüsocann 069.jpg"/>
          <p:cNvPicPr>
            <a:picLocks noChangeAspect="1" noChangeArrowheads="1"/>
          </p:cNvPicPr>
          <p:nvPr/>
        </p:nvPicPr>
        <p:blipFill>
          <a:blip r:embed="rId2" cstate="print"/>
          <a:srcRect l="6970" r="8250" b="5688"/>
          <a:stretch>
            <a:fillRect/>
          </a:stretch>
        </p:blipFill>
        <p:spPr bwMode="auto">
          <a:xfrm>
            <a:off x="1744635" y="1866992"/>
            <a:ext cx="1353909" cy="11296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8" name="Picture 10" descr="D:\Burak\Belgelerim\GTHB\Tescil (R.Kokargül)\Teknik döküman\Kayısı\TESCİLLİ KAYISI ÇEŞİTLERİ\Mektep\Mektep-p.jpg"/>
          <p:cNvPicPr>
            <a:picLocks noChangeAspect="1" noChangeArrowheads="1"/>
          </p:cNvPicPr>
          <p:nvPr/>
        </p:nvPicPr>
        <p:blipFill>
          <a:blip r:embed="rId3" cstate="print"/>
          <a:srcRect l="1738" r="5025"/>
          <a:stretch>
            <a:fillRect/>
          </a:stretch>
        </p:blipFill>
        <p:spPr bwMode="auto">
          <a:xfrm>
            <a:off x="6072148" y="1889666"/>
            <a:ext cx="1347957" cy="10842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7" name="Picture 9" descr="D:\Burak\Belgelerim\GTHB\Tescil (R.Kokargül)\Teknik döküman\Kayısı\TESCİLLİ KAYISI ÇEŞİTLERİ\proyma\Proyma-a.jpg"/>
          <p:cNvPicPr>
            <a:picLocks noChangeAspect="1" noChangeArrowheads="1"/>
          </p:cNvPicPr>
          <p:nvPr/>
        </p:nvPicPr>
        <p:blipFill>
          <a:blip r:embed="rId4" cstate="print"/>
          <a:srcRect l="1664" r="6914"/>
          <a:stretch>
            <a:fillRect/>
          </a:stretch>
        </p:blipFill>
        <p:spPr bwMode="auto">
          <a:xfrm>
            <a:off x="4625100" y="1871920"/>
            <a:ext cx="1351638" cy="11088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6" name="Picture 8" descr="D:\Burak\Belgelerim\GTHB\Tescil (R.Kokargül)\Teknik döküman\Kayısı\TESCİLLİ KAYISI ÇEŞİTLERİ\İmrahor\İmrahor resim\İmrahor.jpg"/>
          <p:cNvPicPr>
            <a:picLocks noChangeAspect="1" noChangeArrowheads="1"/>
          </p:cNvPicPr>
          <p:nvPr/>
        </p:nvPicPr>
        <p:blipFill>
          <a:blip r:embed="rId5" cstate="print"/>
          <a:srcRect l="1991" r="8542"/>
          <a:stretch>
            <a:fillRect/>
          </a:stretch>
        </p:blipFill>
        <p:spPr bwMode="auto">
          <a:xfrm>
            <a:off x="3184868" y="1867660"/>
            <a:ext cx="1356181" cy="1136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53 Sol Sağ Ok"/>
          <p:cNvSpPr/>
          <p:nvPr/>
        </p:nvSpPr>
        <p:spPr>
          <a:xfrm>
            <a:off x="77870" y="6296190"/>
            <a:ext cx="8993503" cy="264932"/>
          </a:xfrm>
          <a:prstGeom prst="leftRightArrow">
            <a:avLst>
              <a:gd name="adj1" fmla="val 34566"/>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8046"/>
            <a:endParaRPr lang="tr-TR" sz="1473">
              <a:solidFill>
                <a:prstClr val="white"/>
              </a:solidFill>
            </a:endParaRPr>
          </a:p>
        </p:txBody>
      </p:sp>
      <p:pic>
        <p:nvPicPr>
          <p:cNvPr id="29" name="Resim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9100" y="301350"/>
            <a:ext cx="916379" cy="804919"/>
          </a:xfrm>
          <a:prstGeom prst="rect">
            <a:avLst/>
          </a:prstGeom>
          <a:effectLst>
            <a:glow rad="63500">
              <a:schemeClr val="bg1">
                <a:alpha val="40000"/>
              </a:schemeClr>
            </a:glow>
          </a:effectLst>
        </p:spPr>
      </p:pic>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1486" y="301350"/>
            <a:ext cx="808934" cy="804919"/>
          </a:xfrm>
          <a:prstGeom prst="rect">
            <a:avLst/>
          </a:prstGeom>
        </p:spPr>
      </p:pic>
      <p:grpSp>
        <p:nvGrpSpPr>
          <p:cNvPr id="2" name="21 Grup"/>
          <p:cNvGrpSpPr/>
          <p:nvPr/>
        </p:nvGrpSpPr>
        <p:grpSpPr>
          <a:xfrm>
            <a:off x="259618" y="1195577"/>
            <a:ext cx="8621924" cy="321968"/>
            <a:chOff x="0" y="9102232"/>
            <a:chExt cx="34080450" cy="1198080"/>
          </a:xfrm>
        </p:grpSpPr>
        <p:sp>
          <p:nvSpPr>
            <p:cNvPr id="23" name="22 Yuvarlatılmış Dikdörtgen"/>
            <p:cNvSpPr/>
            <p:nvPr/>
          </p:nvSpPr>
          <p:spPr>
            <a:xfrm>
              <a:off x="0" y="9102232"/>
              <a:ext cx="34080450" cy="1198080"/>
            </a:xfrm>
            <a:prstGeom prst="roundRect">
              <a:avLst/>
            </a:prstGeom>
            <a:solidFill>
              <a:srgbClr val="EB7C3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748046"/>
              <a:r>
                <a:rPr lang="tr-TR" sz="1610" b="1" cap="all" dirty="0">
                  <a:ln w="9000" cmpd="sng">
                    <a:solidFill>
                      <a:prstClr val="black">
                        <a:lumMod val="95000"/>
                        <a:lumOff val="5000"/>
                      </a:prstClr>
                    </a:solidFill>
                    <a:prstDash val="solid"/>
                  </a:ln>
                  <a:solidFill>
                    <a:srgbClr val="080808"/>
                  </a:solidFill>
                  <a:effectLst>
                    <a:outerShdw blurRad="38100" dist="38100" dir="2700000" algn="tl">
                      <a:srgbClr val="000000">
                        <a:alpha val="43137"/>
                      </a:srgbClr>
                    </a:outerShdw>
                    <a:reflection blurRad="12700" stA="28000" endPos="45000" dist="1000" dir="5400000" sy="-100000" algn="bl" rotWithShape="0"/>
                  </a:effectLst>
                </a:rPr>
                <a:t>T  E  S  C  İ  L  L  İ        K  A  Y  I  S  I        Ç  E  Ş  İ  T  L  E  R  İ  M  İ  Z</a:t>
              </a:r>
            </a:p>
          </p:txBody>
        </p:sp>
        <p:sp>
          <p:nvSpPr>
            <p:cNvPr id="24" name="Yuvarlatılmış Dikdörtgen 4"/>
            <p:cNvSpPr/>
            <p:nvPr/>
          </p:nvSpPr>
          <p:spPr>
            <a:xfrm>
              <a:off x="58485" y="9160715"/>
              <a:ext cx="33963480" cy="108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667" tIns="30667" rIns="30667" bIns="30667" numCol="1" spcCol="1270" anchor="ctr" anchorCtr="0">
              <a:noAutofit/>
            </a:bodyPr>
            <a:lstStyle/>
            <a:p>
              <a:pPr defTabSz="357845">
                <a:lnSpc>
                  <a:spcPct val="90000"/>
                </a:lnSpc>
                <a:spcBef>
                  <a:spcPct val="0"/>
                </a:spcBef>
                <a:spcAft>
                  <a:spcPct val="35000"/>
                </a:spcAft>
              </a:pPr>
              <a:endParaRPr lang="tr-TR" sz="805">
                <a:solidFill>
                  <a:prstClr val="white"/>
                </a:solidFill>
              </a:endParaRPr>
            </a:p>
          </p:txBody>
        </p:sp>
      </p:grpSp>
      <p:sp>
        <p:nvSpPr>
          <p:cNvPr id="51" name="50 Metin kutusu"/>
          <p:cNvSpPr txBox="1"/>
          <p:nvPr/>
        </p:nvSpPr>
        <p:spPr>
          <a:xfrm>
            <a:off x="2410351" y="279830"/>
            <a:ext cx="4407499" cy="1716496"/>
          </a:xfrm>
          <a:prstGeom prst="rect">
            <a:avLst/>
          </a:prstGeom>
          <a:noFill/>
        </p:spPr>
        <p:txBody>
          <a:bodyPr wrap="square" rtlCol="0">
            <a:spAutoFit/>
          </a:bodyPr>
          <a:lstStyle/>
          <a:p>
            <a:pPr algn="ctr" defTabSz="748046"/>
            <a:r>
              <a:rPr lang="tr-TR" sz="1968" b="1" dirty="0">
                <a:solidFill>
                  <a:prstClr val="black"/>
                </a:solidFill>
                <a:effectLst>
                  <a:outerShdw blurRad="38100" dist="38100" dir="2700000" algn="tl">
                    <a:srgbClr val="000000">
                      <a:alpha val="43137"/>
                    </a:srgbClr>
                  </a:outerShdw>
                </a:effectLst>
              </a:rPr>
              <a:t>T.C. GIDA TARIM VE HAYVANCILIK BAKANLIĞI</a:t>
            </a:r>
          </a:p>
          <a:p>
            <a:pPr algn="ctr" defTabSz="748046"/>
            <a:r>
              <a:rPr lang="tr-TR" sz="1789" b="1" dirty="0">
                <a:solidFill>
                  <a:prstClr val="black"/>
                </a:solidFill>
                <a:effectLst>
                  <a:outerShdw blurRad="38100" dist="38100" dir="2700000" algn="tl">
                    <a:srgbClr val="000000">
                      <a:alpha val="43137"/>
                    </a:srgbClr>
                  </a:outerShdw>
                </a:effectLst>
              </a:rPr>
              <a:t>MALATYA KAYISI ARAŞTIRMA İSTASYONU MÜDÜRLÜĞÜ</a:t>
            </a:r>
          </a:p>
          <a:p>
            <a:pPr algn="ctr" defTabSz="748046"/>
            <a:endParaRPr lang="tr-TR" sz="268" b="1" dirty="0">
              <a:solidFill>
                <a:prstClr val="black"/>
              </a:solidFill>
            </a:endParaRPr>
          </a:p>
          <a:p>
            <a:pPr algn="ctr" defTabSz="748046"/>
            <a:endParaRPr lang="tr-TR" sz="268" b="1" dirty="0">
              <a:solidFill>
                <a:prstClr val="black"/>
              </a:solidFill>
            </a:endParaRPr>
          </a:p>
          <a:p>
            <a:pPr algn="ctr" defTabSz="748046"/>
            <a:r>
              <a:rPr lang="tr-TR" sz="1252" b="1" dirty="0">
                <a:solidFill>
                  <a:prstClr val="black"/>
                </a:solidFill>
              </a:rPr>
              <a:t>Hazırlayanlar: Zir. Yük. Müh. Burak ASLANSOY, Zir. Müh. Remzi KOKARGÜL</a:t>
            </a:r>
          </a:p>
        </p:txBody>
      </p:sp>
      <p:sp>
        <p:nvSpPr>
          <p:cNvPr id="55" name="54 Bükülü Ok"/>
          <p:cNvSpPr/>
          <p:nvPr/>
        </p:nvSpPr>
        <p:spPr>
          <a:xfrm flipH="1">
            <a:off x="7850858" y="582127"/>
            <a:ext cx="1219038" cy="5954119"/>
          </a:xfrm>
          <a:prstGeom prst="bentArrow">
            <a:avLst>
              <a:gd name="adj1" fmla="val 6891"/>
              <a:gd name="adj2" fmla="val 9696"/>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8046"/>
            <a:endParaRPr lang="tr-TR" sz="1473">
              <a:solidFill>
                <a:prstClr val="black"/>
              </a:solidFill>
            </a:endParaRPr>
          </a:p>
        </p:txBody>
      </p:sp>
      <p:grpSp>
        <p:nvGrpSpPr>
          <p:cNvPr id="3" name="60 Grup"/>
          <p:cNvGrpSpPr/>
          <p:nvPr/>
        </p:nvGrpSpPr>
        <p:grpSpPr>
          <a:xfrm>
            <a:off x="305697" y="1557903"/>
            <a:ext cx="1352264" cy="257574"/>
            <a:chOff x="0" y="2773"/>
            <a:chExt cx="13632180" cy="10816549"/>
          </a:xfrm>
          <a:solidFill>
            <a:srgbClr val="EB7C30"/>
          </a:solidFill>
        </p:grpSpPr>
        <p:sp>
          <p:nvSpPr>
            <p:cNvPr id="62" name="61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748046"/>
              <a:r>
                <a:rPr lang="tr-TR" sz="1473" b="1" dirty="0">
                  <a:solidFill>
                    <a:prstClr val="white"/>
                  </a:solidFill>
                </a:rPr>
                <a:t>HACIHALİLOĞLU</a:t>
              </a:r>
            </a:p>
          </p:txBody>
        </p:sp>
        <p:sp>
          <p:nvSpPr>
            <p:cNvPr id="63" name="Yuvarlatılmış Dikdörtgen 4"/>
            <p:cNvSpPr/>
            <p:nvPr/>
          </p:nvSpPr>
          <p:spPr>
            <a:xfrm>
              <a:off x="528020" y="530793"/>
              <a:ext cx="12576140" cy="976050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ŞAM</a:t>
              </a:r>
            </a:p>
          </p:txBody>
        </p:sp>
      </p:grpSp>
      <p:grpSp>
        <p:nvGrpSpPr>
          <p:cNvPr id="4" name="71 Grup"/>
          <p:cNvGrpSpPr/>
          <p:nvPr/>
        </p:nvGrpSpPr>
        <p:grpSpPr>
          <a:xfrm>
            <a:off x="305168" y="3012464"/>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73" name="72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74"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 ve zayıf</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Yuvarlak</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Orta (25-35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Az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Yumuşak</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Acı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5" name="106 Grup"/>
          <p:cNvGrpSpPr/>
          <p:nvPr/>
        </p:nvGrpSpPr>
        <p:grpSpPr>
          <a:xfrm>
            <a:off x="1744144" y="1554769"/>
            <a:ext cx="1352264" cy="257574"/>
            <a:chOff x="0" y="2773"/>
            <a:chExt cx="13632180" cy="10816549"/>
          </a:xfrm>
          <a:solidFill>
            <a:srgbClr val="EB7C30"/>
          </a:solidFill>
        </p:grpSpPr>
        <p:sp>
          <p:nvSpPr>
            <p:cNvPr id="108" name="107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9"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T. ESKİ MALATYA</a:t>
              </a:r>
            </a:p>
          </p:txBody>
        </p:sp>
      </p:grpSp>
      <p:grpSp>
        <p:nvGrpSpPr>
          <p:cNvPr id="6" name="109 Grup"/>
          <p:cNvGrpSpPr/>
          <p:nvPr/>
        </p:nvGrpSpPr>
        <p:grpSpPr>
          <a:xfrm>
            <a:off x="1743129" y="3009057"/>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11" name="110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12"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 ve kuvvetli</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Yuvarlak oval</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Orta (30-50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Az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Yumuşak</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Acı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Çok erkenci</a:t>
              </a:r>
            </a:p>
          </p:txBody>
        </p:sp>
      </p:grpSp>
      <p:grpSp>
        <p:nvGrpSpPr>
          <p:cNvPr id="7" name="113 Grup"/>
          <p:cNvGrpSpPr/>
          <p:nvPr/>
        </p:nvGrpSpPr>
        <p:grpSpPr>
          <a:xfrm>
            <a:off x="3203541" y="1563815"/>
            <a:ext cx="1352264" cy="257574"/>
            <a:chOff x="0" y="2773"/>
            <a:chExt cx="13632180" cy="10816549"/>
          </a:xfrm>
          <a:solidFill>
            <a:srgbClr val="EB7C30"/>
          </a:solidFill>
        </p:grpSpPr>
        <p:sp>
          <p:nvSpPr>
            <p:cNvPr id="115" name="114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6"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İMRAHOR</a:t>
              </a:r>
            </a:p>
          </p:txBody>
        </p:sp>
      </p:grpSp>
      <p:grpSp>
        <p:nvGrpSpPr>
          <p:cNvPr id="8" name="116 Grup"/>
          <p:cNvGrpSpPr/>
          <p:nvPr/>
        </p:nvGrpSpPr>
        <p:grpSpPr>
          <a:xfrm>
            <a:off x="3184497" y="3009057"/>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18" name="117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19"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Dik-yayvan ve zayıf</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Yuvarlak</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Orta (30-35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Yumuşak</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Acı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Erkenci</a:t>
              </a:r>
            </a:p>
          </p:txBody>
        </p:sp>
      </p:grpSp>
      <p:grpSp>
        <p:nvGrpSpPr>
          <p:cNvPr id="10" name="120 Grup"/>
          <p:cNvGrpSpPr/>
          <p:nvPr/>
        </p:nvGrpSpPr>
        <p:grpSpPr>
          <a:xfrm>
            <a:off x="4622920" y="1568607"/>
            <a:ext cx="1352264" cy="257574"/>
            <a:chOff x="0" y="2773"/>
            <a:chExt cx="13632180" cy="10816549"/>
          </a:xfrm>
          <a:solidFill>
            <a:srgbClr val="EB7C30"/>
          </a:solidFill>
        </p:grpSpPr>
        <p:sp>
          <p:nvSpPr>
            <p:cNvPr id="122" name="121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3"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PROYMA</a:t>
              </a:r>
            </a:p>
          </p:txBody>
        </p:sp>
      </p:grpSp>
      <p:grpSp>
        <p:nvGrpSpPr>
          <p:cNvPr id="11" name="123 Grup"/>
          <p:cNvGrpSpPr/>
          <p:nvPr/>
        </p:nvGrpSpPr>
        <p:grpSpPr>
          <a:xfrm>
            <a:off x="4622458" y="3005649"/>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25" name="124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26"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Dik-yayvan ve orta kuvvette</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Yürek</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Orta (25-35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Yumuşak</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Erkenci</a:t>
              </a:r>
            </a:p>
          </p:txBody>
        </p:sp>
      </p:grpSp>
      <p:grpSp>
        <p:nvGrpSpPr>
          <p:cNvPr id="12" name="127 Grup"/>
          <p:cNvGrpSpPr/>
          <p:nvPr/>
        </p:nvGrpSpPr>
        <p:grpSpPr>
          <a:xfrm>
            <a:off x="6067841" y="1590932"/>
            <a:ext cx="1352264" cy="257574"/>
            <a:chOff x="0" y="2773"/>
            <a:chExt cx="13632180" cy="10816549"/>
          </a:xfrm>
          <a:solidFill>
            <a:srgbClr val="EB7C30"/>
          </a:solidFill>
        </p:grpSpPr>
        <p:sp>
          <p:nvSpPr>
            <p:cNvPr id="129" name="128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0" name="Yuvarlatılmış Dikdörtgen 4"/>
            <p:cNvSpPr/>
            <p:nvPr/>
          </p:nvSpPr>
          <p:spPr>
            <a:xfrm>
              <a:off x="528020" y="530793"/>
              <a:ext cx="12576140" cy="97605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MEKTEP</a:t>
              </a:r>
            </a:p>
          </p:txBody>
        </p:sp>
      </p:grpSp>
      <p:grpSp>
        <p:nvGrpSpPr>
          <p:cNvPr id="13" name="130 Grup"/>
          <p:cNvGrpSpPr/>
          <p:nvPr/>
        </p:nvGrpSpPr>
        <p:grpSpPr>
          <a:xfrm>
            <a:off x="6067234" y="3009057"/>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32" name="131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33"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Yayvan ve orta kuvvette</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Yürek</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Orta (35-45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Az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Orta</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grpSp>
        <p:nvGrpSpPr>
          <p:cNvPr id="14" name="134 Grup"/>
          <p:cNvGrpSpPr/>
          <p:nvPr/>
        </p:nvGrpSpPr>
        <p:grpSpPr>
          <a:xfrm>
            <a:off x="7505723" y="1596794"/>
            <a:ext cx="1352264" cy="257574"/>
            <a:chOff x="0" y="2773"/>
            <a:chExt cx="13632180" cy="10816549"/>
          </a:xfrm>
          <a:solidFill>
            <a:srgbClr val="EB7C30"/>
          </a:solidFill>
        </p:grpSpPr>
        <p:sp>
          <p:nvSpPr>
            <p:cNvPr id="136" name="135 Yuvarlatılmış Dikdörtgen"/>
            <p:cNvSpPr/>
            <p:nvPr/>
          </p:nvSpPr>
          <p:spPr>
            <a:xfrm>
              <a:off x="0" y="2773"/>
              <a:ext cx="13632180" cy="1081654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7" name="Yuvarlatılmış Dikdörtgen 4"/>
            <p:cNvSpPr/>
            <p:nvPr/>
          </p:nvSpPr>
          <p:spPr>
            <a:xfrm>
              <a:off x="435052" y="530793"/>
              <a:ext cx="12576140" cy="976050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297" tIns="22149" rIns="44297" bIns="22149" numCol="1" spcCol="1270" anchor="ctr" anchorCtr="0">
              <a:noAutofit/>
            </a:bodyPr>
            <a:lstStyle/>
            <a:p>
              <a:pPr algn="ctr" defTabSz="516887">
                <a:lnSpc>
                  <a:spcPct val="110000"/>
                </a:lnSpc>
                <a:spcBef>
                  <a:spcPct val="0"/>
                </a:spcBef>
                <a:spcAft>
                  <a:spcPct val="35000"/>
                </a:spcAft>
              </a:pPr>
              <a:r>
                <a:rPr lang="tr-TR" sz="1252" b="1" dirty="0">
                  <a:ln w="18415" cmpd="sng">
                    <a:solidFill>
                      <a:prstClr val="black">
                        <a:lumMod val="95000"/>
                        <a:lumOff val="5000"/>
                      </a:prstClr>
                    </a:solidFill>
                    <a:prstDash val="solid"/>
                  </a:ln>
                  <a:solidFill>
                    <a:srgbClr val="080808"/>
                  </a:solidFill>
                  <a:effectLst>
                    <a:outerShdw blurRad="63500" dir="3600000" algn="tl" rotWithShape="0">
                      <a:srgbClr val="000000">
                        <a:alpha val="70000"/>
                      </a:srgbClr>
                    </a:outerShdw>
                  </a:effectLst>
                </a:rPr>
                <a:t>KARACABEY</a:t>
              </a:r>
            </a:p>
          </p:txBody>
        </p:sp>
      </p:grpSp>
      <p:grpSp>
        <p:nvGrpSpPr>
          <p:cNvPr id="15" name="137 Grup"/>
          <p:cNvGrpSpPr/>
          <p:nvPr/>
        </p:nvGrpSpPr>
        <p:grpSpPr>
          <a:xfrm>
            <a:off x="7505195" y="3005649"/>
            <a:ext cx="1355984" cy="724427"/>
            <a:chOff x="11928157" y="8520112"/>
            <a:chExt cx="10224135" cy="56800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grpSpPr>
        <p:sp>
          <p:nvSpPr>
            <p:cNvPr id="139" name="138 Yuvarlatılmış Dikdörtgen"/>
            <p:cNvSpPr/>
            <p:nvPr/>
          </p:nvSpPr>
          <p:spPr>
            <a:xfrm>
              <a:off x="11928157" y="8520112"/>
              <a:ext cx="10224135" cy="5680075"/>
            </a:xfrm>
            <a:prstGeom prst="roundRect">
              <a:avLst/>
            </a:prstGeom>
            <a:grp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40" name="Yuvarlatılmış Dikdörtgen 4"/>
            <p:cNvSpPr/>
            <p:nvPr/>
          </p:nvSpPr>
          <p:spPr>
            <a:xfrm>
              <a:off x="12205435" y="8797390"/>
              <a:ext cx="9669579" cy="5125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297" tIns="44297" rIns="44297" bIns="44297" numCol="1" spcCol="1270" anchor="ctr" anchorCtr="0">
              <a:noAutofit/>
            </a:bodyPr>
            <a:lstStyle/>
            <a:p>
              <a:pPr defTabSz="516887">
                <a:lnSpc>
                  <a:spcPct val="80000"/>
                </a:lnSpc>
                <a:spcBef>
                  <a:spcPct val="0"/>
                </a:spcBef>
                <a:spcAft>
                  <a:spcPct val="35000"/>
                </a:spcAft>
              </a:pPr>
              <a:r>
                <a:rPr lang="tr-TR" sz="501" b="1" dirty="0">
                  <a:solidFill>
                    <a:prstClr val="black">
                      <a:hueOff val="0"/>
                      <a:satOff val="0"/>
                      <a:lumOff val="0"/>
                      <a:alphaOff val="0"/>
                    </a:prstClr>
                  </a:solidFill>
                </a:rPr>
                <a:t>Değerlendirme	: Sofralık</a:t>
              </a:r>
            </a:p>
            <a:p>
              <a:pPr defTabSz="516887">
                <a:lnSpc>
                  <a:spcPct val="80000"/>
                </a:lnSpc>
                <a:spcBef>
                  <a:spcPct val="0"/>
                </a:spcBef>
                <a:spcAft>
                  <a:spcPct val="35000"/>
                </a:spcAft>
              </a:pPr>
              <a:r>
                <a:rPr lang="tr-TR" sz="501" b="1" dirty="0" err="1">
                  <a:solidFill>
                    <a:prstClr val="black">
                      <a:hueOff val="0"/>
                      <a:satOff val="0"/>
                      <a:lumOff val="0"/>
                      <a:alphaOff val="0"/>
                    </a:prstClr>
                  </a:solidFill>
                </a:rPr>
                <a:t>Habitüsü</a:t>
              </a:r>
              <a:r>
                <a:rPr lang="tr-TR" sz="501" b="1" dirty="0">
                  <a:solidFill>
                    <a:prstClr val="black">
                      <a:hueOff val="0"/>
                      <a:satOff val="0"/>
                      <a:lumOff val="0"/>
                      <a:alphaOff val="0"/>
                    </a:prstClr>
                  </a:solidFill>
                </a:rPr>
                <a:t>	: Yayvan ve zayıf</a:t>
              </a:r>
            </a:p>
            <a:p>
              <a:pPr defTabSz="516887">
                <a:lnSpc>
                  <a:spcPct val="80000"/>
                </a:lnSpc>
                <a:spcBef>
                  <a:spcPct val="0"/>
                </a:spcBef>
                <a:spcAft>
                  <a:spcPct val="35000"/>
                </a:spcAft>
              </a:pPr>
              <a:r>
                <a:rPr lang="tr-TR" sz="501" b="1" dirty="0">
                  <a:solidFill>
                    <a:prstClr val="black">
                      <a:hueOff val="0"/>
                      <a:satOff val="0"/>
                      <a:lumOff val="0"/>
                      <a:alphaOff val="0"/>
                    </a:prstClr>
                  </a:solidFill>
                </a:rPr>
                <a:t>Meyve Şekli	: Yürek</a:t>
              </a:r>
            </a:p>
            <a:p>
              <a:pPr defTabSz="516887">
                <a:lnSpc>
                  <a:spcPct val="80000"/>
                </a:lnSpc>
                <a:spcBef>
                  <a:spcPct val="0"/>
                </a:spcBef>
                <a:spcAft>
                  <a:spcPct val="35000"/>
                </a:spcAft>
              </a:pPr>
              <a:r>
                <a:rPr lang="tr-TR" sz="501" b="1" dirty="0">
                  <a:solidFill>
                    <a:prstClr val="black">
                      <a:hueOff val="0"/>
                      <a:satOff val="0"/>
                      <a:lumOff val="0"/>
                      <a:alphaOff val="0"/>
                    </a:prstClr>
                  </a:solidFill>
                </a:rPr>
                <a:t>Meyve İriliği	: Orta (25-40 g)</a:t>
              </a:r>
            </a:p>
            <a:p>
              <a:pPr defTabSz="516887">
                <a:lnSpc>
                  <a:spcPct val="80000"/>
                </a:lnSpc>
                <a:spcBef>
                  <a:spcPct val="0"/>
                </a:spcBef>
                <a:spcAft>
                  <a:spcPct val="35000"/>
                </a:spcAft>
              </a:pPr>
              <a:r>
                <a:rPr lang="tr-TR" sz="501" b="1" dirty="0">
                  <a:solidFill>
                    <a:prstClr val="black">
                      <a:hueOff val="0"/>
                      <a:satOff val="0"/>
                      <a:lumOff val="0"/>
                      <a:alphaOff val="0"/>
                    </a:prstClr>
                  </a:solidFill>
                </a:rPr>
                <a:t>Meyve Tadı	: Az tatlı</a:t>
              </a:r>
            </a:p>
            <a:p>
              <a:pPr defTabSz="516887">
                <a:lnSpc>
                  <a:spcPct val="80000"/>
                </a:lnSpc>
                <a:spcBef>
                  <a:spcPct val="0"/>
                </a:spcBef>
                <a:spcAft>
                  <a:spcPct val="35000"/>
                </a:spcAft>
              </a:pPr>
              <a:r>
                <a:rPr lang="tr-TR" sz="501" b="1" dirty="0">
                  <a:solidFill>
                    <a:prstClr val="black">
                      <a:hueOff val="0"/>
                      <a:satOff val="0"/>
                      <a:lumOff val="0"/>
                      <a:alphaOff val="0"/>
                    </a:prstClr>
                  </a:solidFill>
                </a:rPr>
                <a:t>Meyve Eti Dokusu	: Gevrek</a:t>
              </a:r>
            </a:p>
            <a:p>
              <a:pPr defTabSz="516887">
                <a:lnSpc>
                  <a:spcPct val="80000"/>
                </a:lnSpc>
                <a:spcBef>
                  <a:spcPct val="0"/>
                </a:spcBef>
                <a:spcAft>
                  <a:spcPct val="35000"/>
                </a:spcAft>
              </a:pPr>
              <a:r>
                <a:rPr lang="tr-TR" sz="501" b="1" dirty="0">
                  <a:solidFill>
                    <a:prstClr val="black">
                      <a:hueOff val="0"/>
                      <a:satOff val="0"/>
                      <a:lumOff val="0"/>
                      <a:alphaOff val="0"/>
                    </a:prstClr>
                  </a:solidFill>
                </a:rPr>
                <a:t>Çekirdek Tadı	: Acı</a:t>
              </a:r>
            </a:p>
            <a:p>
              <a:pPr defTabSz="516887">
                <a:lnSpc>
                  <a:spcPct val="80000"/>
                </a:lnSpc>
                <a:spcBef>
                  <a:spcPct val="0"/>
                </a:spcBef>
                <a:spcAft>
                  <a:spcPct val="35000"/>
                </a:spcAft>
              </a:pPr>
              <a:r>
                <a:rPr lang="tr-TR" sz="501" b="1" dirty="0">
                  <a:solidFill>
                    <a:prstClr val="black">
                      <a:hueOff val="0"/>
                      <a:satOff val="0"/>
                      <a:lumOff val="0"/>
                      <a:alphaOff val="0"/>
                    </a:prstClr>
                  </a:solidFill>
                </a:rPr>
                <a:t>Hasat Zamanı	: Orta</a:t>
              </a:r>
            </a:p>
          </p:txBody>
        </p:sp>
      </p:grpSp>
      <p:sp>
        <p:nvSpPr>
          <p:cNvPr id="141" name="140 Bükülü Ok"/>
          <p:cNvSpPr/>
          <p:nvPr/>
        </p:nvSpPr>
        <p:spPr>
          <a:xfrm>
            <a:off x="77870" y="583831"/>
            <a:ext cx="1210162" cy="5953226"/>
          </a:xfrm>
          <a:prstGeom prst="bentArrow">
            <a:avLst>
              <a:gd name="adj1" fmla="val 6891"/>
              <a:gd name="adj2" fmla="val 9696"/>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8046"/>
            <a:endParaRPr lang="tr-TR" sz="1473">
              <a:solidFill>
                <a:prstClr val="black"/>
              </a:solidFill>
            </a:endParaRPr>
          </a:p>
        </p:txBody>
      </p:sp>
      <p:pic>
        <p:nvPicPr>
          <p:cNvPr id="2059" name="Picture 11" descr="D:\Burak\Belgelerim\GTHB\Tescil (R.Kokargül)\Teknik döküman\Kayısı\TESCİLLİ KAYISI ÇEŞİTLERİ\karacabey\karacabey\karacabey.jpg"/>
          <p:cNvPicPr>
            <a:picLocks noChangeAspect="1" noChangeArrowheads="1"/>
          </p:cNvPicPr>
          <p:nvPr/>
        </p:nvPicPr>
        <p:blipFill>
          <a:blip r:embed="rId8" cstate="print"/>
          <a:srcRect l="2504" r="9930" b="12568"/>
          <a:stretch>
            <a:fillRect/>
          </a:stretch>
        </p:blipFill>
        <p:spPr bwMode="auto">
          <a:xfrm>
            <a:off x="7507837" y="2465106"/>
            <a:ext cx="706486" cy="5292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61" name="Picture 13" descr="D:\Burak\Belgelerim\GTHB\Tescil (R.Kokargül)\Teknik döküman\Kayısı\TESCİLLİ KAYISI ÇEŞİTLERİ\karacabey\karacabey\IMG_5723.JPG"/>
          <p:cNvPicPr>
            <a:picLocks noChangeAspect="1" noChangeArrowheads="1"/>
          </p:cNvPicPr>
          <p:nvPr/>
        </p:nvPicPr>
        <p:blipFill>
          <a:blip r:embed="rId9" cstate="print"/>
          <a:srcRect l="5486" r="8139"/>
          <a:stretch>
            <a:fillRect/>
          </a:stretch>
        </p:blipFill>
        <p:spPr bwMode="auto">
          <a:xfrm>
            <a:off x="8223410" y="2439284"/>
            <a:ext cx="638337" cy="5543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62" name="Picture 14" descr="D:\Burak\Belgelerim\GTHB\Tescil (R.Kokargül)\Teknik döküman\Kayısı\TESCİLLİ KAYISI ÇEŞİTLERİ\karacabey\karacabey\IMG_5728.JPG"/>
          <p:cNvPicPr>
            <a:picLocks noChangeAspect="1" noChangeArrowheads="1"/>
          </p:cNvPicPr>
          <p:nvPr/>
        </p:nvPicPr>
        <p:blipFill>
          <a:blip r:embed="rId10" cstate="print"/>
          <a:srcRect l="8526"/>
          <a:stretch>
            <a:fillRect/>
          </a:stretch>
        </p:blipFill>
        <p:spPr bwMode="auto">
          <a:xfrm>
            <a:off x="7507837" y="1865606"/>
            <a:ext cx="706486" cy="5792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64" name="Picture 16" descr="D:\Burak\Belgelerim\GTHB\Tescil (R.Kokargül)\Teknik döküman\Kayısı\TESCİLLİ KAYISI ÇEŞİTLERİ\karacabey\karacabey\IMG_5725.JPG"/>
          <p:cNvPicPr>
            <a:picLocks noChangeAspect="1" noChangeArrowheads="1"/>
          </p:cNvPicPr>
          <p:nvPr/>
        </p:nvPicPr>
        <p:blipFill>
          <a:blip r:embed="rId11" cstate="print"/>
          <a:srcRect l="8383" r="7276"/>
          <a:stretch>
            <a:fillRect/>
          </a:stretch>
        </p:blipFill>
        <p:spPr bwMode="auto">
          <a:xfrm>
            <a:off x="8221138" y="1865875"/>
            <a:ext cx="640608" cy="569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2" descr="D:\Burak\Belgelerim\GTHB\Tescil (R.Kokargül)\Teknik döküman\Kayısı\TESCİLLİ KAYISI ÇEŞİTLERİ\Şam\Şam.jpg"/>
          <p:cNvPicPr>
            <a:picLocks noChangeAspect="1" noChangeArrowheads="1"/>
          </p:cNvPicPr>
          <p:nvPr/>
        </p:nvPicPr>
        <p:blipFill>
          <a:blip r:embed="rId12" cstate="print"/>
          <a:srcRect l="18548" r="17122"/>
          <a:stretch>
            <a:fillRect/>
          </a:stretch>
        </p:blipFill>
        <p:spPr bwMode="auto">
          <a:xfrm>
            <a:off x="1022244" y="1873850"/>
            <a:ext cx="640611" cy="6639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3" descr="D:\Burak\Belgelerim\GTHB\Tescil (R.Kokargül)\Teknik döküman\Kayısı\TESCİLLİ KAYISI ÇEŞİTLERİ\Şam\IMG_5770.JPG"/>
          <p:cNvPicPr>
            <a:picLocks noChangeAspect="1" noChangeArrowheads="1"/>
          </p:cNvPicPr>
          <p:nvPr/>
        </p:nvPicPr>
        <p:blipFill>
          <a:blip r:embed="rId13" cstate="print"/>
          <a:srcRect l="10242" r="11708"/>
          <a:stretch>
            <a:fillRect/>
          </a:stretch>
        </p:blipFill>
        <p:spPr bwMode="auto">
          <a:xfrm>
            <a:off x="308946" y="1872652"/>
            <a:ext cx="704215" cy="6767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D:\Burak\Belgelerim\GTHB\Tescil (R.Kokargül)\Teknik döküman\Kayısı\TESCİLLİ KAYISI ÇEŞİTLERİ\Şam\IMG_5249.JPG"/>
          <p:cNvPicPr>
            <a:picLocks noChangeAspect="1" noChangeArrowheads="1"/>
          </p:cNvPicPr>
          <p:nvPr/>
        </p:nvPicPr>
        <p:blipFill>
          <a:blip r:embed="rId14" cstate="print"/>
          <a:srcRect t="9989" b="14116"/>
          <a:stretch>
            <a:fillRect/>
          </a:stretch>
        </p:blipFill>
        <p:spPr bwMode="auto">
          <a:xfrm>
            <a:off x="627859" y="2556879"/>
            <a:ext cx="780570" cy="444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21120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8229600" cy="490066"/>
          </a:xfrm>
        </p:spPr>
        <p:txBody>
          <a:bodyPr>
            <a:normAutofit/>
          </a:bodyPr>
          <a:lstStyle/>
          <a:p>
            <a:pPr algn="ctr"/>
            <a:r>
              <a:rPr lang="tr-TR" sz="2800" b="1" dirty="0" smtClean="0">
                <a:solidFill>
                  <a:srgbClr val="FF0000"/>
                </a:solidFill>
                <a:latin typeface="+mn-lt"/>
              </a:rPr>
              <a:t>Türkiye İlk Badem Çeşit Denemeleri</a:t>
            </a:r>
            <a:endParaRPr lang="tr-TR" sz="2800" b="1" dirty="0">
              <a:solidFill>
                <a:srgbClr val="FF0000"/>
              </a:solidFill>
              <a:latin typeface="+mn-lt"/>
            </a:endParaRPr>
          </a:p>
        </p:txBody>
      </p:sp>
      <p:sp>
        <p:nvSpPr>
          <p:cNvPr id="3" name="İçerik Yer Tutucusu 2"/>
          <p:cNvSpPr>
            <a:spLocks noGrp="1"/>
          </p:cNvSpPr>
          <p:nvPr>
            <p:ph idx="1"/>
          </p:nvPr>
        </p:nvSpPr>
        <p:spPr>
          <a:xfrm>
            <a:off x="179512" y="476672"/>
            <a:ext cx="8964488" cy="6381328"/>
          </a:xfrm>
        </p:spPr>
        <p:txBody>
          <a:bodyPr>
            <a:normAutofit fontScale="62500" lnSpcReduction="20000"/>
          </a:bodyPr>
          <a:lstStyle/>
          <a:p>
            <a:r>
              <a:rPr lang="tr-TR" sz="4200" b="1" dirty="0" err="1" smtClean="0">
                <a:solidFill>
                  <a:srgbClr val="FF0000"/>
                </a:solidFill>
              </a:rPr>
              <a:t>Ferragnes</a:t>
            </a:r>
            <a:endParaRPr lang="tr-TR" sz="4200" b="1" dirty="0" smtClean="0">
              <a:solidFill>
                <a:srgbClr val="FF0000"/>
              </a:solidFill>
            </a:endParaRPr>
          </a:p>
          <a:p>
            <a:r>
              <a:rPr lang="tr-TR" sz="4200" b="1" dirty="0" err="1" smtClean="0">
                <a:solidFill>
                  <a:srgbClr val="FF0000"/>
                </a:solidFill>
              </a:rPr>
              <a:t>Ferraduel</a:t>
            </a:r>
            <a:endParaRPr lang="tr-TR" sz="4200" b="1" dirty="0" smtClean="0">
              <a:solidFill>
                <a:srgbClr val="FF0000"/>
              </a:solidFill>
            </a:endParaRPr>
          </a:p>
          <a:p>
            <a:r>
              <a:rPr lang="tr-TR" sz="4200" b="1" dirty="0" err="1" smtClean="0"/>
              <a:t>Cristomorto</a:t>
            </a:r>
            <a:endParaRPr lang="tr-TR" sz="4200" b="1" dirty="0" smtClean="0"/>
          </a:p>
          <a:p>
            <a:r>
              <a:rPr lang="tr-TR" sz="4200" b="1" dirty="0" err="1" smtClean="0"/>
              <a:t>Desmoya</a:t>
            </a:r>
            <a:r>
              <a:rPr lang="tr-TR" sz="4200" b="1" dirty="0" smtClean="0"/>
              <a:t> </a:t>
            </a:r>
            <a:r>
              <a:rPr lang="tr-TR" sz="4200" b="1" dirty="0" err="1" smtClean="0"/>
              <a:t>Largueta</a:t>
            </a:r>
            <a:endParaRPr lang="tr-TR" sz="4200" b="1" dirty="0" smtClean="0"/>
          </a:p>
          <a:p>
            <a:r>
              <a:rPr lang="tr-TR" sz="4200" b="1" dirty="0" err="1" smtClean="0"/>
              <a:t>Drake</a:t>
            </a:r>
            <a:endParaRPr lang="tr-TR" sz="4200" b="1" dirty="0" smtClean="0"/>
          </a:p>
          <a:p>
            <a:r>
              <a:rPr lang="tr-TR" sz="4200" b="1" dirty="0" err="1" smtClean="0"/>
              <a:t>Non</a:t>
            </a:r>
            <a:r>
              <a:rPr lang="tr-TR" sz="4200" b="1" dirty="0" smtClean="0"/>
              <a:t> </a:t>
            </a:r>
            <a:r>
              <a:rPr lang="tr-TR" sz="4200" b="1" dirty="0" err="1" smtClean="0"/>
              <a:t>Pareil</a:t>
            </a:r>
            <a:endParaRPr lang="tr-TR" sz="4200" b="1" dirty="0" smtClean="0"/>
          </a:p>
          <a:p>
            <a:r>
              <a:rPr lang="tr-TR" sz="4200" b="1" dirty="0" err="1" smtClean="0"/>
              <a:t>Garrigues</a:t>
            </a:r>
            <a:endParaRPr lang="tr-TR" sz="4200" b="1" dirty="0" smtClean="0"/>
          </a:p>
          <a:p>
            <a:r>
              <a:rPr lang="tr-TR" sz="4200" b="1" dirty="0" smtClean="0"/>
              <a:t>Genco</a:t>
            </a:r>
          </a:p>
          <a:p>
            <a:r>
              <a:rPr lang="tr-TR" sz="4200" b="1" dirty="0" err="1" smtClean="0"/>
              <a:t>Marcona</a:t>
            </a:r>
            <a:endParaRPr lang="tr-TR" sz="4200" b="1" dirty="0" smtClean="0"/>
          </a:p>
          <a:p>
            <a:r>
              <a:rPr lang="tr-TR" sz="4200" b="1" dirty="0" err="1" smtClean="0"/>
              <a:t>Picantili</a:t>
            </a:r>
            <a:endParaRPr lang="tr-TR" sz="4200" b="1" dirty="0" smtClean="0"/>
          </a:p>
          <a:p>
            <a:r>
              <a:rPr lang="tr-TR" sz="4200" b="1" dirty="0" err="1" smtClean="0"/>
              <a:t>Primorski</a:t>
            </a:r>
            <a:endParaRPr lang="tr-TR" sz="4200" b="1" dirty="0" smtClean="0"/>
          </a:p>
          <a:p>
            <a:r>
              <a:rPr lang="tr-TR" sz="4200" b="1" dirty="0" err="1" smtClean="0"/>
              <a:t>Tuono</a:t>
            </a:r>
            <a:endParaRPr lang="tr-TR" sz="4200" b="1" dirty="0" smtClean="0"/>
          </a:p>
          <a:p>
            <a:r>
              <a:rPr lang="tr-TR" sz="4200" b="1" dirty="0" err="1" smtClean="0"/>
              <a:t>Yaltinski</a:t>
            </a:r>
            <a:endParaRPr lang="tr-TR" sz="4200" b="1" dirty="0" smtClean="0"/>
          </a:p>
          <a:p>
            <a:r>
              <a:rPr lang="tr-TR" sz="4200" b="1" dirty="0" smtClean="0"/>
              <a:t>Nikitski-1710</a:t>
            </a:r>
          </a:p>
          <a:p>
            <a:r>
              <a:rPr lang="tr-TR" sz="4200" b="1" dirty="0" smtClean="0"/>
              <a:t>Texas</a:t>
            </a:r>
          </a:p>
          <a:p>
            <a:r>
              <a:rPr lang="tr-TR" sz="4200" b="1" dirty="0" err="1" smtClean="0"/>
              <a:t>Fournat</a:t>
            </a:r>
            <a:endParaRPr lang="tr-TR" sz="4200" b="1" dirty="0" smtClean="0"/>
          </a:p>
        </p:txBody>
      </p:sp>
      <p:sp>
        <p:nvSpPr>
          <p:cNvPr id="4" name="Başlık 1"/>
          <p:cNvSpPr txBox="1">
            <a:spLocks/>
          </p:cNvSpPr>
          <p:nvPr/>
        </p:nvSpPr>
        <p:spPr>
          <a:xfrm>
            <a:off x="3203848" y="980728"/>
            <a:ext cx="4968552" cy="34563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sz="2400" b="1" dirty="0" smtClean="0"/>
          </a:p>
          <a:p>
            <a:r>
              <a:rPr lang="tr-TR" sz="2400" b="1" dirty="0" smtClean="0">
                <a:solidFill>
                  <a:srgbClr val="FF0000"/>
                </a:solidFill>
              </a:rPr>
              <a:t>DENEME YERLERİ </a:t>
            </a:r>
          </a:p>
          <a:p>
            <a:r>
              <a:rPr lang="tr-TR" sz="2400" b="1" dirty="0" smtClean="0">
                <a:solidFill>
                  <a:srgbClr val="002060"/>
                </a:solidFill>
              </a:rPr>
              <a:t>POZANTI</a:t>
            </a:r>
          </a:p>
          <a:p>
            <a:r>
              <a:rPr lang="tr-TR" sz="2400" b="1" dirty="0" smtClean="0">
                <a:solidFill>
                  <a:srgbClr val="002060"/>
                </a:solidFill>
              </a:rPr>
              <a:t>ADANA</a:t>
            </a:r>
          </a:p>
          <a:p>
            <a:r>
              <a:rPr lang="tr-TR" sz="2400" b="1" dirty="0" smtClean="0">
                <a:solidFill>
                  <a:srgbClr val="FF0000"/>
                </a:solidFill>
              </a:rPr>
              <a:t>DAĞITIM YERLERİ</a:t>
            </a:r>
          </a:p>
          <a:p>
            <a:r>
              <a:rPr lang="tr-TR" sz="2400" b="1" dirty="0" smtClean="0">
                <a:solidFill>
                  <a:srgbClr val="002060"/>
                </a:solidFill>
              </a:rPr>
              <a:t>GAZİANTEP</a:t>
            </a:r>
          </a:p>
          <a:p>
            <a:r>
              <a:rPr lang="tr-TR" sz="2400" b="1" dirty="0" smtClean="0">
                <a:solidFill>
                  <a:srgbClr val="002060"/>
                </a:solidFill>
              </a:rPr>
              <a:t>ŞANLIURFA</a:t>
            </a:r>
          </a:p>
          <a:p>
            <a:r>
              <a:rPr lang="tr-TR" sz="2400" b="1" dirty="0" smtClean="0">
                <a:solidFill>
                  <a:srgbClr val="002060"/>
                </a:solidFill>
              </a:rPr>
              <a:t>EĞİRDİR/İSPARTA</a:t>
            </a:r>
          </a:p>
          <a:p>
            <a:r>
              <a:rPr lang="tr-TR" sz="2400" b="1" dirty="0" smtClean="0">
                <a:solidFill>
                  <a:srgbClr val="002060"/>
                </a:solidFill>
              </a:rPr>
              <a:t>KAHRAMANMARAŞ</a:t>
            </a:r>
          </a:p>
          <a:p>
            <a:r>
              <a:rPr lang="tr-TR" sz="2400" b="1" dirty="0" smtClean="0">
                <a:solidFill>
                  <a:srgbClr val="002060"/>
                </a:solidFill>
              </a:rPr>
              <a:t>MALATYA</a:t>
            </a:r>
          </a:p>
        </p:txBody>
      </p:sp>
    </p:spTree>
    <p:extLst>
      <p:ext uri="{BB962C8B-B14F-4D97-AF65-F5344CB8AC3E}">
        <p14:creationId xmlns:p14="http://schemas.microsoft.com/office/powerpoint/2010/main" val="4268180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8229600" cy="490066"/>
          </a:xfrm>
        </p:spPr>
        <p:txBody>
          <a:bodyPr>
            <a:normAutofit/>
          </a:bodyPr>
          <a:lstStyle/>
          <a:p>
            <a:pPr algn="ctr"/>
            <a:r>
              <a:rPr lang="tr-TR" sz="2800" b="1" dirty="0" smtClean="0">
                <a:solidFill>
                  <a:srgbClr val="FF0000"/>
                </a:solidFill>
                <a:latin typeface="+mn-lt"/>
              </a:rPr>
              <a:t>Türkiye İlk Badem Çeşit Denemeleri</a:t>
            </a:r>
            <a:endParaRPr lang="tr-TR" sz="2800" b="1" dirty="0">
              <a:solidFill>
                <a:srgbClr val="FF0000"/>
              </a:solidFill>
              <a:latin typeface="+mn-lt"/>
            </a:endParaRPr>
          </a:p>
        </p:txBody>
      </p:sp>
      <p:sp>
        <p:nvSpPr>
          <p:cNvPr id="3" name="İçerik Yer Tutucusu 2"/>
          <p:cNvSpPr>
            <a:spLocks noGrp="1"/>
          </p:cNvSpPr>
          <p:nvPr>
            <p:ph idx="1"/>
          </p:nvPr>
        </p:nvSpPr>
        <p:spPr>
          <a:xfrm>
            <a:off x="179512" y="476672"/>
            <a:ext cx="8964488" cy="6381328"/>
          </a:xfrm>
        </p:spPr>
        <p:txBody>
          <a:bodyPr>
            <a:normAutofit/>
          </a:bodyPr>
          <a:lstStyle/>
          <a:p>
            <a:endParaRPr lang="tr-TR" sz="2500" b="1" dirty="0" smtClean="0">
              <a:solidFill>
                <a:srgbClr val="FF0000"/>
              </a:solidFill>
            </a:endParaRPr>
          </a:p>
          <a:p>
            <a:endParaRPr lang="tr-TR" sz="2500" b="1" dirty="0">
              <a:solidFill>
                <a:srgbClr val="FF0000"/>
              </a:solidFill>
            </a:endParaRPr>
          </a:p>
          <a:p>
            <a:r>
              <a:rPr lang="tr-TR" sz="2400" dirty="0" smtClean="0"/>
              <a:t>Bu denemenin yapıldığı yıllarda Türkiye’de sadece Texas, </a:t>
            </a:r>
            <a:r>
              <a:rPr lang="tr-TR" sz="2400" dirty="0" err="1" smtClean="0"/>
              <a:t>Nonpareil</a:t>
            </a:r>
            <a:r>
              <a:rPr lang="tr-TR" sz="2400" dirty="0" smtClean="0"/>
              <a:t> ve </a:t>
            </a:r>
            <a:r>
              <a:rPr lang="tr-TR" sz="2400" dirty="0" err="1" smtClean="0"/>
              <a:t>Drake</a:t>
            </a:r>
            <a:r>
              <a:rPr lang="tr-TR" sz="2400" dirty="0" smtClean="0"/>
              <a:t>  çeşitleri üretiliyordu. (Tarım Bakanlığı Fidan Üretim ve Dağıtım Kitabı)</a:t>
            </a:r>
          </a:p>
          <a:p>
            <a:endParaRPr lang="tr-TR" sz="2400" dirty="0"/>
          </a:p>
          <a:p>
            <a:r>
              <a:rPr lang="fi-FI" sz="2400" dirty="0" smtClean="0"/>
              <a:t>KAŞKA, N</a:t>
            </a:r>
            <a:r>
              <a:rPr lang="tr-TR" sz="2400" dirty="0" smtClean="0"/>
              <a:t>.</a:t>
            </a:r>
            <a:r>
              <a:rPr lang="fi-FI" sz="2400" dirty="0" smtClean="0"/>
              <a:t> KÜDEN, AYZİN; KÜDEN, ALİ</a:t>
            </a:r>
            <a:r>
              <a:rPr lang="tr-TR" sz="2400" dirty="0" smtClean="0"/>
              <a:t>. 1993. Özellikle Geç Çiçek Açan Yabancı ve Bazı Yerli Badem Çeşitlerinin Adana ve Pozantı'da Yetiştirilmeleri Üzerinde Araştırmalar. </a:t>
            </a:r>
            <a:r>
              <a:rPr lang="fi-FI" sz="2400" dirty="0" smtClean="0"/>
              <a:t>TÜBİTAK </a:t>
            </a:r>
            <a:r>
              <a:rPr lang="fi-FI" sz="2400" dirty="0"/>
              <a:t>TBGAG Proje No: </a:t>
            </a:r>
            <a:r>
              <a:rPr lang="fi-FI" sz="2400" dirty="0" smtClean="0"/>
              <a:t>674</a:t>
            </a:r>
            <a:r>
              <a:rPr lang="tr-TR" sz="2400" dirty="0" smtClean="0"/>
              <a:t>. Bu çalışmanın sonucunda </a:t>
            </a:r>
            <a:r>
              <a:rPr lang="fi-FI" sz="2400" dirty="0" smtClean="0"/>
              <a:t> </a:t>
            </a:r>
            <a:endParaRPr lang="tr-TR" sz="2400" dirty="0" smtClean="0"/>
          </a:p>
          <a:p>
            <a:pPr lvl="0"/>
            <a:r>
              <a:rPr lang="tr-TR" sz="2600" b="1" dirty="0" err="1">
                <a:solidFill>
                  <a:srgbClr val="FF0000"/>
                </a:solidFill>
              </a:rPr>
              <a:t>Ferragnes</a:t>
            </a:r>
            <a:endParaRPr lang="tr-TR" sz="2600" b="1" dirty="0">
              <a:solidFill>
                <a:srgbClr val="FF0000"/>
              </a:solidFill>
            </a:endParaRPr>
          </a:p>
          <a:p>
            <a:pPr lvl="0"/>
            <a:r>
              <a:rPr lang="tr-TR" sz="2600" b="1" dirty="0" err="1">
                <a:solidFill>
                  <a:srgbClr val="FF0000"/>
                </a:solidFill>
              </a:rPr>
              <a:t>Ferraduel</a:t>
            </a:r>
            <a:endParaRPr lang="tr-TR" sz="2600" b="1" dirty="0">
              <a:solidFill>
                <a:srgbClr val="FF0000"/>
              </a:solidFill>
            </a:endParaRPr>
          </a:p>
          <a:p>
            <a:endParaRPr lang="tr-TR" sz="2400" b="1" dirty="0"/>
          </a:p>
        </p:txBody>
      </p:sp>
      <p:sp>
        <p:nvSpPr>
          <p:cNvPr id="4" name="Başlık 1"/>
          <p:cNvSpPr txBox="1">
            <a:spLocks/>
          </p:cNvSpPr>
          <p:nvPr/>
        </p:nvSpPr>
        <p:spPr>
          <a:xfrm>
            <a:off x="3203848" y="980728"/>
            <a:ext cx="4968552" cy="34563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sz="2400" b="1" dirty="0" smtClean="0"/>
          </a:p>
        </p:txBody>
      </p:sp>
    </p:spTree>
    <p:extLst>
      <p:ext uri="{BB962C8B-B14F-4D97-AF65-F5344CB8AC3E}">
        <p14:creationId xmlns:p14="http://schemas.microsoft.com/office/powerpoint/2010/main" val="2439084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8229600" cy="490066"/>
          </a:xfrm>
        </p:spPr>
        <p:txBody>
          <a:bodyPr>
            <a:normAutofit/>
          </a:bodyPr>
          <a:lstStyle/>
          <a:p>
            <a:pPr algn="ctr"/>
            <a:r>
              <a:rPr lang="tr-TR" sz="2800" b="1" dirty="0" smtClean="0">
                <a:solidFill>
                  <a:srgbClr val="FF0000"/>
                </a:solidFill>
                <a:latin typeface="+mn-lt"/>
              </a:rPr>
              <a:t>Yeni Badem Çeşitleri</a:t>
            </a:r>
            <a:endParaRPr lang="tr-TR" sz="2800" b="1" dirty="0">
              <a:solidFill>
                <a:srgbClr val="FF0000"/>
              </a:solidFill>
              <a:latin typeface="+mn-lt"/>
            </a:endParaRPr>
          </a:p>
        </p:txBody>
      </p:sp>
      <p:sp>
        <p:nvSpPr>
          <p:cNvPr id="3" name="İçerik Yer Tutucusu 2"/>
          <p:cNvSpPr>
            <a:spLocks noGrp="1"/>
          </p:cNvSpPr>
          <p:nvPr>
            <p:ph idx="1"/>
          </p:nvPr>
        </p:nvSpPr>
        <p:spPr>
          <a:xfrm>
            <a:off x="179512" y="476672"/>
            <a:ext cx="8964488" cy="6381328"/>
          </a:xfrm>
        </p:spPr>
        <p:txBody>
          <a:bodyPr>
            <a:normAutofit/>
          </a:bodyPr>
          <a:lstStyle/>
          <a:p>
            <a:pPr indent="0" algn="just">
              <a:lnSpc>
                <a:spcPct val="150000"/>
              </a:lnSpc>
              <a:spcAft>
                <a:spcPts val="0"/>
              </a:spcAft>
              <a:buNone/>
            </a:pPr>
            <a:r>
              <a:rPr lang="tr-TR" sz="2400" dirty="0" smtClean="0">
                <a:latin typeface="Times New Roman" panose="02020603050405020304" pitchFamily="18" charset="0"/>
                <a:ea typeface="Times New Roman" panose="02020603050405020304" pitchFamily="18" charset="0"/>
              </a:rPr>
              <a:t>Bugün</a:t>
            </a:r>
            <a:r>
              <a:rPr lang="tr-TR" sz="2400" dirty="0">
                <a:latin typeface="Times New Roman" panose="02020603050405020304" pitchFamily="18" charset="0"/>
                <a:ea typeface="Times New Roman" panose="02020603050405020304" pitchFamily="18" charset="0"/>
              </a:rPr>
              <a:t>, Avrupa’nın kendine verimli badem çeşitleri olan </a:t>
            </a:r>
            <a:r>
              <a:rPr lang="tr-TR" sz="2400" dirty="0" err="1">
                <a:latin typeface="Times New Roman" panose="02020603050405020304" pitchFamily="18" charset="0"/>
                <a:ea typeface="Times New Roman" panose="02020603050405020304" pitchFamily="18" charset="0"/>
              </a:rPr>
              <a:t>Tuono</a:t>
            </a:r>
            <a:r>
              <a:rPr lang="tr-TR" sz="2400" dirty="0">
                <a:latin typeface="Times New Roman" panose="02020603050405020304" pitchFamily="18" charset="0"/>
                <a:ea typeface="Times New Roman" panose="02020603050405020304" pitchFamily="18" charset="0"/>
              </a:rPr>
              <a:t>, Genco, </a:t>
            </a:r>
            <a:r>
              <a:rPr lang="tr-TR" sz="2400" dirty="0" err="1">
                <a:latin typeface="Times New Roman" panose="02020603050405020304" pitchFamily="18" charset="0"/>
                <a:ea typeface="Times New Roman" panose="02020603050405020304" pitchFamily="18" charset="0"/>
              </a:rPr>
              <a:t>Guara</a:t>
            </a:r>
            <a:r>
              <a:rPr lang="tr-TR" sz="2400" dirty="0">
                <a:latin typeface="Times New Roman" panose="02020603050405020304" pitchFamily="18" charset="0"/>
                <a:ea typeface="Times New Roman" panose="02020603050405020304" pitchFamily="18" charset="0"/>
              </a:rPr>
              <a:t>, </a:t>
            </a:r>
            <a:r>
              <a:rPr lang="tr-TR" sz="2400" dirty="0" err="1">
                <a:latin typeface="Times New Roman" panose="02020603050405020304" pitchFamily="18" charset="0"/>
                <a:ea typeface="Times New Roman" panose="02020603050405020304" pitchFamily="18" charset="0"/>
              </a:rPr>
              <a:t>Moncayo</a:t>
            </a:r>
            <a:r>
              <a:rPr lang="tr-TR" sz="2400" dirty="0">
                <a:latin typeface="Times New Roman" panose="02020603050405020304" pitchFamily="18" charset="0"/>
                <a:ea typeface="Times New Roman" panose="02020603050405020304" pitchFamily="18" charset="0"/>
              </a:rPr>
              <a:t>, </a:t>
            </a:r>
            <a:r>
              <a:rPr lang="tr-TR" sz="2400" dirty="0" err="1">
                <a:latin typeface="Times New Roman" panose="02020603050405020304" pitchFamily="18" charset="0"/>
                <a:ea typeface="Times New Roman" panose="02020603050405020304" pitchFamily="18" charset="0"/>
              </a:rPr>
              <a:t>Supernova</a:t>
            </a:r>
            <a:r>
              <a:rPr lang="tr-TR" sz="2400" dirty="0">
                <a:latin typeface="Times New Roman" panose="02020603050405020304" pitchFamily="18" charset="0"/>
                <a:ea typeface="Times New Roman" panose="02020603050405020304" pitchFamily="18" charset="0"/>
              </a:rPr>
              <a:t>, </a:t>
            </a:r>
            <a:r>
              <a:rPr lang="tr-TR" sz="2400" dirty="0" err="1">
                <a:latin typeface="Times New Roman" panose="02020603050405020304" pitchFamily="18" charset="0"/>
                <a:ea typeface="Times New Roman" panose="02020603050405020304" pitchFamily="18" charset="0"/>
              </a:rPr>
              <a:t>Lauranne</a:t>
            </a:r>
            <a:r>
              <a:rPr lang="tr-TR" sz="2400" dirty="0">
                <a:latin typeface="Times New Roman" panose="02020603050405020304" pitchFamily="18" charset="0"/>
                <a:ea typeface="Times New Roman" panose="02020603050405020304" pitchFamily="18" charset="0"/>
              </a:rPr>
              <a:t>, </a:t>
            </a:r>
            <a:r>
              <a:rPr lang="tr-TR" sz="2400" dirty="0" err="1">
                <a:latin typeface="Times New Roman" panose="02020603050405020304" pitchFamily="18" charset="0"/>
                <a:ea typeface="Times New Roman" panose="02020603050405020304" pitchFamily="18" charset="0"/>
              </a:rPr>
              <a:t>Ayles</a:t>
            </a:r>
            <a:r>
              <a:rPr lang="tr-TR" sz="2400" dirty="0">
                <a:latin typeface="Times New Roman" panose="02020603050405020304" pitchFamily="18" charset="0"/>
                <a:ea typeface="Times New Roman" panose="02020603050405020304" pitchFamily="18" charset="0"/>
              </a:rPr>
              <a:t>, </a:t>
            </a:r>
            <a:r>
              <a:rPr lang="tr-TR" sz="2400" dirty="0" err="1">
                <a:latin typeface="Times New Roman" panose="02020603050405020304" pitchFamily="18" charset="0"/>
                <a:ea typeface="Times New Roman" panose="02020603050405020304" pitchFamily="18" charset="0"/>
              </a:rPr>
              <a:t>Felicia</a:t>
            </a:r>
            <a:r>
              <a:rPr lang="tr-TR" sz="2400" dirty="0">
                <a:latin typeface="Times New Roman" panose="02020603050405020304" pitchFamily="18" charset="0"/>
                <a:ea typeface="Times New Roman" panose="02020603050405020304" pitchFamily="18" charset="0"/>
              </a:rPr>
              <a:t>, </a:t>
            </a:r>
            <a:r>
              <a:rPr lang="tr-TR" sz="2400" dirty="0" err="1">
                <a:latin typeface="Times New Roman" panose="02020603050405020304" pitchFamily="18" charset="0"/>
                <a:ea typeface="Times New Roman" panose="02020603050405020304" pitchFamily="18" charset="0"/>
              </a:rPr>
              <a:t>Antonietta</a:t>
            </a:r>
            <a:r>
              <a:rPr lang="tr-TR" sz="2400" dirty="0">
                <a:latin typeface="Times New Roman" panose="02020603050405020304" pitchFamily="18" charset="0"/>
                <a:ea typeface="Times New Roman" panose="02020603050405020304" pitchFamily="18" charset="0"/>
              </a:rPr>
              <a:t>, Marta, </a:t>
            </a:r>
            <a:r>
              <a:rPr lang="tr-TR" sz="2400" dirty="0" err="1">
                <a:latin typeface="Times New Roman" panose="02020603050405020304" pitchFamily="18" charset="0"/>
                <a:ea typeface="Times New Roman" panose="02020603050405020304" pitchFamily="18" charset="0"/>
              </a:rPr>
              <a:t>Blanquerna</a:t>
            </a:r>
            <a:r>
              <a:rPr lang="tr-TR" sz="2400" dirty="0">
                <a:latin typeface="Times New Roman" panose="02020603050405020304" pitchFamily="18" charset="0"/>
                <a:ea typeface="Times New Roman" panose="02020603050405020304" pitchFamily="18" charset="0"/>
              </a:rPr>
              <a:t>, </a:t>
            </a:r>
            <a:r>
              <a:rPr lang="tr-TR" sz="2400" dirty="0" err="1">
                <a:latin typeface="Times New Roman" panose="02020603050405020304" pitchFamily="18" charset="0"/>
                <a:ea typeface="Times New Roman" panose="02020603050405020304" pitchFamily="18" charset="0"/>
              </a:rPr>
              <a:t>Cambra</a:t>
            </a:r>
            <a:r>
              <a:rPr lang="tr-TR" sz="2400" dirty="0">
                <a:latin typeface="Times New Roman" panose="02020603050405020304" pitchFamily="18" charset="0"/>
                <a:ea typeface="Times New Roman" panose="02020603050405020304" pitchFamily="18" charset="0"/>
              </a:rPr>
              <a:t>, </a:t>
            </a:r>
            <a:r>
              <a:rPr lang="tr-TR" sz="2400" dirty="0" err="1">
                <a:latin typeface="Times New Roman" panose="02020603050405020304" pitchFamily="18" charset="0"/>
                <a:ea typeface="Times New Roman" panose="02020603050405020304" pitchFamily="18" charset="0"/>
              </a:rPr>
              <a:t>Filippo</a:t>
            </a:r>
            <a:r>
              <a:rPr lang="tr-TR" sz="2400" dirty="0">
                <a:latin typeface="Times New Roman" panose="02020603050405020304" pitchFamily="18" charset="0"/>
                <a:ea typeface="Times New Roman" panose="02020603050405020304" pitchFamily="18" charset="0"/>
              </a:rPr>
              <a:t> </a:t>
            </a:r>
            <a:r>
              <a:rPr lang="tr-TR" sz="2400" dirty="0" err="1">
                <a:latin typeface="Times New Roman" panose="02020603050405020304" pitchFamily="18" charset="0"/>
                <a:ea typeface="Times New Roman" panose="02020603050405020304" pitchFamily="18" charset="0"/>
              </a:rPr>
              <a:t>Ceo</a:t>
            </a:r>
            <a:r>
              <a:rPr lang="tr-TR" sz="2400" dirty="0">
                <a:latin typeface="Times New Roman" panose="02020603050405020304" pitchFamily="18" charset="0"/>
                <a:ea typeface="Times New Roman" panose="02020603050405020304" pitchFamily="18" charset="0"/>
              </a:rPr>
              <a:t>, </a:t>
            </a:r>
            <a:r>
              <a:rPr lang="tr-TR" sz="2400" dirty="0" err="1">
                <a:latin typeface="Times New Roman" panose="02020603050405020304" pitchFamily="18" charset="0"/>
                <a:ea typeface="Times New Roman" panose="02020603050405020304" pitchFamily="18" charset="0"/>
              </a:rPr>
              <a:t>Mandolina</a:t>
            </a:r>
            <a:r>
              <a:rPr lang="tr-TR" sz="2400" dirty="0">
                <a:latin typeface="Times New Roman" panose="02020603050405020304" pitchFamily="18" charset="0"/>
                <a:ea typeface="Times New Roman" panose="02020603050405020304" pitchFamily="18" charset="0"/>
              </a:rPr>
              <a:t> ve </a:t>
            </a:r>
            <a:r>
              <a:rPr lang="tr-TR" sz="2400" dirty="0" err="1">
                <a:latin typeface="Times New Roman" panose="02020603050405020304" pitchFamily="18" charset="0"/>
                <a:ea typeface="Times New Roman" panose="02020603050405020304" pitchFamily="18" charset="0"/>
              </a:rPr>
              <a:t>Bertina</a:t>
            </a:r>
            <a:r>
              <a:rPr lang="tr-TR" sz="2400" dirty="0">
                <a:latin typeface="Times New Roman" panose="02020603050405020304" pitchFamily="18" charset="0"/>
                <a:ea typeface="Times New Roman" panose="02020603050405020304" pitchFamily="18" charset="0"/>
              </a:rPr>
              <a:t> ile</a:t>
            </a:r>
            <a:r>
              <a:rPr lang="tr-TR" sz="2400" dirty="0">
                <a:solidFill>
                  <a:srgbClr val="00000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Amerika’nın son yıllarda kendiyle uyuşan </a:t>
            </a:r>
            <a:r>
              <a:rPr lang="tr-TR" sz="2400" dirty="0" err="1">
                <a:latin typeface="Times New Roman" panose="02020603050405020304" pitchFamily="18" charset="0"/>
                <a:ea typeface="Times New Roman" panose="02020603050405020304" pitchFamily="18" charset="0"/>
              </a:rPr>
              <a:t>Independence</a:t>
            </a:r>
            <a:r>
              <a:rPr lang="tr-TR" sz="2400" dirty="0">
                <a:latin typeface="Times New Roman" panose="02020603050405020304" pitchFamily="18" charset="0"/>
                <a:ea typeface="Times New Roman" panose="02020603050405020304" pitchFamily="18" charset="0"/>
              </a:rPr>
              <a:t> çeşidi de ülkemizde bulunmaktadır (</a:t>
            </a:r>
            <a:r>
              <a:rPr lang="tr-TR" sz="2400" dirty="0" err="1">
                <a:latin typeface="Times New Roman" panose="02020603050405020304" pitchFamily="18" charset="0"/>
                <a:ea typeface="Times New Roman" panose="02020603050405020304" pitchFamily="18" charset="0"/>
              </a:rPr>
              <a:t>Küden</a:t>
            </a:r>
            <a:r>
              <a:rPr lang="tr-TR" sz="2400" dirty="0">
                <a:latin typeface="Times New Roman" panose="02020603050405020304" pitchFamily="18" charset="0"/>
                <a:ea typeface="Times New Roman" panose="02020603050405020304" pitchFamily="18" charset="0"/>
              </a:rPr>
              <a:t>, 2011; </a:t>
            </a:r>
            <a:r>
              <a:rPr lang="tr-TR" sz="2400" dirty="0" err="1">
                <a:latin typeface="Times New Roman" panose="02020603050405020304" pitchFamily="18" charset="0"/>
                <a:ea typeface="Times New Roman" panose="02020603050405020304" pitchFamily="18" charset="0"/>
              </a:rPr>
              <a:t>Kaşka</a:t>
            </a:r>
            <a:r>
              <a:rPr lang="tr-TR" sz="2400" dirty="0">
                <a:latin typeface="Times New Roman" panose="02020603050405020304" pitchFamily="18" charset="0"/>
                <a:ea typeface="Times New Roman" panose="02020603050405020304" pitchFamily="18" charset="0"/>
              </a:rPr>
              <a:t>, 2014). </a:t>
            </a:r>
          </a:p>
          <a:p>
            <a:pPr algn="just"/>
            <a:endParaRPr lang="tr-TR" sz="2400" b="1" dirty="0"/>
          </a:p>
        </p:txBody>
      </p:sp>
      <p:sp>
        <p:nvSpPr>
          <p:cNvPr id="4" name="Başlık 1"/>
          <p:cNvSpPr txBox="1">
            <a:spLocks/>
          </p:cNvSpPr>
          <p:nvPr/>
        </p:nvSpPr>
        <p:spPr>
          <a:xfrm>
            <a:off x="3203848" y="980728"/>
            <a:ext cx="4968552" cy="34563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sz="2400" b="1" dirty="0" smtClean="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626" y="3556323"/>
            <a:ext cx="4104456" cy="3078342"/>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415009" y="3773615"/>
            <a:ext cx="3525011" cy="2643759"/>
          </a:xfrm>
          <a:prstGeom prst="rect">
            <a:avLst/>
          </a:prstGeom>
        </p:spPr>
      </p:pic>
    </p:spTree>
    <p:extLst>
      <p:ext uri="{BB962C8B-B14F-4D97-AF65-F5344CB8AC3E}">
        <p14:creationId xmlns:p14="http://schemas.microsoft.com/office/powerpoint/2010/main" val="1590445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548680"/>
            <a:ext cx="8191822" cy="5628283"/>
          </a:xfrm>
        </p:spPr>
        <p:txBody>
          <a:bodyPr>
            <a:normAutofit fontScale="92500"/>
          </a:bodyPr>
          <a:lstStyle/>
          <a:p>
            <a:pPr indent="450215" algn="just">
              <a:lnSpc>
                <a:spcPct val="150000"/>
              </a:lnSpc>
              <a:spcAft>
                <a:spcPts val="600"/>
              </a:spcAft>
            </a:pPr>
            <a:r>
              <a:rPr lang="tr-TR" sz="2400" dirty="0" smtClean="0">
                <a:effectLst/>
                <a:ea typeface="Calibri" panose="020F0502020204030204" pitchFamily="34" charset="0"/>
                <a:cs typeface="Times New Roman" panose="02020603050405020304" pitchFamily="18" charset="0"/>
              </a:rPr>
              <a:t>Meyve fidanı yetiştiriciliğinde dünyada olduğu gibi ülkemizde de önemli gelişmeler olmuştur. </a:t>
            </a:r>
          </a:p>
          <a:p>
            <a:pPr indent="450215" algn="just">
              <a:lnSpc>
                <a:spcPct val="150000"/>
              </a:lnSpc>
              <a:spcAft>
                <a:spcPts val="600"/>
              </a:spcAft>
            </a:pPr>
            <a:r>
              <a:rPr lang="tr-TR" sz="2400" dirty="0" smtClean="0">
                <a:effectLst/>
                <a:ea typeface="Calibri" panose="020F0502020204030204" pitchFamily="34" charset="0"/>
                <a:cs typeface="Times New Roman" panose="02020603050405020304" pitchFamily="18" charset="0"/>
              </a:rPr>
              <a:t>Artık fidan üreticiliği </a:t>
            </a:r>
            <a:r>
              <a:rPr lang="tr-TR" sz="2400" dirty="0" smtClean="0">
                <a:ea typeface="Calibri" panose="020F0502020204030204" pitchFamily="34" charset="0"/>
                <a:cs typeface="Times New Roman" panose="02020603050405020304" pitchFamily="18" charset="0"/>
              </a:rPr>
              <a:t>bazı </a:t>
            </a:r>
            <a:r>
              <a:rPr lang="tr-TR" sz="2400" dirty="0" smtClean="0">
                <a:effectLst/>
                <a:ea typeface="Calibri" panose="020F0502020204030204" pitchFamily="34" charset="0"/>
                <a:cs typeface="Times New Roman" panose="02020603050405020304" pitchFamily="18" charset="0"/>
              </a:rPr>
              <a:t>kamu kuruluşları ve daha çok özel sektör tarafından yapılmaya başlanmış, ismine doğru virüsten ari, sertifikalı fidan üretimi ve devlet tarafından verilen destekler fidancılıkta önemli gelişmelerin yaşanmasına neden olmuştur. </a:t>
            </a:r>
          </a:p>
          <a:p>
            <a:pPr indent="450215" algn="just">
              <a:lnSpc>
                <a:spcPct val="150000"/>
              </a:lnSpc>
              <a:spcAft>
                <a:spcPts val="600"/>
              </a:spcAft>
            </a:pPr>
            <a:r>
              <a:rPr lang="tr-TR" sz="2400" dirty="0" smtClean="0">
                <a:effectLst/>
                <a:ea typeface="Calibri" panose="020F0502020204030204" pitchFamily="34" charset="0"/>
                <a:cs typeface="Times New Roman" panose="02020603050405020304" pitchFamily="18" charset="0"/>
              </a:rPr>
              <a:t>5553 sayılı “</a:t>
            </a:r>
            <a:r>
              <a:rPr lang="tr-TR" sz="2400" b="1" dirty="0" smtClean="0">
                <a:solidFill>
                  <a:srgbClr val="FF0000"/>
                </a:solidFill>
                <a:effectLst/>
                <a:ea typeface="Calibri" panose="020F0502020204030204" pitchFamily="34" charset="0"/>
                <a:cs typeface="Times New Roman" panose="02020603050405020304" pitchFamily="18" charset="0"/>
              </a:rPr>
              <a:t>Tohumculuk Kanunu’nun</a:t>
            </a:r>
            <a:r>
              <a:rPr lang="tr-TR" sz="2400" dirty="0" smtClean="0">
                <a:effectLst/>
                <a:ea typeface="Calibri" panose="020F0502020204030204" pitchFamily="34" charset="0"/>
                <a:cs typeface="Times New Roman" panose="02020603050405020304" pitchFamily="18" charset="0"/>
              </a:rPr>
              <a:t>” 2006 yılında yürürlüğe girmesiyle fidan üreticileri tarafından FÜAB (Fidan Üreticileri Alt Birliği) kurulmuştur. 2008 yılından itibaren kamu ve özel kuruluşlarda anaç-çeşit damızlıkları tesis edilmiştir. </a:t>
            </a:r>
            <a:endParaRPr lang="tr-TR" sz="2000" dirty="0" smtClean="0">
              <a:effectLst/>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1799060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476672"/>
            <a:ext cx="8964488" cy="6381328"/>
          </a:xfrm>
        </p:spPr>
        <p:txBody>
          <a:bodyPr>
            <a:normAutofit/>
          </a:bodyPr>
          <a:lstStyle/>
          <a:p>
            <a:pPr indent="540385" algn="just">
              <a:lnSpc>
                <a:spcPct val="150000"/>
              </a:lnSpc>
              <a:spcAft>
                <a:spcPts val="0"/>
              </a:spcAft>
            </a:pPr>
            <a:r>
              <a:rPr lang="tr-TR" sz="2400" dirty="0">
                <a:ea typeface="Times New Roman" panose="02020603050405020304" pitchFamily="18" charset="0"/>
              </a:rPr>
              <a:t>T.C. Orman ve Su İşleri Bakanlığı’nın, </a:t>
            </a:r>
            <a:r>
              <a:rPr lang="tr-TR" sz="2400" dirty="0" smtClean="0">
                <a:ea typeface="Times New Roman" panose="02020603050405020304" pitchFamily="18" charset="0"/>
              </a:rPr>
              <a:t>kırsaldaki </a:t>
            </a:r>
            <a:r>
              <a:rPr lang="tr-TR" sz="2400" dirty="0">
                <a:ea typeface="Times New Roman" panose="02020603050405020304" pitchFamily="18" charset="0"/>
              </a:rPr>
              <a:t>istihdam imkanını artırmak amacıyla başlattığı “Badem Eylem Planı” ile </a:t>
            </a:r>
            <a:r>
              <a:rPr lang="tr-TR" sz="2400" dirty="0" smtClean="0">
                <a:ea typeface="Times New Roman" panose="02020603050405020304" pitchFamily="18" charset="0"/>
              </a:rPr>
              <a:t>son </a:t>
            </a:r>
            <a:r>
              <a:rPr lang="tr-TR" sz="2400" dirty="0">
                <a:ea typeface="Times New Roman" panose="02020603050405020304" pitchFamily="18" charset="0"/>
              </a:rPr>
              <a:t>yıllarda ağaçlandırma çalışmalarında bademe oldukça önem verilmiş ve bunun neticesinde ormanlık alanları ağaçlandırmak amacıyla kurulan badem bahçelerinin sayısı her geçen gün artmaktadır. </a:t>
            </a:r>
            <a:endParaRPr lang="tr-TR" sz="2400" dirty="0" smtClean="0">
              <a:ea typeface="Times New Roman" panose="02020603050405020304" pitchFamily="18" charset="0"/>
            </a:endParaRPr>
          </a:p>
          <a:p>
            <a:pPr indent="540385" algn="just">
              <a:lnSpc>
                <a:spcPct val="150000"/>
              </a:lnSpc>
              <a:spcAft>
                <a:spcPts val="0"/>
              </a:spcAft>
            </a:pPr>
            <a:r>
              <a:rPr lang="tr-TR" sz="2400" dirty="0" smtClean="0">
                <a:ea typeface="Calibri" panose="020F0502020204030204" pitchFamily="34" charset="0"/>
              </a:rPr>
              <a:t>Bu </a:t>
            </a:r>
            <a:r>
              <a:rPr lang="tr-TR" sz="2400" dirty="0">
                <a:ea typeface="Calibri" panose="020F0502020204030204" pitchFamily="34" charset="0"/>
              </a:rPr>
              <a:t>proje sonucunda, </a:t>
            </a:r>
            <a:r>
              <a:rPr lang="tr-TR" sz="2400" dirty="0">
                <a:ea typeface="Times New Roman" panose="02020603050405020304" pitchFamily="18" charset="0"/>
              </a:rPr>
              <a:t>T.C. Orman ve Su İşleri Bakanlığı</a:t>
            </a:r>
            <a:r>
              <a:rPr lang="tr-TR" sz="2400" dirty="0">
                <a:ea typeface="Calibri" panose="020F0502020204030204" pitchFamily="34" charset="0"/>
              </a:rPr>
              <a:t> tarafından desteklenerek yeni kurulacak bahçelerin </a:t>
            </a:r>
            <a:r>
              <a:rPr lang="tr-TR" sz="2400" b="1" dirty="0">
                <a:solidFill>
                  <a:srgbClr val="FF0000"/>
                </a:solidFill>
                <a:ea typeface="Calibri" panose="020F0502020204030204" pitchFamily="34" charset="0"/>
              </a:rPr>
              <a:t>klon anaçlar </a:t>
            </a:r>
            <a:r>
              <a:rPr lang="tr-TR" sz="2400" dirty="0">
                <a:ea typeface="Calibri" panose="020F0502020204030204" pitchFamily="34" charset="0"/>
              </a:rPr>
              <a:t>üzerinde olması ve modern sistemlerin uygulanması teşvik edilecektir.</a:t>
            </a:r>
            <a:endParaRPr lang="tr-TR" sz="2400" dirty="0">
              <a:ea typeface="Times New Roman" panose="02020603050405020304" pitchFamily="18" charset="0"/>
            </a:endParaRPr>
          </a:p>
          <a:p>
            <a:pPr algn="just"/>
            <a:endParaRPr lang="tr-TR" sz="2400" b="1" dirty="0"/>
          </a:p>
        </p:txBody>
      </p:sp>
      <p:sp>
        <p:nvSpPr>
          <p:cNvPr id="4" name="Başlık 1"/>
          <p:cNvSpPr txBox="1">
            <a:spLocks/>
          </p:cNvSpPr>
          <p:nvPr/>
        </p:nvSpPr>
        <p:spPr>
          <a:xfrm>
            <a:off x="3203848" y="980728"/>
            <a:ext cx="4968552" cy="34563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sz="2400" b="1" dirty="0" smtClean="0"/>
          </a:p>
        </p:txBody>
      </p:sp>
    </p:spTree>
    <p:extLst>
      <p:ext uri="{BB962C8B-B14F-4D97-AF65-F5344CB8AC3E}">
        <p14:creationId xmlns:p14="http://schemas.microsoft.com/office/powerpoint/2010/main" val="2045594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0"/>
            <a:ext cx="4104456" cy="1143000"/>
          </a:xfrm>
        </p:spPr>
        <p:txBody>
          <a:bodyPr>
            <a:normAutofit/>
          </a:bodyPr>
          <a:lstStyle/>
          <a:p>
            <a:r>
              <a:rPr lang="tr-TR" sz="2800" b="1" dirty="0">
                <a:solidFill>
                  <a:srgbClr val="FF0000"/>
                </a:solidFill>
                <a:latin typeface="+mn-lt"/>
              </a:rPr>
              <a:t>KİRAZ ÇEŞİT ÇALIŞMALARI</a:t>
            </a:r>
          </a:p>
        </p:txBody>
      </p:sp>
      <p:sp>
        <p:nvSpPr>
          <p:cNvPr id="3" name="İçerik Yer Tutucusu 2"/>
          <p:cNvSpPr>
            <a:spLocks noGrp="1"/>
          </p:cNvSpPr>
          <p:nvPr>
            <p:ph idx="1"/>
          </p:nvPr>
        </p:nvSpPr>
        <p:spPr>
          <a:xfrm>
            <a:off x="251520" y="1196752"/>
            <a:ext cx="8064896" cy="5157192"/>
          </a:xfrm>
        </p:spPr>
        <p:txBody>
          <a:bodyPr>
            <a:normAutofit/>
          </a:bodyPr>
          <a:lstStyle/>
          <a:p>
            <a:pPr>
              <a:buFontTx/>
              <a:buChar char="-"/>
            </a:pPr>
            <a:r>
              <a:rPr lang="tr-TR" sz="2400" dirty="0" smtClean="0"/>
              <a:t>1975 </a:t>
            </a:r>
            <a:r>
              <a:rPr lang="tr-TR" sz="2400" dirty="0"/>
              <a:t>yılında sonuçlanan kiraz çalışması henüz 0900 Ziraat </a:t>
            </a:r>
            <a:r>
              <a:rPr lang="tr-TR" sz="2400" dirty="0" smtClean="0"/>
              <a:t>yok</a:t>
            </a:r>
          </a:p>
          <a:p>
            <a:pPr>
              <a:buFontTx/>
              <a:buChar char="-"/>
            </a:pPr>
            <a:r>
              <a:rPr lang="tr-TR" sz="2400" dirty="0" smtClean="0"/>
              <a:t>Yerli </a:t>
            </a:r>
            <a:r>
              <a:rPr lang="tr-TR" sz="2400" dirty="0"/>
              <a:t>ve Yabancı Kiraz-Vişne Çeşitlerinin Seçimi Yayın </a:t>
            </a:r>
            <a:r>
              <a:rPr lang="tr-TR" sz="2400" dirty="0" smtClean="0"/>
              <a:t>Yılı </a:t>
            </a:r>
            <a:r>
              <a:rPr lang="tr-TR" sz="2400" dirty="0"/>
              <a:t>: - Yürütücü :Fahrettin ÖZ </a:t>
            </a:r>
            <a:r>
              <a:rPr lang="tr-TR" sz="2400" dirty="0" smtClean="0"/>
              <a:t>1975</a:t>
            </a:r>
          </a:p>
          <a:p>
            <a:pPr marL="0" indent="0">
              <a:buNone/>
            </a:pPr>
            <a:r>
              <a:rPr lang="tr-TR" sz="2400" dirty="0"/>
              <a:t> </a:t>
            </a:r>
            <a:r>
              <a:rPr lang="tr-TR" sz="2400" b="1" dirty="0" smtClean="0">
                <a:solidFill>
                  <a:srgbClr val="FF0000"/>
                </a:solidFill>
              </a:rPr>
              <a:t>Seçilen </a:t>
            </a:r>
            <a:r>
              <a:rPr lang="tr-TR" sz="2400" b="1" dirty="0">
                <a:solidFill>
                  <a:srgbClr val="FF0000"/>
                </a:solidFill>
              </a:rPr>
              <a:t>çeşitler aşağıda olduğu gibidir. </a:t>
            </a:r>
            <a:endParaRPr lang="tr-TR" sz="2400" b="1" dirty="0" smtClean="0">
              <a:solidFill>
                <a:srgbClr val="FF0000"/>
              </a:solidFill>
            </a:endParaRPr>
          </a:p>
          <a:p>
            <a:pPr algn="just">
              <a:buFontTx/>
              <a:buChar char="-"/>
            </a:pPr>
            <a:r>
              <a:rPr lang="tr-TR" sz="2400" dirty="0" smtClean="0"/>
              <a:t>Edirne</a:t>
            </a:r>
            <a:r>
              <a:rPr lang="tr-TR" sz="2400" dirty="0"/>
              <a:t>, Turfanda (I. hafta); </a:t>
            </a:r>
            <a:endParaRPr lang="tr-TR" sz="2400" dirty="0" smtClean="0"/>
          </a:p>
          <a:p>
            <a:pPr algn="just">
              <a:buFontTx/>
              <a:buChar char="-"/>
            </a:pPr>
            <a:r>
              <a:rPr lang="tr-TR" sz="2400" dirty="0" smtClean="0"/>
              <a:t>Starking </a:t>
            </a:r>
            <a:r>
              <a:rPr lang="tr-TR" sz="2400" dirty="0" err="1"/>
              <a:t>Hardy</a:t>
            </a:r>
            <a:r>
              <a:rPr lang="tr-TR" sz="2400" dirty="0"/>
              <a:t> </a:t>
            </a:r>
            <a:r>
              <a:rPr lang="tr-TR" sz="2400" dirty="0" err="1"/>
              <a:t>Giant</a:t>
            </a:r>
            <a:r>
              <a:rPr lang="tr-TR" sz="2400" dirty="0"/>
              <a:t>, </a:t>
            </a:r>
            <a:r>
              <a:rPr lang="tr-TR" sz="2400" dirty="0" err="1"/>
              <a:t>Durona</a:t>
            </a:r>
            <a:r>
              <a:rPr lang="tr-TR" sz="2400" dirty="0"/>
              <a:t> </a:t>
            </a:r>
            <a:r>
              <a:rPr lang="tr-TR" sz="2400" dirty="0" err="1"/>
              <a:t>di</a:t>
            </a:r>
            <a:r>
              <a:rPr lang="tr-TR" sz="2400" dirty="0"/>
              <a:t> </a:t>
            </a:r>
            <a:r>
              <a:rPr lang="tr-TR" sz="2400" dirty="0" err="1"/>
              <a:t>Cesena</a:t>
            </a:r>
            <a:r>
              <a:rPr lang="tr-TR" sz="2400" dirty="0"/>
              <a:t> ve Vista (II. hafta); </a:t>
            </a:r>
            <a:r>
              <a:rPr lang="tr-TR" sz="2400" dirty="0" err="1"/>
              <a:t>Merton</a:t>
            </a:r>
            <a:r>
              <a:rPr lang="tr-TR" sz="2400" dirty="0"/>
              <a:t> </a:t>
            </a:r>
            <a:r>
              <a:rPr lang="tr-TR" sz="2400" dirty="0" err="1"/>
              <a:t>Premier</a:t>
            </a:r>
            <a:r>
              <a:rPr lang="tr-TR" sz="2400" dirty="0"/>
              <a:t>, </a:t>
            </a:r>
            <a:r>
              <a:rPr lang="tr-TR" sz="2400" dirty="0" err="1"/>
              <a:t>Merton</a:t>
            </a:r>
            <a:r>
              <a:rPr lang="tr-TR" sz="2400" dirty="0"/>
              <a:t> </a:t>
            </a:r>
            <a:r>
              <a:rPr lang="tr-TR" sz="2400" dirty="0" err="1"/>
              <a:t>Bigarreau</a:t>
            </a:r>
            <a:r>
              <a:rPr lang="tr-TR" sz="2400" dirty="0"/>
              <a:t> ve </a:t>
            </a:r>
            <a:r>
              <a:rPr lang="tr-TR" sz="2400" dirty="0" err="1"/>
              <a:t>Berryessa</a:t>
            </a:r>
            <a:r>
              <a:rPr lang="tr-TR" sz="2400" dirty="0"/>
              <a:t> (III. hafta</a:t>
            </a:r>
            <a:r>
              <a:rPr lang="tr-TR" sz="2400" dirty="0" smtClean="0"/>
              <a:t>);</a:t>
            </a:r>
          </a:p>
          <a:p>
            <a:pPr algn="just">
              <a:buFontTx/>
              <a:buChar char="-"/>
            </a:pPr>
            <a:r>
              <a:rPr lang="tr-TR" sz="2400" dirty="0" smtClean="0"/>
              <a:t> </a:t>
            </a:r>
            <a:r>
              <a:rPr lang="tr-TR" sz="2400" dirty="0" err="1"/>
              <a:t>Noir</a:t>
            </a:r>
            <a:r>
              <a:rPr lang="tr-TR" sz="2400" dirty="0"/>
              <a:t> de </a:t>
            </a:r>
            <a:r>
              <a:rPr lang="tr-TR" sz="2400" dirty="0" err="1"/>
              <a:t>Guben</a:t>
            </a:r>
            <a:r>
              <a:rPr lang="tr-TR" sz="2400" dirty="0"/>
              <a:t>, </a:t>
            </a:r>
            <a:r>
              <a:rPr lang="tr-TR" sz="2400" dirty="0" smtClean="0"/>
              <a:t>Self </a:t>
            </a:r>
            <a:r>
              <a:rPr lang="tr-TR" sz="2400" dirty="0" err="1" smtClean="0"/>
              <a:t>fertil</a:t>
            </a:r>
            <a:r>
              <a:rPr lang="tr-TR" sz="2400" dirty="0"/>
              <a:t>, Van, </a:t>
            </a:r>
            <a:r>
              <a:rPr lang="tr-TR" sz="2400" dirty="0" err="1"/>
              <a:t>Bigarreau</a:t>
            </a:r>
            <a:r>
              <a:rPr lang="tr-TR" sz="2400" dirty="0"/>
              <a:t> </a:t>
            </a:r>
            <a:r>
              <a:rPr lang="tr-TR" sz="2400" dirty="0" err="1"/>
              <a:t>Napoleon</a:t>
            </a:r>
            <a:r>
              <a:rPr lang="tr-TR" sz="2400" dirty="0"/>
              <a:t>, </a:t>
            </a:r>
            <a:r>
              <a:rPr lang="tr-TR" sz="2400" dirty="0" err="1"/>
              <a:t>Bigarreau</a:t>
            </a:r>
            <a:r>
              <a:rPr lang="tr-TR" sz="2400" dirty="0"/>
              <a:t> </a:t>
            </a:r>
            <a:r>
              <a:rPr lang="tr-TR" sz="2400" dirty="0" err="1"/>
              <a:t>Gaucher</a:t>
            </a:r>
            <a:r>
              <a:rPr lang="tr-TR" sz="2400" dirty="0"/>
              <a:t>, </a:t>
            </a:r>
            <a:r>
              <a:rPr lang="tr-TR" sz="2400" dirty="0" err="1"/>
              <a:t>Noble</a:t>
            </a:r>
            <a:r>
              <a:rPr lang="tr-TR" sz="2400" dirty="0"/>
              <a:t> ve Bella </a:t>
            </a:r>
            <a:r>
              <a:rPr lang="tr-TR" sz="2400" dirty="0" err="1"/>
              <a:t>di</a:t>
            </a:r>
            <a:r>
              <a:rPr lang="tr-TR" sz="2400" dirty="0"/>
              <a:t> </a:t>
            </a:r>
            <a:r>
              <a:rPr lang="tr-TR" sz="2400" dirty="0" err="1"/>
              <a:t>Pistoia</a:t>
            </a:r>
            <a:r>
              <a:rPr lang="tr-TR" sz="2400" dirty="0"/>
              <a:t> (IV. hafta); </a:t>
            </a:r>
            <a:endParaRPr lang="tr-TR" sz="2400" dirty="0" smtClean="0"/>
          </a:p>
          <a:p>
            <a:pPr algn="just">
              <a:buFontTx/>
              <a:buChar char="-"/>
            </a:pPr>
            <a:r>
              <a:rPr lang="tr-TR" sz="2400" dirty="0" err="1" smtClean="0"/>
              <a:t>Karabodur</a:t>
            </a:r>
            <a:r>
              <a:rPr lang="tr-TR" sz="2400" dirty="0"/>
              <a:t>, </a:t>
            </a:r>
            <a:r>
              <a:rPr lang="tr-TR" sz="2400" dirty="0" err="1"/>
              <a:t>Merton</a:t>
            </a:r>
            <a:r>
              <a:rPr lang="tr-TR" sz="2400" dirty="0"/>
              <a:t> </a:t>
            </a:r>
            <a:r>
              <a:rPr lang="tr-TR" sz="2400" dirty="0" err="1"/>
              <a:t>Marvel</a:t>
            </a:r>
            <a:r>
              <a:rPr lang="tr-TR" sz="2400" dirty="0"/>
              <a:t> (V. hafta); </a:t>
            </a:r>
            <a:endParaRPr lang="tr-TR" sz="2400" dirty="0" smtClean="0"/>
          </a:p>
          <a:p>
            <a:pPr algn="just">
              <a:buFontTx/>
              <a:buChar char="-"/>
            </a:pPr>
            <a:r>
              <a:rPr lang="tr-TR" sz="2400" dirty="0" err="1" smtClean="0"/>
              <a:t>Merton</a:t>
            </a:r>
            <a:r>
              <a:rPr lang="tr-TR" sz="2400" dirty="0" smtClean="0"/>
              <a:t> </a:t>
            </a:r>
            <a:r>
              <a:rPr lang="tr-TR" sz="2400" dirty="0" err="1"/>
              <a:t>Late</a:t>
            </a:r>
            <a:r>
              <a:rPr lang="tr-TR" sz="2400" dirty="0"/>
              <a:t> (VI. hafta).</a:t>
            </a:r>
          </a:p>
          <a:p>
            <a:endParaRPr lang="tr-TR" sz="2400" dirty="0"/>
          </a:p>
        </p:txBody>
      </p:sp>
    </p:spTree>
    <p:extLst>
      <p:ext uri="{BB962C8B-B14F-4D97-AF65-F5344CB8AC3E}">
        <p14:creationId xmlns:p14="http://schemas.microsoft.com/office/powerpoint/2010/main" val="919884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6231" y="332656"/>
            <a:ext cx="4176464" cy="638944"/>
          </a:xfrm>
        </p:spPr>
        <p:txBody>
          <a:bodyPr>
            <a:normAutofit/>
          </a:bodyPr>
          <a:lstStyle/>
          <a:p>
            <a:r>
              <a:rPr lang="tr-TR" sz="2800" b="1" dirty="0" smtClean="0">
                <a:solidFill>
                  <a:srgbClr val="FF0000"/>
                </a:solidFill>
                <a:latin typeface="Calibri" panose="020F0502020204030204" pitchFamily="34" charset="0"/>
                <a:cs typeface="Calibri" panose="020F0502020204030204" pitchFamily="34" charset="0"/>
              </a:rPr>
              <a:t>KİRAZ ÇEŞİT ÇALIŞMALARI</a:t>
            </a:r>
            <a:endParaRPr lang="tr-TR" sz="2800" b="1" dirty="0">
              <a:solidFill>
                <a:srgbClr val="FF0000"/>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435916" y="1268760"/>
            <a:ext cx="7880500" cy="4713387"/>
          </a:xfrm>
        </p:spPr>
        <p:txBody>
          <a:bodyPr>
            <a:normAutofit/>
          </a:bodyPr>
          <a:lstStyle/>
          <a:p>
            <a:r>
              <a:rPr lang="tr-TR" sz="2400" dirty="0" smtClean="0"/>
              <a:t>«Ulukışla </a:t>
            </a:r>
            <a:r>
              <a:rPr lang="tr-TR" sz="2400" dirty="0"/>
              <a:t>ve Pozantı Yayla Köylerinin Ekonomik Düzeylerini Yükseltmede İhracata Yönelik Kiraz Yetiştirme Potansiyelinin Modern Yöntemlerle Geliştirilmesi Entegre </a:t>
            </a:r>
            <a:r>
              <a:rPr lang="tr-TR" sz="2400" dirty="0" smtClean="0"/>
              <a:t>Projesi»</a:t>
            </a:r>
            <a:endParaRPr lang="tr-TR" sz="2400" dirty="0"/>
          </a:p>
          <a:p>
            <a:r>
              <a:rPr lang="tr-TR" dirty="0" smtClean="0"/>
              <a:t>1996 (11 	Çeşit)</a:t>
            </a:r>
          </a:p>
          <a:p>
            <a:endParaRPr lang="tr-TR" dirty="0" smtClean="0"/>
          </a:p>
          <a:p>
            <a:r>
              <a:rPr lang="tr-TR" dirty="0" smtClean="0"/>
              <a:t>Üretim </a:t>
            </a:r>
            <a:r>
              <a:rPr lang="tr-TR" dirty="0"/>
              <a:t>Teknikleri ve yeni çeşitler,   </a:t>
            </a:r>
            <a:endParaRPr lang="tr-TR" dirty="0" smtClean="0"/>
          </a:p>
          <a:p>
            <a:pPr marL="0" indent="0">
              <a:buNone/>
            </a:pPr>
            <a:r>
              <a:rPr lang="tr-TR" dirty="0" smtClean="0"/>
              <a:t>- Venüs</a:t>
            </a:r>
            <a:r>
              <a:rPr lang="tr-TR" dirty="0"/>
              <a:t>, </a:t>
            </a:r>
            <a:r>
              <a:rPr lang="tr-TR" dirty="0" err="1"/>
              <a:t>Sunburst</a:t>
            </a:r>
            <a:r>
              <a:rPr lang="tr-TR" dirty="0"/>
              <a:t>, </a:t>
            </a:r>
            <a:r>
              <a:rPr lang="tr-TR" dirty="0" err="1"/>
              <a:t>Summit</a:t>
            </a:r>
            <a:r>
              <a:rPr lang="tr-TR" dirty="0"/>
              <a:t>, </a:t>
            </a:r>
            <a:r>
              <a:rPr lang="tr-TR" dirty="0" err="1">
                <a:solidFill>
                  <a:srgbClr val="FF0000"/>
                </a:solidFill>
              </a:rPr>
              <a:t>Regina</a:t>
            </a:r>
            <a:r>
              <a:rPr lang="tr-TR" dirty="0">
                <a:solidFill>
                  <a:srgbClr val="FF0000"/>
                </a:solidFill>
              </a:rPr>
              <a:t>, </a:t>
            </a:r>
            <a:r>
              <a:rPr lang="tr-TR" dirty="0" err="1" smtClean="0">
                <a:solidFill>
                  <a:srgbClr val="FF0000"/>
                </a:solidFill>
              </a:rPr>
              <a:t>Cordia</a:t>
            </a:r>
            <a:r>
              <a:rPr lang="tr-TR" dirty="0"/>
              <a:t>, </a:t>
            </a:r>
            <a:r>
              <a:rPr lang="tr-TR" dirty="0" err="1"/>
              <a:t>Lapins</a:t>
            </a:r>
            <a:r>
              <a:rPr lang="tr-TR" dirty="0" smtClean="0"/>
              <a:t>, </a:t>
            </a:r>
            <a:r>
              <a:rPr lang="tr-TR" dirty="0" err="1" smtClean="0"/>
              <a:t>Telegal</a:t>
            </a:r>
            <a:r>
              <a:rPr lang="tr-TR" dirty="0"/>
              <a:t>, </a:t>
            </a:r>
            <a:r>
              <a:rPr lang="tr-TR" dirty="0" err="1"/>
              <a:t>Meckenheimer</a:t>
            </a:r>
            <a:r>
              <a:rPr lang="tr-TR" dirty="0"/>
              <a:t>, </a:t>
            </a:r>
            <a:r>
              <a:rPr lang="tr-TR" dirty="0" err="1"/>
              <a:t>Early</a:t>
            </a:r>
            <a:r>
              <a:rPr lang="tr-TR" dirty="0"/>
              <a:t> </a:t>
            </a:r>
            <a:r>
              <a:rPr lang="tr-TR" dirty="0" err="1"/>
              <a:t>Rivers</a:t>
            </a:r>
            <a:r>
              <a:rPr lang="tr-TR" dirty="0"/>
              <a:t>, </a:t>
            </a:r>
            <a:r>
              <a:rPr lang="tr-TR" dirty="0" err="1"/>
              <a:t>Nev</a:t>
            </a:r>
            <a:r>
              <a:rPr lang="tr-TR" dirty="0"/>
              <a:t> Star, </a:t>
            </a:r>
            <a:r>
              <a:rPr lang="tr-TR" dirty="0" err="1"/>
              <a:t>Lamida</a:t>
            </a:r>
            <a:endParaRPr lang="tr-TR" dirty="0"/>
          </a:p>
        </p:txBody>
      </p:sp>
    </p:spTree>
    <p:extLst>
      <p:ext uri="{BB962C8B-B14F-4D97-AF65-F5344CB8AC3E}">
        <p14:creationId xmlns:p14="http://schemas.microsoft.com/office/powerpoint/2010/main" val="106514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620688"/>
            <a:ext cx="8352928" cy="5256584"/>
          </a:xfrm>
        </p:spPr>
        <p:txBody>
          <a:bodyPr>
            <a:normAutofit/>
          </a:bodyPr>
          <a:lstStyle/>
          <a:p>
            <a:pPr marL="0" indent="0" algn="just">
              <a:buNone/>
            </a:pPr>
            <a:r>
              <a:rPr lang="tr-TR" sz="2400" b="1" dirty="0">
                <a:solidFill>
                  <a:srgbClr val="FF0000"/>
                </a:solidFill>
              </a:rPr>
              <a:t>Yalova </a:t>
            </a:r>
            <a:r>
              <a:rPr lang="tr-TR" sz="2400" b="1" dirty="0" smtClean="0">
                <a:solidFill>
                  <a:srgbClr val="FF0000"/>
                </a:solidFill>
              </a:rPr>
              <a:t>Atatürk Bahçe </a:t>
            </a:r>
            <a:r>
              <a:rPr lang="tr-TR" sz="2400" b="1" dirty="0">
                <a:solidFill>
                  <a:srgbClr val="FF0000"/>
                </a:solidFill>
              </a:rPr>
              <a:t>Kültürleri Merkez Araştırma Enstitüsü </a:t>
            </a:r>
            <a:r>
              <a:rPr lang="tr-TR" sz="2400" dirty="0" smtClean="0"/>
              <a:t>öncülüğünde (</a:t>
            </a:r>
            <a:r>
              <a:rPr lang="tr-TR" sz="2400" dirty="0"/>
              <a:t>Dr. Fahrettin ÖZ) 1982 yılında </a:t>
            </a:r>
            <a:r>
              <a:rPr lang="tr-TR" sz="2400" dirty="0" smtClean="0"/>
              <a:t>35 çeşitle başlatılan çalışma </a:t>
            </a:r>
            <a:r>
              <a:rPr lang="tr-TR" sz="2400" dirty="0"/>
              <a:t>ile Ülke genelinde</a:t>
            </a:r>
            <a:r>
              <a:rPr lang="tr-TR" sz="2400" dirty="0" smtClean="0"/>
              <a:t>;</a:t>
            </a:r>
          </a:p>
          <a:p>
            <a:pPr marL="0" indent="0" algn="just">
              <a:buNone/>
            </a:pPr>
            <a:endParaRPr lang="tr-TR" sz="2400" dirty="0" smtClean="0"/>
          </a:p>
          <a:p>
            <a:pPr marL="0" indent="0" algn="just">
              <a:buNone/>
            </a:pPr>
            <a:r>
              <a:rPr lang="tr-TR" sz="2400" b="1" dirty="0" smtClean="0">
                <a:solidFill>
                  <a:srgbClr val="FF0000"/>
                </a:solidFill>
              </a:rPr>
              <a:t>Ana Çeşit</a:t>
            </a:r>
            <a:endParaRPr lang="tr-TR" sz="2400" b="1" dirty="0">
              <a:solidFill>
                <a:srgbClr val="FF0000"/>
              </a:solidFill>
            </a:endParaRPr>
          </a:p>
          <a:p>
            <a:pPr marL="0" indent="0" algn="just">
              <a:buNone/>
            </a:pPr>
            <a:r>
              <a:rPr lang="tr-TR" sz="2400" dirty="0"/>
              <a:t>0900 ZİRAAT</a:t>
            </a:r>
          </a:p>
          <a:p>
            <a:pPr marL="0" indent="0" algn="just">
              <a:buNone/>
            </a:pPr>
            <a:r>
              <a:rPr lang="tr-TR" sz="2400" dirty="0" smtClean="0"/>
              <a:t> </a:t>
            </a:r>
            <a:r>
              <a:rPr lang="tr-TR" sz="2400" b="1" dirty="0" err="1" smtClean="0">
                <a:solidFill>
                  <a:srgbClr val="FF0000"/>
                </a:solidFill>
              </a:rPr>
              <a:t>Tozlayıcıları</a:t>
            </a:r>
            <a:endParaRPr lang="tr-TR" sz="2400" b="1" dirty="0" smtClean="0">
              <a:solidFill>
                <a:srgbClr val="FF0000"/>
              </a:solidFill>
            </a:endParaRPr>
          </a:p>
          <a:p>
            <a:pPr marL="0" indent="0" algn="just">
              <a:buNone/>
            </a:pPr>
            <a:r>
              <a:rPr lang="tr-TR" sz="2400" dirty="0" smtClean="0"/>
              <a:t>Lambert</a:t>
            </a:r>
            <a:r>
              <a:rPr lang="tr-TR" sz="2400" dirty="0"/>
              <a:t>, </a:t>
            </a:r>
            <a:endParaRPr lang="tr-TR" sz="2400" dirty="0" smtClean="0"/>
          </a:p>
          <a:p>
            <a:pPr marL="0" indent="0" algn="just">
              <a:buNone/>
            </a:pPr>
            <a:r>
              <a:rPr lang="tr-TR" sz="2400" dirty="0" err="1" smtClean="0"/>
              <a:t>Bigarreau</a:t>
            </a:r>
            <a:r>
              <a:rPr lang="tr-TR" sz="2400" dirty="0" smtClean="0"/>
              <a:t> </a:t>
            </a:r>
            <a:r>
              <a:rPr lang="tr-TR" sz="2400" dirty="0" err="1" smtClean="0"/>
              <a:t>Gaucher</a:t>
            </a:r>
            <a:r>
              <a:rPr lang="tr-TR" sz="2400" dirty="0" smtClean="0"/>
              <a:t>,</a:t>
            </a:r>
          </a:p>
          <a:p>
            <a:pPr marL="0" indent="0" algn="just">
              <a:buNone/>
            </a:pPr>
            <a:r>
              <a:rPr lang="tr-TR" sz="2400" dirty="0" err="1" smtClean="0"/>
              <a:t>Merton</a:t>
            </a:r>
            <a:r>
              <a:rPr lang="tr-TR" sz="2400" dirty="0" smtClean="0"/>
              <a:t> </a:t>
            </a:r>
            <a:r>
              <a:rPr lang="tr-TR" sz="2400" dirty="0" err="1" smtClean="0"/>
              <a:t>Late</a:t>
            </a:r>
            <a:r>
              <a:rPr lang="tr-TR" sz="2400" dirty="0" smtClean="0"/>
              <a:t> </a:t>
            </a:r>
          </a:p>
          <a:p>
            <a:pPr marL="0" indent="0" algn="just">
              <a:buNone/>
            </a:pPr>
            <a:r>
              <a:rPr lang="tr-TR" sz="2400" dirty="0" err="1" smtClean="0"/>
              <a:t>Stark’s</a:t>
            </a:r>
            <a:r>
              <a:rPr lang="tr-TR" sz="2400" dirty="0" smtClean="0"/>
              <a:t> Gold</a:t>
            </a:r>
            <a:endParaRPr lang="tr-TR" sz="2400" dirty="0"/>
          </a:p>
          <a:p>
            <a:pPr marL="0" indent="0" algn="just">
              <a:buNone/>
            </a:pPr>
            <a:r>
              <a:rPr lang="tr-TR" sz="2400" dirty="0" smtClean="0"/>
              <a:t> Yaygınlaşmaya başlamıştır.</a:t>
            </a:r>
            <a:endParaRPr lang="tr-TR" sz="2400" dirty="0"/>
          </a:p>
        </p:txBody>
      </p:sp>
    </p:spTree>
    <p:extLst>
      <p:ext uri="{BB962C8B-B14F-4D97-AF65-F5344CB8AC3E}">
        <p14:creationId xmlns:p14="http://schemas.microsoft.com/office/powerpoint/2010/main" val="479668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dirty="0" smtClean="0">
                <a:solidFill>
                  <a:srgbClr val="FF0000"/>
                </a:solidFill>
                <a:latin typeface="+mn-lt"/>
              </a:rPr>
              <a:t>Kiraz Fidanı Üretiminde </a:t>
            </a:r>
            <a:r>
              <a:rPr lang="tr-TR" b="1" dirty="0" err="1" smtClean="0">
                <a:solidFill>
                  <a:srgbClr val="FF0000"/>
                </a:solidFill>
                <a:latin typeface="+mn-lt"/>
              </a:rPr>
              <a:t>Tozlayıcı</a:t>
            </a:r>
            <a:r>
              <a:rPr lang="tr-TR" b="1" dirty="0" smtClean="0">
                <a:solidFill>
                  <a:srgbClr val="FF0000"/>
                </a:solidFill>
                <a:latin typeface="+mn-lt"/>
              </a:rPr>
              <a:t> Sorunu</a:t>
            </a:r>
            <a:endParaRPr lang="tr-TR" b="1" dirty="0">
              <a:solidFill>
                <a:srgbClr val="FF0000"/>
              </a:solidFill>
              <a:latin typeface="+mn-lt"/>
            </a:endParaRPr>
          </a:p>
        </p:txBody>
      </p:sp>
      <p:sp>
        <p:nvSpPr>
          <p:cNvPr id="3" name="İçerik Yer Tutucusu 2"/>
          <p:cNvSpPr>
            <a:spLocks noGrp="1"/>
          </p:cNvSpPr>
          <p:nvPr>
            <p:ph idx="1"/>
          </p:nvPr>
        </p:nvSpPr>
        <p:spPr>
          <a:xfrm>
            <a:off x="0" y="1600200"/>
            <a:ext cx="9036496" cy="5141168"/>
          </a:xfrm>
        </p:spPr>
        <p:txBody>
          <a:bodyPr/>
          <a:lstStyle/>
          <a:p>
            <a:r>
              <a:rPr lang="tr-TR" b="1" dirty="0">
                <a:solidFill>
                  <a:srgbClr val="FF0000"/>
                </a:solidFill>
              </a:rPr>
              <a:t>0900 ZİRAAT (S3S12) </a:t>
            </a:r>
            <a:endParaRPr lang="tr-TR" b="1" dirty="0" smtClean="0">
              <a:solidFill>
                <a:srgbClr val="FF0000"/>
              </a:solidFill>
            </a:endParaRPr>
          </a:p>
          <a:p>
            <a:endParaRPr lang="tr-TR" dirty="0" smtClean="0"/>
          </a:p>
          <a:p>
            <a:r>
              <a:rPr lang="tr-TR" b="1" dirty="0" err="1" smtClean="0">
                <a:solidFill>
                  <a:srgbClr val="FF0000"/>
                </a:solidFill>
              </a:rPr>
              <a:t>Tozlayıcıları</a:t>
            </a:r>
            <a:r>
              <a:rPr lang="tr-TR" b="1" dirty="0" smtClean="0">
                <a:solidFill>
                  <a:srgbClr val="FF0000"/>
                </a:solidFill>
              </a:rPr>
              <a:t>                 S </a:t>
            </a:r>
            <a:r>
              <a:rPr lang="tr-TR" b="1" dirty="0" err="1" smtClean="0">
                <a:solidFill>
                  <a:srgbClr val="FF0000"/>
                </a:solidFill>
              </a:rPr>
              <a:t>allelleri</a:t>
            </a:r>
            <a:r>
              <a:rPr lang="tr-TR" b="1" dirty="0" smtClean="0">
                <a:solidFill>
                  <a:srgbClr val="FF0000"/>
                </a:solidFill>
              </a:rPr>
              <a:t>     </a:t>
            </a:r>
            <a:r>
              <a:rPr lang="tr-TR" b="1" dirty="0" err="1" smtClean="0">
                <a:solidFill>
                  <a:srgbClr val="FF0000"/>
                </a:solidFill>
              </a:rPr>
              <a:t>Tozlama</a:t>
            </a:r>
            <a:r>
              <a:rPr lang="tr-TR" b="1" dirty="0" smtClean="0">
                <a:solidFill>
                  <a:srgbClr val="FF0000"/>
                </a:solidFill>
              </a:rPr>
              <a:t> %’si</a:t>
            </a:r>
          </a:p>
          <a:p>
            <a:r>
              <a:rPr lang="en-US" dirty="0" smtClean="0"/>
              <a:t>Stark</a:t>
            </a:r>
            <a:r>
              <a:rPr lang="tr-TR" dirty="0" smtClean="0"/>
              <a:t>’</a:t>
            </a:r>
            <a:r>
              <a:rPr lang="en-US" dirty="0" smtClean="0"/>
              <a:t>s </a:t>
            </a:r>
            <a:r>
              <a:rPr lang="en-US" dirty="0"/>
              <a:t>Gold,               </a:t>
            </a:r>
            <a:r>
              <a:rPr lang="tr-TR" dirty="0" smtClean="0"/>
              <a:t>   </a:t>
            </a:r>
            <a:r>
              <a:rPr lang="en-US" dirty="0" smtClean="0"/>
              <a:t>S3S6</a:t>
            </a:r>
            <a:r>
              <a:rPr lang="tr-TR" dirty="0" smtClean="0"/>
              <a:t>                 50</a:t>
            </a:r>
            <a:endParaRPr lang="en-US" dirty="0"/>
          </a:p>
          <a:p>
            <a:r>
              <a:rPr lang="en-US" dirty="0" err="1"/>
              <a:t>Bigarreau</a:t>
            </a:r>
            <a:r>
              <a:rPr lang="en-US" dirty="0"/>
              <a:t> </a:t>
            </a:r>
            <a:r>
              <a:rPr lang="en-US" dirty="0" err="1"/>
              <a:t>Gaucher</a:t>
            </a:r>
            <a:r>
              <a:rPr lang="en-US" dirty="0"/>
              <a:t>      </a:t>
            </a:r>
            <a:r>
              <a:rPr lang="tr-TR" dirty="0" smtClean="0"/>
              <a:t> </a:t>
            </a:r>
            <a:r>
              <a:rPr lang="en-US" dirty="0" smtClean="0"/>
              <a:t>S3S5 </a:t>
            </a:r>
            <a:r>
              <a:rPr lang="tr-TR" dirty="0" smtClean="0"/>
              <a:t>                50</a:t>
            </a:r>
            <a:endParaRPr lang="en-US" dirty="0"/>
          </a:p>
          <a:p>
            <a:r>
              <a:rPr lang="en-US" dirty="0"/>
              <a:t>Merton Late                 </a:t>
            </a:r>
            <a:r>
              <a:rPr lang="tr-TR" dirty="0" smtClean="0"/>
              <a:t> </a:t>
            </a:r>
            <a:r>
              <a:rPr lang="en-US" dirty="0" smtClean="0"/>
              <a:t>S1S4</a:t>
            </a:r>
            <a:r>
              <a:rPr lang="en-US" dirty="0"/>
              <a:t>	</a:t>
            </a:r>
            <a:r>
              <a:rPr lang="tr-TR" dirty="0" smtClean="0"/>
              <a:t>          100</a:t>
            </a:r>
            <a:endParaRPr lang="en-US" dirty="0"/>
          </a:p>
          <a:p>
            <a:r>
              <a:rPr lang="en-US" dirty="0"/>
              <a:t>Lambert </a:t>
            </a:r>
            <a:r>
              <a:rPr lang="en-US" dirty="0" smtClean="0"/>
              <a:t>                   </a:t>
            </a:r>
            <a:r>
              <a:rPr lang="tr-TR" dirty="0" smtClean="0"/>
              <a:t>    </a:t>
            </a:r>
            <a:r>
              <a:rPr lang="en-US" dirty="0" smtClean="0"/>
              <a:t> S3S4</a:t>
            </a:r>
            <a:r>
              <a:rPr lang="tr-TR" dirty="0" smtClean="0"/>
              <a:t>                  50</a:t>
            </a:r>
          </a:p>
          <a:p>
            <a:endParaRPr lang="tr-TR" dirty="0"/>
          </a:p>
          <a:p>
            <a:r>
              <a:rPr lang="tr-TR" dirty="0" err="1" smtClean="0"/>
              <a:t>A.Küden</a:t>
            </a:r>
            <a:r>
              <a:rPr lang="tr-TR" dirty="0" smtClean="0"/>
              <a:t>, 2017. Ulusal Kiraz-Vişne  Çalışma Grubu</a:t>
            </a:r>
            <a:endParaRPr lang="tr-TR" dirty="0"/>
          </a:p>
        </p:txBody>
      </p:sp>
    </p:spTree>
    <p:extLst>
      <p:ext uri="{BB962C8B-B14F-4D97-AF65-F5344CB8AC3E}">
        <p14:creationId xmlns:p14="http://schemas.microsoft.com/office/powerpoint/2010/main" val="1649464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404664"/>
            <a:ext cx="8136904" cy="5772299"/>
          </a:xfrm>
        </p:spPr>
        <p:txBody>
          <a:bodyPr>
            <a:normAutofit lnSpcReduction="10000"/>
          </a:bodyPr>
          <a:lstStyle/>
          <a:p>
            <a:r>
              <a:rPr lang="tr-TR" sz="2800" b="1" dirty="0" smtClean="0">
                <a:solidFill>
                  <a:srgbClr val="FF0000"/>
                </a:solidFill>
              </a:rPr>
              <a:t>1998 </a:t>
            </a:r>
          </a:p>
          <a:p>
            <a:r>
              <a:rPr lang="tr-TR" sz="2800" dirty="0" smtClean="0"/>
              <a:t>DPT-Ülke </a:t>
            </a:r>
            <a:r>
              <a:rPr lang="tr-TR" sz="2800" dirty="0"/>
              <a:t>Ölçeğinde Meyvecilik Geliştirme Entegre Projesi’’ (98 K 121060 </a:t>
            </a:r>
            <a:r>
              <a:rPr lang="tr-TR" sz="2800" dirty="0" smtClean="0"/>
              <a:t>) </a:t>
            </a:r>
          </a:p>
          <a:p>
            <a:endParaRPr lang="tr-TR" sz="2800" dirty="0"/>
          </a:p>
          <a:p>
            <a:r>
              <a:rPr lang="tr-TR" sz="2800" b="1" dirty="0" smtClean="0">
                <a:solidFill>
                  <a:srgbClr val="FF0000"/>
                </a:solidFill>
              </a:rPr>
              <a:t>Çeşitler</a:t>
            </a:r>
            <a:r>
              <a:rPr lang="tr-TR" sz="2800" b="1" dirty="0">
                <a:solidFill>
                  <a:srgbClr val="FF0000"/>
                </a:solidFill>
              </a:rPr>
              <a:t>: </a:t>
            </a:r>
            <a:endParaRPr lang="tr-TR" sz="2800" b="1" dirty="0" smtClean="0">
              <a:solidFill>
                <a:srgbClr val="FF0000"/>
              </a:solidFill>
            </a:endParaRPr>
          </a:p>
          <a:p>
            <a:r>
              <a:rPr lang="tr-TR" sz="2800" dirty="0" smtClean="0"/>
              <a:t>Octavia</a:t>
            </a:r>
            <a:r>
              <a:rPr lang="tr-TR" sz="2800" dirty="0"/>
              <a:t>, </a:t>
            </a:r>
            <a:r>
              <a:rPr lang="tr-TR" sz="2800" dirty="0" err="1"/>
              <a:t>Sunburst</a:t>
            </a:r>
            <a:r>
              <a:rPr lang="tr-TR" sz="2800" dirty="0"/>
              <a:t>, </a:t>
            </a:r>
            <a:r>
              <a:rPr lang="tr-TR" sz="2800" dirty="0" err="1"/>
              <a:t>Kordia</a:t>
            </a:r>
            <a:r>
              <a:rPr lang="tr-TR" sz="2800" dirty="0"/>
              <a:t>, </a:t>
            </a:r>
            <a:r>
              <a:rPr lang="tr-TR" sz="2800" dirty="0" err="1"/>
              <a:t>Regina</a:t>
            </a:r>
            <a:r>
              <a:rPr lang="tr-TR" sz="2800" dirty="0"/>
              <a:t>, </a:t>
            </a:r>
            <a:r>
              <a:rPr lang="tr-TR" sz="2800" dirty="0" err="1"/>
              <a:t>Prococe</a:t>
            </a:r>
            <a:r>
              <a:rPr lang="tr-TR" sz="2800" dirty="0"/>
              <a:t> de Bernard, </a:t>
            </a:r>
            <a:r>
              <a:rPr lang="tr-TR" sz="2800" dirty="0" err="1"/>
              <a:t>Fercer</a:t>
            </a:r>
            <a:r>
              <a:rPr lang="tr-TR" sz="2800" dirty="0"/>
              <a:t>  </a:t>
            </a:r>
            <a:r>
              <a:rPr lang="tr-TR" sz="2800" dirty="0" err="1"/>
              <a:t>Arciana</a:t>
            </a:r>
            <a:r>
              <a:rPr lang="tr-TR" sz="2800" dirty="0"/>
              <a:t> , </a:t>
            </a:r>
            <a:r>
              <a:rPr lang="tr-TR" sz="2800" dirty="0" err="1"/>
              <a:t>Summit</a:t>
            </a:r>
            <a:r>
              <a:rPr lang="tr-TR" sz="2800" dirty="0"/>
              <a:t> , </a:t>
            </a:r>
            <a:r>
              <a:rPr lang="tr-TR" sz="2800" dirty="0" err="1"/>
              <a:t>Lapins</a:t>
            </a:r>
            <a:r>
              <a:rPr lang="tr-TR" sz="2800" dirty="0"/>
              <a:t>, </a:t>
            </a:r>
            <a:r>
              <a:rPr lang="tr-TR" sz="2800" dirty="0" err="1"/>
              <a:t>Meckenheimer</a:t>
            </a:r>
            <a:r>
              <a:rPr lang="tr-TR" sz="2800" dirty="0"/>
              <a:t> ve </a:t>
            </a:r>
            <a:r>
              <a:rPr lang="tr-TR" sz="2800" dirty="0" smtClean="0"/>
              <a:t>Venüs</a:t>
            </a:r>
          </a:p>
          <a:p>
            <a:endParaRPr lang="tr-TR" sz="2800" dirty="0">
              <a:solidFill>
                <a:prstClr val="black"/>
              </a:solidFill>
            </a:endParaRPr>
          </a:p>
          <a:p>
            <a:r>
              <a:rPr lang="tr-TR" sz="2400" b="1" dirty="0" smtClean="0">
                <a:solidFill>
                  <a:prstClr val="black"/>
                </a:solidFill>
              </a:rPr>
              <a:t>Modern </a:t>
            </a:r>
            <a:r>
              <a:rPr lang="tr-TR" sz="2400" b="1" dirty="0">
                <a:solidFill>
                  <a:prstClr val="black"/>
                </a:solidFill>
              </a:rPr>
              <a:t>Kiraz ve Elma Yetiştiriciliği Entegre Projesi</a:t>
            </a:r>
          </a:p>
          <a:p>
            <a:pPr marL="0" lvl="0" indent="0" algn="just">
              <a:buNone/>
            </a:pPr>
            <a:r>
              <a:rPr lang="tr-TR" sz="2400" b="1" dirty="0">
                <a:solidFill>
                  <a:srgbClr val="FF0000"/>
                </a:solidFill>
              </a:rPr>
              <a:t>(2004-2007) </a:t>
            </a:r>
            <a:r>
              <a:rPr lang="tr-TR" sz="2400" dirty="0" smtClean="0">
                <a:solidFill>
                  <a:prstClr val="black"/>
                </a:solidFill>
              </a:rPr>
              <a:t>TÜBİTAK TOGTAG-3064</a:t>
            </a:r>
          </a:p>
          <a:p>
            <a:pPr marL="0" lvl="0" indent="0" algn="just">
              <a:buNone/>
            </a:pPr>
            <a:r>
              <a:rPr lang="tr-TR" sz="2400" dirty="0">
                <a:solidFill>
                  <a:prstClr val="black"/>
                </a:solidFill>
              </a:rPr>
              <a:t/>
            </a:r>
            <a:br>
              <a:rPr lang="tr-TR" sz="2400" dirty="0">
                <a:solidFill>
                  <a:prstClr val="black"/>
                </a:solidFill>
              </a:rPr>
            </a:br>
            <a:r>
              <a:rPr lang="tr-TR" sz="2400" dirty="0">
                <a:solidFill>
                  <a:prstClr val="black"/>
                </a:solidFill>
              </a:rPr>
              <a:t>Bu projede 1993 </a:t>
            </a:r>
            <a:r>
              <a:rPr lang="tr-TR" sz="2400" dirty="0" smtClean="0">
                <a:solidFill>
                  <a:prstClr val="black"/>
                </a:solidFill>
              </a:rPr>
              <a:t>ve 1994 </a:t>
            </a:r>
            <a:r>
              <a:rPr lang="tr-TR" sz="2400" dirty="0">
                <a:solidFill>
                  <a:prstClr val="black"/>
                </a:solidFill>
              </a:rPr>
              <a:t>yıllarında yurtdışında getirilen denemeye </a:t>
            </a:r>
            <a:r>
              <a:rPr lang="tr-TR" sz="2400" dirty="0" smtClean="0">
                <a:solidFill>
                  <a:prstClr val="black"/>
                </a:solidFill>
              </a:rPr>
              <a:t>alınan (</a:t>
            </a:r>
            <a:r>
              <a:rPr lang="tr-TR" sz="2400" dirty="0">
                <a:solidFill>
                  <a:prstClr val="black"/>
                </a:solidFill>
              </a:rPr>
              <a:t>25 çeşit) ve klasik çeşitlerimiz denenmiştir. (8 çeşit)</a:t>
            </a:r>
          </a:p>
          <a:p>
            <a:endParaRPr lang="tr-TR" sz="2800" dirty="0"/>
          </a:p>
          <a:p>
            <a:endParaRPr lang="tr-TR" dirty="0"/>
          </a:p>
        </p:txBody>
      </p:sp>
    </p:spTree>
    <p:extLst>
      <p:ext uri="{BB962C8B-B14F-4D97-AF65-F5344CB8AC3E}">
        <p14:creationId xmlns:p14="http://schemas.microsoft.com/office/powerpoint/2010/main" val="3749940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İçerik Yer Tutucusu"/>
          <p:cNvSpPr txBox="1">
            <a:spLocks/>
          </p:cNvSpPr>
          <p:nvPr/>
        </p:nvSpPr>
        <p:spPr>
          <a:xfrm>
            <a:off x="0" y="0"/>
            <a:ext cx="4572000" cy="71014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400" b="1" dirty="0" err="1" smtClean="0">
                <a:solidFill>
                  <a:srgbClr val="FF0000"/>
                </a:solidFill>
              </a:rPr>
              <a:t>Regina</a:t>
            </a:r>
            <a:endParaRPr lang="tr-TR" sz="2400" b="1" dirty="0" smtClean="0">
              <a:solidFill>
                <a:srgbClr val="FF0000"/>
              </a:solidFill>
            </a:endParaRPr>
          </a:p>
          <a:p>
            <a:r>
              <a:rPr lang="tr-TR" sz="2400" dirty="0" smtClean="0"/>
              <a:t>Venüs</a:t>
            </a:r>
          </a:p>
          <a:p>
            <a:r>
              <a:rPr lang="tr-TR" sz="2400" dirty="0" err="1" smtClean="0"/>
              <a:t>Summit</a:t>
            </a:r>
            <a:endParaRPr lang="tr-TR" sz="2400" dirty="0" smtClean="0"/>
          </a:p>
          <a:p>
            <a:r>
              <a:rPr lang="tr-TR" sz="2400" b="1" dirty="0" err="1" smtClean="0">
                <a:solidFill>
                  <a:srgbClr val="FF0000"/>
                </a:solidFill>
              </a:rPr>
              <a:t>Lapins</a:t>
            </a:r>
            <a:endParaRPr lang="tr-TR" sz="2400" b="1" dirty="0" smtClean="0">
              <a:solidFill>
                <a:srgbClr val="FF0000"/>
              </a:solidFill>
            </a:endParaRPr>
          </a:p>
          <a:p>
            <a:r>
              <a:rPr lang="tr-TR" sz="2400" dirty="0" smtClean="0"/>
              <a:t>Na-478</a:t>
            </a:r>
          </a:p>
          <a:p>
            <a:r>
              <a:rPr lang="tr-TR" sz="2400" dirty="0" smtClean="0"/>
              <a:t>Na-474</a:t>
            </a:r>
          </a:p>
          <a:p>
            <a:r>
              <a:rPr lang="tr-TR" sz="2400" dirty="0" err="1" smtClean="0"/>
              <a:t>Noir</a:t>
            </a:r>
            <a:r>
              <a:rPr lang="tr-TR" sz="2400" dirty="0" smtClean="0"/>
              <a:t> de </a:t>
            </a:r>
            <a:r>
              <a:rPr lang="tr-TR" sz="2400" dirty="0" err="1" smtClean="0"/>
              <a:t>Guben</a:t>
            </a:r>
            <a:endParaRPr lang="tr-TR" sz="2400" dirty="0" smtClean="0"/>
          </a:p>
          <a:p>
            <a:r>
              <a:rPr lang="tr-TR" sz="2400" dirty="0" smtClean="0"/>
              <a:t>Van</a:t>
            </a:r>
          </a:p>
          <a:p>
            <a:r>
              <a:rPr lang="tr-TR" sz="2400" dirty="0" err="1" smtClean="0"/>
              <a:t>Larian</a:t>
            </a:r>
            <a:endParaRPr lang="tr-TR" sz="2400" dirty="0" smtClean="0"/>
          </a:p>
          <a:p>
            <a:r>
              <a:rPr lang="tr-TR" sz="2400" dirty="0" smtClean="0"/>
              <a:t>Ak. </a:t>
            </a:r>
            <a:r>
              <a:rPr lang="tr-TR" sz="2400" dirty="0" err="1" smtClean="0"/>
              <a:t>Napoleon</a:t>
            </a:r>
            <a:endParaRPr lang="tr-TR" sz="2400" dirty="0" smtClean="0"/>
          </a:p>
          <a:p>
            <a:r>
              <a:rPr lang="tr-TR" sz="2400" dirty="0" smtClean="0"/>
              <a:t>Toros-5 (Seleksiyon)</a:t>
            </a:r>
          </a:p>
          <a:p>
            <a:r>
              <a:rPr lang="tr-TR" sz="2400" dirty="0" err="1" smtClean="0"/>
              <a:t>Stark’s</a:t>
            </a:r>
            <a:r>
              <a:rPr lang="tr-TR" sz="2400" dirty="0" smtClean="0"/>
              <a:t> Gold</a:t>
            </a:r>
          </a:p>
          <a:p>
            <a:r>
              <a:rPr lang="tr-TR" sz="2400" dirty="0" smtClean="0"/>
              <a:t>Octavia</a:t>
            </a:r>
          </a:p>
          <a:p>
            <a:r>
              <a:rPr lang="tr-TR" sz="2400" dirty="0" smtClean="0"/>
              <a:t>B. </a:t>
            </a:r>
            <a:r>
              <a:rPr lang="tr-TR" sz="2400" dirty="0" err="1" smtClean="0"/>
              <a:t>Gaucher</a:t>
            </a:r>
            <a:endParaRPr lang="tr-TR" sz="2400" dirty="0" smtClean="0"/>
          </a:p>
          <a:p>
            <a:r>
              <a:rPr lang="tr-TR" sz="2400" dirty="0" smtClean="0"/>
              <a:t>0900 Ziraat</a:t>
            </a:r>
          </a:p>
          <a:p>
            <a:r>
              <a:rPr lang="tr-TR" sz="2400" dirty="0" smtClean="0"/>
              <a:t>Durano-3</a:t>
            </a:r>
          </a:p>
        </p:txBody>
      </p:sp>
      <p:sp>
        <p:nvSpPr>
          <p:cNvPr id="9" name="2 İçerik Yer Tutucusu"/>
          <p:cNvSpPr txBox="1">
            <a:spLocks/>
          </p:cNvSpPr>
          <p:nvPr/>
        </p:nvSpPr>
        <p:spPr>
          <a:xfrm>
            <a:off x="4759958" y="116632"/>
            <a:ext cx="3988505" cy="6741368"/>
          </a:xfrm>
          <a:prstGeom prst="rect">
            <a:avLst/>
          </a:prstGeom>
        </p:spPr>
        <p:txBody>
          <a:bodyPr vert="horz" anchor="t">
            <a:normAutofit fontScale="77500" lnSpcReduction="20000"/>
          </a:bodyPr>
          <a:lstStyle/>
          <a:p>
            <a:pPr marL="448056" indent="-384048">
              <a:spcBef>
                <a:spcPct val="20000"/>
              </a:spcBef>
              <a:buClr>
                <a:srgbClr val="CEB966"/>
              </a:buClr>
              <a:buSzPct val="80000"/>
              <a:buFont typeface="Wingdings 2"/>
              <a:buChar char=""/>
              <a:defRPr/>
            </a:pPr>
            <a:r>
              <a:rPr lang="tr-TR" sz="3000" dirty="0" smtClean="0"/>
              <a:t>Na-1</a:t>
            </a:r>
            <a:r>
              <a:rPr lang="tr-TR" sz="3000" dirty="0" smtClean="0">
                <a:solidFill>
                  <a:prstClr val="white"/>
                </a:solidFill>
              </a:rPr>
              <a:t>1</a:t>
            </a:r>
          </a:p>
          <a:p>
            <a:pPr marL="448056" indent="-384048">
              <a:spcBef>
                <a:spcPct val="20000"/>
              </a:spcBef>
              <a:buClr>
                <a:srgbClr val="CEB966"/>
              </a:buClr>
              <a:buSzPct val="80000"/>
              <a:buFont typeface="Wingdings 2"/>
              <a:buChar char=""/>
              <a:defRPr/>
            </a:pPr>
            <a:r>
              <a:rPr lang="tr-TR" sz="3000" dirty="0" err="1" smtClean="0"/>
              <a:t>Early</a:t>
            </a:r>
            <a:r>
              <a:rPr lang="tr-TR" sz="3000" dirty="0" smtClean="0"/>
              <a:t> </a:t>
            </a:r>
            <a:r>
              <a:rPr lang="tr-TR" sz="3000" dirty="0" err="1" smtClean="0"/>
              <a:t>Burlat</a:t>
            </a:r>
            <a:endParaRPr lang="tr-TR" sz="3000" dirty="0" smtClean="0"/>
          </a:p>
          <a:p>
            <a:pPr marL="448056" indent="-384048">
              <a:spcBef>
                <a:spcPct val="20000"/>
              </a:spcBef>
              <a:buClr>
                <a:srgbClr val="CEB966"/>
              </a:buClr>
              <a:buSzPct val="80000"/>
              <a:buFont typeface="Wingdings 2"/>
              <a:buChar char=""/>
              <a:defRPr/>
            </a:pPr>
            <a:r>
              <a:rPr lang="tr-TR" sz="3000" dirty="0" smtClean="0"/>
              <a:t>Van </a:t>
            </a:r>
            <a:r>
              <a:rPr lang="tr-TR" sz="3000" dirty="0" err="1" smtClean="0"/>
              <a:t>Compact</a:t>
            </a:r>
            <a:endParaRPr lang="tr-TR" sz="3000" dirty="0" smtClean="0"/>
          </a:p>
          <a:p>
            <a:pPr marL="448056" indent="-384048">
              <a:spcBef>
                <a:spcPct val="20000"/>
              </a:spcBef>
              <a:buClr>
                <a:srgbClr val="CEB966"/>
              </a:buClr>
              <a:buSzPct val="80000"/>
              <a:buFont typeface="Wingdings 2"/>
              <a:buChar char=""/>
              <a:defRPr/>
            </a:pPr>
            <a:r>
              <a:rPr lang="tr-TR" sz="3000" dirty="0" err="1" smtClean="0"/>
              <a:t>Bing</a:t>
            </a:r>
            <a:r>
              <a:rPr lang="tr-TR" sz="3000" dirty="0" smtClean="0"/>
              <a:t> </a:t>
            </a:r>
            <a:r>
              <a:rPr lang="tr-TR" sz="3000" dirty="0" err="1" smtClean="0"/>
              <a:t>Spur</a:t>
            </a:r>
            <a:endParaRPr lang="tr-TR" sz="3000" dirty="0" smtClean="0"/>
          </a:p>
          <a:p>
            <a:pPr marL="448056" indent="-384048">
              <a:spcBef>
                <a:spcPct val="20000"/>
              </a:spcBef>
              <a:buClr>
                <a:srgbClr val="CEB966"/>
              </a:buClr>
              <a:buSzPct val="80000"/>
              <a:buFont typeface="Wingdings 2"/>
              <a:buChar char=""/>
              <a:defRPr/>
            </a:pPr>
            <a:r>
              <a:rPr lang="tr-TR" sz="3000" dirty="0" err="1" smtClean="0"/>
              <a:t>Sunburst</a:t>
            </a:r>
            <a:endParaRPr lang="tr-TR" sz="3000" dirty="0" smtClean="0"/>
          </a:p>
          <a:p>
            <a:pPr marL="448056" indent="-384048">
              <a:spcBef>
                <a:spcPct val="20000"/>
              </a:spcBef>
              <a:buClr>
                <a:srgbClr val="CEB966"/>
              </a:buClr>
              <a:buSzPct val="80000"/>
              <a:buFont typeface="Wingdings 2"/>
              <a:buChar char=""/>
              <a:defRPr/>
            </a:pPr>
            <a:r>
              <a:rPr lang="tr-TR" sz="3000" dirty="0" err="1" smtClean="0"/>
              <a:t>Fercer</a:t>
            </a:r>
            <a:r>
              <a:rPr lang="tr-TR" sz="3000" dirty="0" smtClean="0"/>
              <a:t> </a:t>
            </a:r>
            <a:r>
              <a:rPr lang="tr-TR" sz="3000" dirty="0" err="1" smtClean="0"/>
              <a:t>Arciana</a:t>
            </a:r>
            <a:endParaRPr lang="tr-TR" sz="3000" dirty="0" smtClean="0"/>
          </a:p>
          <a:p>
            <a:pPr marL="448056" indent="-384048">
              <a:spcBef>
                <a:spcPct val="20000"/>
              </a:spcBef>
              <a:buClr>
                <a:srgbClr val="CEB966"/>
              </a:buClr>
              <a:buSzPct val="80000"/>
              <a:buFont typeface="Wingdings 2"/>
              <a:buChar char=""/>
              <a:defRPr/>
            </a:pPr>
            <a:r>
              <a:rPr lang="tr-TR" sz="3000" dirty="0" err="1" smtClean="0"/>
              <a:t>Meckenheimer</a:t>
            </a:r>
            <a:endParaRPr lang="tr-TR" sz="3000" dirty="0" smtClean="0"/>
          </a:p>
          <a:p>
            <a:pPr marL="448056" indent="-384048">
              <a:spcBef>
                <a:spcPct val="20000"/>
              </a:spcBef>
              <a:buClr>
                <a:srgbClr val="CEB966"/>
              </a:buClr>
              <a:buSzPct val="80000"/>
              <a:buFont typeface="Wingdings 2"/>
              <a:buChar char=""/>
              <a:defRPr/>
            </a:pPr>
            <a:r>
              <a:rPr lang="tr-TR" sz="3000" dirty="0" err="1" smtClean="0"/>
              <a:t>Hedelfingen</a:t>
            </a:r>
            <a:endParaRPr lang="tr-TR" sz="3000" dirty="0" smtClean="0"/>
          </a:p>
          <a:p>
            <a:pPr marL="448056" indent="-384048">
              <a:spcBef>
                <a:spcPct val="20000"/>
              </a:spcBef>
              <a:buClr>
                <a:srgbClr val="CEB966"/>
              </a:buClr>
              <a:buSzPct val="80000"/>
              <a:buFont typeface="Wingdings 2"/>
              <a:buChar char=""/>
              <a:defRPr/>
            </a:pPr>
            <a:r>
              <a:rPr lang="tr-TR" sz="3000" dirty="0" err="1" smtClean="0"/>
              <a:t>Nadino</a:t>
            </a:r>
            <a:endParaRPr lang="tr-TR" sz="3000" dirty="0" smtClean="0"/>
          </a:p>
          <a:p>
            <a:pPr marL="448056" indent="-384048">
              <a:spcBef>
                <a:spcPct val="20000"/>
              </a:spcBef>
              <a:buClr>
                <a:srgbClr val="CEB966"/>
              </a:buClr>
              <a:buSzPct val="80000"/>
              <a:buFont typeface="Wingdings 2"/>
              <a:buChar char=""/>
              <a:defRPr/>
            </a:pPr>
            <a:r>
              <a:rPr lang="tr-TR" sz="3000" dirty="0" smtClean="0"/>
              <a:t>E. </a:t>
            </a:r>
            <a:r>
              <a:rPr lang="tr-TR" sz="3000" dirty="0" err="1" smtClean="0"/>
              <a:t>Rivers</a:t>
            </a:r>
            <a:endParaRPr lang="tr-TR" sz="3000" dirty="0" smtClean="0"/>
          </a:p>
          <a:p>
            <a:pPr marL="448056" indent="-384048">
              <a:spcBef>
                <a:spcPct val="20000"/>
              </a:spcBef>
              <a:buClr>
                <a:srgbClr val="CEB966"/>
              </a:buClr>
              <a:buSzPct val="80000"/>
              <a:buFont typeface="Wingdings 2"/>
              <a:buChar char=""/>
              <a:defRPr/>
            </a:pPr>
            <a:r>
              <a:rPr lang="tr-TR" sz="3000" b="1" dirty="0" err="1" smtClean="0">
                <a:solidFill>
                  <a:srgbClr val="FF0000"/>
                </a:solidFill>
              </a:rPr>
              <a:t>Cordia</a:t>
            </a:r>
            <a:endParaRPr lang="tr-TR" sz="3000" b="1" dirty="0" smtClean="0">
              <a:solidFill>
                <a:srgbClr val="FF0000"/>
              </a:solidFill>
            </a:endParaRPr>
          </a:p>
          <a:p>
            <a:pPr marL="448056" indent="-384048">
              <a:spcBef>
                <a:spcPct val="20000"/>
              </a:spcBef>
              <a:buClr>
                <a:srgbClr val="CEB966"/>
              </a:buClr>
              <a:buSzPct val="80000"/>
              <a:buFont typeface="Wingdings 2"/>
              <a:buChar char=""/>
              <a:defRPr/>
            </a:pPr>
            <a:r>
              <a:rPr lang="tr-TR" sz="3000" dirty="0" err="1" smtClean="0"/>
              <a:t>Precoce</a:t>
            </a:r>
            <a:r>
              <a:rPr lang="tr-TR" sz="3000" dirty="0" smtClean="0"/>
              <a:t> de Bernard</a:t>
            </a:r>
          </a:p>
          <a:p>
            <a:pPr marL="448056" indent="-384048">
              <a:spcBef>
                <a:spcPct val="20000"/>
              </a:spcBef>
              <a:buClr>
                <a:srgbClr val="CEB966"/>
              </a:buClr>
              <a:buSzPct val="80000"/>
              <a:buFont typeface="Wingdings 2"/>
              <a:buChar char=""/>
              <a:defRPr/>
            </a:pPr>
            <a:r>
              <a:rPr lang="tr-TR" sz="3000" dirty="0" err="1" smtClean="0"/>
              <a:t>Garnet</a:t>
            </a:r>
            <a:endParaRPr lang="tr-TR" sz="3000" dirty="0" smtClean="0"/>
          </a:p>
          <a:p>
            <a:pPr marL="448056" indent="-384048">
              <a:spcBef>
                <a:spcPct val="20000"/>
              </a:spcBef>
              <a:buClr>
                <a:srgbClr val="CEB966"/>
              </a:buClr>
              <a:buSzPct val="80000"/>
              <a:buFont typeface="Wingdings 2"/>
              <a:buChar char=""/>
              <a:defRPr/>
            </a:pPr>
            <a:r>
              <a:rPr lang="tr-TR" sz="3000" dirty="0" err="1" smtClean="0"/>
              <a:t>Telegal</a:t>
            </a:r>
            <a:endParaRPr lang="tr-TR" sz="3000" dirty="0" smtClean="0"/>
          </a:p>
          <a:p>
            <a:pPr marL="448056" indent="-384048">
              <a:spcBef>
                <a:spcPct val="20000"/>
              </a:spcBef>
              <a:buClr>
                <a:srgbClr val="CEB966"/>
              </a:buClr>
              <a:buSzPct val="80000"/>
              <a:buFont typeface="Wingdings 2"/>
              <a:buChar char=""/>
              <a:defRPr/>
            </a:pPr>
            <a:r>
              <a:rPr lang="tr-TR" sz="3000" b="1" dirty="0" err="1" smtClean="0">
                <a:solidFill>
                  <a:srgbClr val="FF0000"/>
                </a:solidFill>
              </a:rPr>
              <a:t>Cristobalina</a:t>
            </a:r>
            <a:endParaRPr lang="tr-TR" sz="3000" b="1" dirty="0" smtClean="0">
              <a:solidFill>
                <a:srgbClr val="FF0000"/>
              </a:solidFill>
            </a:endParaRPr>
          </a:p>
          <a:p>
            <a:pPr marL="448056" indent="-384048">
              <a:spcBef>
                <a:spcPct val="20000"/>
              </a:spcBef>
              <a:buClr>
                <a:srgbClr val="CEB966"/>
              </a:buClr>
              <a:buSzPct val="80000"/>
              <a:buFont typeface="Wingdings 2"/>
              <a:buChar char=""/>
              <a:defRPr/>
            </a:pPr>
            <a:r>
              <a:rPr lang="tr-TR" sz="3000" dirty="0" err="1" smtClean="0"/>
              <a:t>Namosa</a:t>
            </a:r>
            <a:endParaRPr lang="tr-TR" sz="3000" dirty="0" smtClean="0"/>
          </a:p>
          <a:p>
            <a:pPr marL="448056" indent="-384048">
              <a:spcBef>
                <a:spcPct val="20000"/>
              </a:spcBef>
              <a:buClr>
                <a:srgbClr val="CEB966"/>
              </a:buClr>
              <a:buSzPct val="80000"/>
              <a:buFont typeface="Wingdings 2"/>
              <a:buChar char=""/>
              <a:defRPr/>
            </a:pPr>
            <a:r>
              <a:rPr lang="tr-TR" sz="3000" dirty="0" smtClean="0"/>
              <a:t>New Star</a:t>
            </a:r>
          </a:p>
          <a:p>
            <a:pPr marL="448056" indent="-384048">
              <a:spcBef>
                <a:spcPct val="20000"/>
              </a:spcBef>
              <a:buClr>
                <a:srgbClr val="CEB966"/>
              </a:buClr>
              <a:buSzPct val="80000"/>
              <a:buFont typeface="Wingdings 2"/>
              <a:buChar char=""/>
              <a:defRPr/>
            </a:pPr>
            <a:r>
              <a:rPr lang="tr-TR" sz="3000" dirty="0" err="1"/>
              <a:t>Tardie</a:t>
            </a:r>
            <a:r>
              <a:rPr lang="tr-TR" sz="3000" dirty="0"/>
              <a:t> de </a:t>
            </a:r>
            <a:r>
              <a:rPr lang="tr-TR" sz="3000" dirty="0" err="1" smtClean="0"/>
              <a:t>Vignola</a:t>
            </a:r>
            <a:endParaRPr lang="tr-TR" sz="3000" dirty="0" smtClean="0"/>
          </a:p>
          <a:p>
            <a:pPr marL="448056" indent="-384048">
              <a:spcBef>
                <a:spcPct val="20000"/>
              </a:spcBef>
              <a:buClr>
                <a:srgbClr val="CEB966"/>
              </a:buClr>
              <a:buSzPct val="80000"/>
              <a:buFont typeface="Wingdings 2"/>
              <a:buChar char=""/>
              <a:defRPr/>
            </a:pPr>
            <a:r>
              <a:rPr lang="tr-TR" sz="3000" b="1" dirty="0" err="1" smtClean="0">
                <a:solidFill>
                  <a:srgbClr val="FF0000"/>
                </a:solidFill>
              </a:rPr>
              <a:t>Sweet</a:t>
            </a:r>
            <a:r>
              <a:rPr lang="tr-TR" sz="3000" b="1" dirty="0" smtClean="0">
                <a:solidFill>
                  <a:srgbClr val="FF0000"/>
                </a:solidFill>
              </a:rPr>
              <a:t> </a:t>
            </a:r>
            <a:r>
              <a:rPr lang="tr-TR" sz="3000" b="1" dirty="0" err="1" smtClean="0">
                <a:solidFill>
                  <a:srgbClr val="FF0000"/>
                </a:solidFill>
              </a:rPr>
              <a:t>Heart</a:t>
            </a:r>
            <a:endParaRPr lang="tr-TR" sz="3000" b="1" dirty="0">
              <a:solidFill>
                <a:srgbClr val="FF0000"/>
              </a:solidFill>
            </a:endParaRPr>
          </a:p>
          <a:p>
            <a:pPr marL="448056" indent="-384048">
              <a:spcBef>
                <a:spcPct val="20000"/>
              </a:spcBef>
              <a:buClr>
                <a:srgbClr val="CEB966"/>
              </a:buClr>
              <a:buSzPct val="80000"/>
              <a:buFont typeface="Wingdings 2"/>
              <a:buChar char=""/>
              <a:defRPr/>
            </a:pPr>
            <a:endParaRPr lang="tr-TR" sz="3000" dirty="0"/>
          </a:p>
        </p:txBody>
      </p:sp>
    </p:spTree>
    <p:extLst>
      <p:ext uri="{BB962C8B-B14F-4D97-AF65-F5344CB8AC3E}">
        <p14:creationId xmlns:p14="http://schemas.microsoft.com/office/powerpoint/2010/main" val="4070739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rotWithShape="1">
          <a:blip r:embed="rId2" cstate="print"/>
          <a:srcRect l="5014" t="5493" r="10537" b="16787"/>
          <a:stretch/>
        </p:blipFill>
        <p:spPr bwMode="auto">
          <a:xfrm>
            <a:off x="1979712" y="3284984"/>
            <a:ext cx="5076268" cy="3503821"/>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4283967" y="188638"/>
            <a:ext cx="4084203" cy="2970329"/>
          </a:xfrm>
          <a:prstGeom prst="rect">
            <a:avLst/>
          </a:prstGeom>
          <a:noFill/>
          <a:ln w="9525">
            <a:noFill/>
            <a:miter lim="800000"/>
            <a:headEnd/>
            <a:tailEnd/>
          </a:ln>
          <a:effectLst/>
        </p:spPr>
      </p:pic>
      <p:pic>
        <p:nvPicPr>
          <p:cNvPr id="8" name="Picture 9"/>
          <p:cNvPicPr>
            <a:picLocks noChangeAspect="1" noChangeArrowheads="1"/>
          </p:cNvPicPr>
          <p:nvPr/>
        </p:nvPicPr>
        <p:blipFill>
          <a:blip r:embed="rId4" cstate="print"/>
          <a:srcRect/>
          <a:stretch>
            <a:fillRect/>
          </a:stretch>
        </p:blipFill>
        <p:spPr bwMode="auto">
          <a:xfrm>
            <a:off x="179512" y="188639"/>
            <a:ext cx="3960439" cy="2970329"/>
          </a:xfrm>
          <a:prstGeom prst="rect">
            <a:avLst/>
          </a:prstGeom>
          <a:noFill/>
          <a:ln w="9525">
            <a:noFill/>
            <a:miter lim="800000"/>
            <a:headEnd/>
            <a:tailEnd/>
          </a:ln>
          <a:effectLst/>
        </p:spPr>
      </p:pic>
    </p:spTree>
    <p:extLst>
      <p:ext uri="{BB962C8B-B14F-4D97-AF65-F5344CB8AC3E}">
        <p14:creationId xmlns:p14="http://schemas.microsoft.com/office/powerpoint/2010/main" val="183751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smtClean="0">
                <a:solidFill>
                  <a:srgbClr val="FF0000"/>
                </a:solidFill>
                <a:latin typeface="+mn-lt"/>
              </a:rPr>
              <a:t>Sweet</a:t>
            </a:r>
            <a:r>
              <a:rPr lang="tr-TR" b="1" dirty="0" smtClean="0">
                <a:solidFill>
                  <a:srgbClr val="FF0000"/>
                </a:solidFill>
                <a:latin typeface="+mn-lt"/>
              </a:rPr>
              <a:t> </a:t>
            </a:r>
            <a:r>
              <a:rPr lang="tr-TR" b="1" dirty="0" err="1" smtClean="0">
                <a:solidFill>
                  <a:srgbClr val="FF0000"/>
                </a:solidFill>
                <a:latin typeface="+mn-lt"/>
              </a:rPr>
              <a:t>Heart</a:t>
            </a:r>
            <a:endParaRPr lang="tr-TR" b="1" dirty="0">
              <a:solidFill>
                <a:srgbClr val="FF0000"/>
              </a:solidFill>
              <a:latin typeface="+mn-lt"/>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71431" y="1412776"/>
            <a:ext cx="8601137" cy="483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88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smtClean="0">
                <a:solidFill>
                  <a:srgbClr val="FF0000"/>
                </a:solidFill>
                <a:latin typeface="+mn-lt"/>
              </a:rPr>
              <a:t>Regina</a:t>
            </a:r>
            <a:r>
              <a:rPr lang="tr-TR" b="1" dirty="0" smtClean="0">
                <a:solidFill>
                  <a:srgbClr val="FF0000"/>
                </a:solidFill>
                <a:latin typeface="+mn-lt"/>
              </a:rPr>
              <a:t> </a:t>
            </a:r>
            <a:endParaRPr lang="tr-TR" b="1" dirty="0">
              <a:solidFill>
                <a:srgbClr val="FF0000"/>
              </a:solidFill>
              <a:latin typeface="+mn-lt"/>
            </a:endParaRPr>
          </a:p>
        </p:txBody>
      </p:sp>
      <p:pic>
        <p:nvPicPr>
          <p:cNvPr id="3074" name="Picture 2" descr="C:\Users\Ali KÜDEN\Desktop\teelefon resim\IMG_20170803_14384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556791"/>
            <a:ext cx="2935999" cy="521955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484784"/>
            <a:ext cx="2979985" cy="529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087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548680"/>
            <a:ext cx="8191822" cy="5628283"/>
          </a:xfrm>
        </p:spPr>
        <p:txBody>
          <a:bodyPr/>
          <a:lstStyle/>
          <a:p>
            <a:pPr indent="450215" algn="just">
              <a:lnSpc>
                <a:spcPct val="150000"/>
              </a:lnSpc>
              <a:spcAft>
                <a:spcPts val="600"/>
              </a:spcAft>
            </a:pPr>
            <a:endParaRPr lang="tr-TR" sz="2400" dirty="0" smtClean="0">
              <a:effectLst/>
              <a:ea typeface="Calibri" panose="020F0502020204030204" pitchFamily="34" charset="0"/>
              <a:cs typeface="Times New Roman" panose="02020603050405020304" pitchFamily="18" charset="0"/>
            </a:endParaRPr>
          </a:p>
          <a:p>
            <a:pPr indent="450215" algn="just">
              <a:lnSpc>
                <a:spcPct val="150000"/>
              </a:lnSpc>
              <a:spcAft>
                <a:spcPts val="600"/>
              </a:spcAft>
            </a:pPr>
            <a:r>
              <a:rPr lang="tr-TR" sz="2400" dirty="0" smtClean="0">
                <a:effectLst/>
                <a:ea typeface="Calibri" panose="020F0502020204030204" pitchFamily="34" charset="0"/>
                <a:cs typeface="Times New Roman" panose="02020603050405020304" pitchFamily="18" charset="0"/>
              </a:rPr>
              <a:t>Daha sonra 2010 yılında 5977 sayılı “</a:t>
            </a:r>
            <a:r>
              <a:rPr lang="tr-TR" sz="2400" b="1" dirty="0" err="1" smtClean="0">
                <a:solidFill>
                  <a:srgbClr val="FF0000"/>
                </a:solidFill>
                <a:effectLst/>
                <a:ea typeface="Calibri" panose="020F0502020204030204" pitchFamily="34" charset="0"/>
                <a:cs typeface="Times New Roman" panose="02020603050405020304" pitchFamily="18" charset="0"/>
              </a:rPr>
              <a:t>Biyogüvenlik</a:t>
            </a:r>
            <a:r>
              <a:rPr lang="tr-TR" sz="2400" b="1" dirty="0" smtClean="0">
                <a:solidFill>
                  <a:srgbClr val="FF0000"/>
                </a:solidFill>
                <a:effectLst/>
                <a:ea typeface="Calibri" panose="020F0502020204030204" pitchFamily="34" charset="0"/>
                <a:cs typeface="Times New Roman" panose="02020603050405020304" pitchFamily="18" charset="0"/>
              </a:rPr>
              <a:t> Kanunu</a:t>
            </a:r>
            <a:r>
              <a:rPr lang="tr-TR" sz="2400" dirty="0" smtClean="0">
                <a:effectLst/>
                <a:ea typeface="Calibri" panose="020F0502020204030204" pitchFamily="34" charset="0"/>
                <a:cs typeface="Times New Roman" panose="02020603050405020304" pitchFamily="18" charset="0"/>
              </a:rPr>
              <a:t>” ile sektörün mevzuat alt yapısı oluşturulmuştur. </a:t>
            </a:r>
            <a:r>
              <a:rPr lang="tr-TR" sz="2400" b="1" dirty="0" smtClean="0">
                <a:solidFill>
                  <a:srgbClr val="FF0000"/>
                </a:solidFill>
                <a:effectLst/>
                <a:ea typeface="Calibri" panose="020F0502020204030204" pitchFamily="34" charset="0"/>
                <a:cs typeface="Times New Roman" panose="02020603050405020304" pitchFamily="18" charset="0"/>
              </a:rPr>
              <a:t>FÜAB</a:t>
            </a:r>
            <a:r>
              <a:rPr lang="tr-TR" sz="2400" dirty="0" smtClean="0">
                <a:effectLst/>
                <a:ea typeface="Calibri" panose="020F0502020204030204" pitchFamily="34" charset="0"/>
                <a:cs typeface="Times New Roman" panose="02020603050405020304" pitchFamily="18" charset="0"/>
              </a:rPr>
              <a:t> 2014-2015’te </a:t>
            </a:r>
            <a:r>
              <a:rPr lang="tr-TR" sz="2400" b="1" dirty="0" smtClean="0">
                <a:solidFill>
                  <a:srgbClr val="FF0000"/>
                </a:solidFill>
                <a:effectLst/>
                <a:ea typeface="Calibri" panose="020F0502020204030204" pitchFamily="34" charset="0"/>
                <a:cs typeface="Times New Roman" panose="02020603050405020304" pitchFamily="18" charset="0"/>
              </a:rPr>
              <a:t>FİDAN A.Ş </a:t>
            </a:r>
            <a:r>
              <a:rPr lang="tr-TR" sz="2400" dirty="0" smtClean="0">
                <a:effectLst/>
                <a:ea typeface="Calibri" panose="020F0502020204030204" pitchFamily="34" charset="0"/>
                <a:cs typeface="Times New Roman" panose="02020603050405020304" pitchFamily="18" charset="0"/>
              </a:rPr>
              <a:t>şirketi kurarak Bursa Karacabey ve Muğla Dalaman’da TİGEM arazileri kiralayarak üyelerine sertifikalı kalem temin etmek için damızlık bahçeleri kurmuştur. </a:t>
            </a:r>
            <a:endParaRPr lang="tr-TR" sz="2000" dirty="0" smtClean="0">
              <a:effectLst/>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4022898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28650" y="476672"/>
            <a:ext cx="7327726" cy="1214017"/>
          </a:xfrm>
        </p:spPr>
        <p:txBody>
          <a:bodyPr>
            <a:normAutofit/>
          </a:bodyPr>
          <a:lstStyle/>
          <a:p>
            <a:pPr algn="ctr"/>
            <a:r>
              <a:rPr lang="tr-TR" sz="2400" b="1" dirty="0" err="1">
                <a:latin typeface="Calibri" panose="020F0502020204030204" pitchFamily="34" charset="0"/>
                <a:cs typeface="Calibri" panose="020F0502020204030204" pitchFamily="34" charset="0"/>
              </a:rPr>
              <a:t>Türkiyede</a:t>
            </a:r>
            <a:r>
              <a:rPr lang="tr-TR" sz="2400" b="1" dirty="0">
                <a:latin typeface="Calibri" panose="020F0502020204030204" pitchFamily="34" charset="0"/>
                <a:cs typeface="Calibri" panose="020F0502020204030204" pitchFamily="34" charset="0"/>
              </a:rPr>
              <a:t> Kiraz </a:t>
            </a:r>
            <a:r>
              <a:rPr lang="tr-TR" sz="2400" b="1" dirty="0" smtClean="0">
                <a:latin typeface="Calibri" panose="020F0502020204030204" pitchFamily="34" charset="0"/>
                <a:cs typeface="Calibri" panose="020F0502020204030204" pitchFamily="34" charset="0"/>
              </a:rPr>
              <a:t>Ağaçlarında Şekil ve Verim  Budamasının Başlatılması (1996)</a:t>
            </a:r>
            <a:endParaRPr lang="tr-TR" sz="2400" b="1" dirty="0">
              <a:latin typeface="Calibri" panose="020F0502020204030204" pitchFamily="34" charset="0"/>
              <a:cs typeface="Calibri" panose="020F0502020204030204" pitchFamily="34" charset="0"/>
            </a:endParaRPr>
          </a:p>
        </p:txBody>
      </p:sp>
      <p:pic>
        <p:nvPicPr>
          <p:cNvPr id="4" name="Picture 2"/>
          <p:cNvPicPr>
            <a:picLocks noChangeAspect="1" noChangeArrowheads="1"/>
          </p:cNvPicPr>
          <p:nvPr/>
        </p:nvPicPr>
        <p:blipFill>
          <a:blip r:embed="rId2" cstate="print"/>
          <a:srcRect t="29826" r="52578" b="43728"/>
          <a:stretch>
            <a:fillRect/>
          </a:stretch>
        </p:blipFill>
        <p:spPr bwMode="auto">
          <a:xfrm>
            <a:off x="971600" y="1628800"/>
            <a:ext cx="6539487" cy="5194920"/>
          </a:xfrm>
          <a:prstGeom prst="rect">
            <a:avLst/>
          </a:prstGeom>
          <a:noFill/>
          <a:ln w="9525">
            <a:noFill/>
            <a:miter lim="800000"/>
            <a:headEnd/>
            <a:tailEnd/>
          </a:ln>
          <a:effectLst/>
        </p:spPr>
      </p:pic>
    </p:spTree>
    <p:extLst>
      <p:ext uri="{BB962C8B-B14F-4D97-AF65-F5344CB8AC3E}">
        <p14:creationId xmlns:p14="http://schemas.microsoft.com/office/powerpoint/2010/main" val="2382637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Picture 2"/>
          <p:cNvPicPr>
            <a:picLocks noChangeAspect="1" noChangeArrowheads="1"/>
          </p:cNvPicPr>
          <p:nvPr/>
        </p:nvPicPr>
        <p:blipFill rotWithShape="1">
          <a:blip r:embed="rId2" cstate="print"/>
          <a:srcRect l="50000" t="27833" b="43993"/>
          <a:stretch/>
        </p:blipFill>
        <p:spPr bwMode="auto">
          <a:xfrm>
            <a:off x="251520" y="15252"/>
            <a:ext cx="8568952" cy="6877718"/>
          </a:xfrm>
          <a:prstGeom prst="rect">
            <a:avLst/>
          </a:prstGeom>
          <a:noFill/>
          <a:ln w="9525">
            <a:noFill/>
            <a:miter lim="800000"/>
            <a:headEnd/>
            <a:tailEnd/>
          </a:ln>
          <a:effectLst/>
        </p:spPr>
      </p:pic>
    </p:spTree>
    <p:extLst>
      <p:ext uri="{BB962C8B-B14F-4D97-AF65-F5344CB8AC3E}">
        <p14:creationId xmlns:p14="http://schemas.microsoft.com/office/powerpoint/2010/main" val="1924893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800" b="1" dirty="0">
                <a:solidFill>
                  <a:srgbClr val="002060"/>
                </a:solidFill>
                <a:latin typeface="+mn-lt"/>
              </a:rPr>
              <a:t>1997  Yılında ‘’Türkiye Ulusal Kiraz Çalışma Grubu’’ Prof. Dr. Nurettin KAŞKA Başkanlığında  Kuruldu</a:t>
            </a:r>
          </a:p>
        </p:txBody>
      </p:sp>
      <p:sp>
        <p:nvSpPr>
          <p:cNvPr id="3" name="İçerik Yer Tutucusu 2"/>
          <p:cNvSpPr>
            <a:spLocks noGrp="1"/>
          </p:cNvSpPr>
          <p:nvPr>
            <p:ph idx="1"/>
          </p:nvPr>
        </p:nvSpPr>
        <p:spPr>
          <a:xfrm>
            <a:off x="457200" y="1600200"/>
            <a:ext cx="8229600" cy="5257800"/>
          </a:xfrm>
        </p:spPr>
        <p:txBody>
          <a:bodyPr>
            <a:normAutofit/>
          </a:bodyPr>
          <a:lstStyle/>
          <a:p>
            <a:r>
              <a:rPr lang="tr-TR" sz="2400" b="1" dirty="0">
                <a:solidFill>
                  <a:srgbClr val="FF0000"/>
                </a:solidFill>
              </a:rPr>
              <a:t>1997-1998 </a:t>
            </a:r>
            <a:r>
              <a:rPr lang="tr-TR" sz="2400" dirty="0" smtClean="0"/>
              <a:t>Yıllarında  Kiraz </a:t>
            </a:r>
            <a:r>
              <a:rPr lang="tr-TR" sz="2400" dirty="0"/>
              <a:t>yetiştiriciliği, çeşitler, anaçlar ve budama konusunda) Seri konferanslar düzenlendi</a:t>
            </a:r>
          </a:p>
          <a:p>
            <a:r>
              <a:rPr lang="tr-TR" sz="2400" dirty="0"/>
              <a:t>Afyon/Sultandağı</a:t>
            </a:r>
          </a:p>
          <a:p>
            <a:r>
              <a:rPr lang="tr-TR" sz="2400" dirty="0"/>
              <a:t>Bursa/İznik</a:t>
            </a:r>
          </a:p>
          <a:p>
            <a:r>
              <a:rPr lang="tr-TR" sz="2400" dirty="0"/>
              <a:t>Adana/Saimbeyli</a:t>
            </a:r>
          </a:p>
          <a:p>
            <a:r>
              <a:rPr lang="tr-TR" sz="2400" dirty="0"/>
              <a:t>Kahramanmaraş/Andırın/</a:t>
            </a:r>
            <a:r>
              <a:rPr lang="tr-TR" sz="2400" dirty="0" err="1"/>
              <a:t>Çığşar</a:t>
            </a:r>
            <a:endParaRPr lang="tr-TR" sz="2400" dirty="0"/>
          </a:p>
          <a:p>
            <a:r>
              <a:rPr lang="tr-TR" sz="2400" dirty="0"/>
              <a:t>Niğde/Ulukışla</a:t>
            </a:r>
          </a:p>
          <a:p>
            <a:r>
              <a:rPr lang="tr-TR" sz="2400" dirty="0"/>
              <a:t>Denizli/Honaz</a:t>
            </a:r>
          </a:p>
          <a:p>
            <a:r>
              <a:rPr lang="tr-TR" sz="2400" dirty="0"/>
              <a:t>Aydın/Sultanhisar</a:t>
            </a:r>
          </a:p>
          <a:p>
            <a:r>
              <a:rPr lang="tr-TR" sz="2400" dirty="0"/>
              <a:t>Malatya Merkez</a:t>
            </a:r>
          </a:p>
          <a:p>
            <a:r>
              <a:rPr lang="tr-TR" sz="2400" dirty="0"/>
              <a:t>Malatya/Yeşilyurt</a:t>
            </a:r>
          </a:p>
          <a:p>
            <a:endParaRPr lang="tr-TR" dirty="0"/>
          </a:p>
        </p:txBody>
      </p:sp>
    </p:spTree>
    <p:extLst>
      <p:ext uri="{BB962C8B-B14F-4D97-AF65-F5344CB8AC3E}">
        <p14:creationId xmlns:p14="http://schemas.microsoft.com/office/powerpoint/2010/main" val="3842370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55576" y="404664"/>
            <a:ext cx="3816424" cy="576064"/>
          </a:xfrm>
        </p:spPr>
        <p:txBody>
          <a:bodyPr>
            <a:normAutofit/>
          </a:bodyPr>
          <a:lstStyle/>
          <a:p>
            <a:r>
              <a:rPr lang="tr-TR" sz="2800" b="1" dirty="0" smtClean="0">
                <a:solidFill>
                  <a:srgbClr val="FF0000"/>
                </a:solidFill>
                <a:latin typeface="+mn-lt"/>
              </a:rPr>
              <a:t>Kiraz Anaçları</a:t>
            </a:r>
            <a:endParaRPr lang="tr-TR" sz="2800" b="1" dirty="0">
              <a:solidFill>
                <a:srgbClr val="FF0000"/>
              </a:solidFill>
              <a:latin typeface="+mn-lt"/>
            </a:endParaRPr>
          </a:p>
        </p:txBody>
      </p:sp>
      <p:sp>
        <p:nvSpPr>
          <p:cNvPr id="3" name="İçerik Yer Tutucusu 2"/>
          <p:cNvSpPr>
            <a:spLocks noGrp="1"/>
          </p:cNvSpPr>
          <p:nvPr>
            <p:ph idx="1"/>
          </p:nvPr>
        </p:nvSpPr>
        <p:spPr>
          <a:xfrm>
            <a:off x="467544" y="1340768"/>
            <a:ext cx="8496944" cy="4680520"/>
          </a:xfrm>
        </p:spPr>
        <p:txBody>
          <a:bodyPr>
            <a:normAutofit lnSpcReduction="10000"/>
          </a:bodyPr>
          <a:lstStyle/>
          <a:p>
            <a:endParaRPr lang="tr-TR" dirty="0" smtClean="0"/>
          </a:p>
          <a:p>
            <a:r>
              <a:rPr lang="tr-TR" sz="2400" b="1" dirty="0" smtClean="0">
                <a:solidFill>
                  <a:srgbClr val="FF0000"/>
                </a:solidFill>
              </a:rPr>
              <a:t>Anaçlar                        		Büyüme Oranları(%)</a:t>
            </a:r>
          </a:p>
          <a:p>
            <a:r>
              <a:rPr lang="tr-TR" sz="2400" dirty="0" err="1" smtClean="0"/>
              <a:t>Colt</a:t>
            </a:r>
            <a:r>
              <a:rPr lang="tr-TR" sz="2400" dirty="0"/>
              <a:t>	</a:t>
            </a:r>
            <a:r>
              <a:rPr lang="tr-TR" sz="2400" dirty="0" smtClean="0"/>
              <a:t>					100 </a:t>
            </a:r>
            <a:endParaRPr lang="tr-TR" sz="2400" dirty="0"/>
          </a:p>
          <a:p>
            <a:r>
              <a:rPr lang="tr-TR" sz="2400" dirty="0" err="1"/>
              <a:t>Gisela</a:t>
            </a:r>
            <a:r>
              <a:rPr lang="tr-TR" sz="2400" dirty="0"/>
              <a:t> 5            </a:t>
            </a:r>
            <a:r>
              <a:rPr lang="tr-TR" sz="2400" dirty="0" smtClean="0"/>
              <a:t>		 		50-60 </a:t>
            </a:r>
            <a:endParaRPr lang="tr-TR" sz="2400" dirty="0"/>
          </a:p>
          <a:p>
            <a:r>
              <a:rPr lang="tr-TR" sz="2400" dirty="0" err="1"/>
              <a:t>Gisela</a:t>
            </a:r>
            <a:r>
              <a:rPr lang="tr-TR" sz="2400" dirty="0"/>
              <a:t> 6          </a:t>
            </a:r>
            <a:r>
              <a:rPr lang="tr-TR" sz="2400" dirty="0" smtClean="0"/>
              <a:t>		  		85-90 </a:t>
            </a:r>
            <a:endParaRPr lang="tr-TR" sz="2400" dirty="0"/>
          </a:p>
          <a:p>
            <a:r>
              <a:rPr lang="tr-TR" sz="2400" dirty="0" err="1"/>
              <a:t>Gisela</a:t>
            </a:r>
            <a:r>
              <a:rPr lang="tr-TR" sz="2400" dirty="0"/>
              <a:t> 12          </a:t>
            </a:r>
            <a:r>
              <a:rPr lang="tr-TR" sz="2400" dirty="0" smtClean="0"/>
              <a:t>		  		75-95 </a:t>
            </a:r>
            <a:endParaRPr lang="tr-TR" sz="2400" dirty="0"/>
          </a:p>
          <a:p>
            <a:r>
              <a:rPr lang="tr-TR" sz="2400" dirty="0" err="1"/>
              <a:t>Krymsk</a:t>
            </a:r>
            <a:r>
              <a:rPr lang="tr-TR" sz="2400" dirty="0"/>
              <a:t> 5          </a:t>
            </a:r>
            <a:r>
              <a:rPr lang="tr-TR" sz="2400" dirty="0" smtClean="0"/>
              <a:t>		 		80-90 </a:t>
            </a:r>
            <a:endParaRPr lang="tr-TR" sz="2400" dirty="0"/>
          </a:p>
          <a:p>
            <a:r>
              <a:rPr lang="tr-TR" sz="2400" dirty="0" err="1"/>
              <a:t>Krymsk</a:t>
            </a:r>
            <a:r>
              <a:rPr lang="tr-TR" sz="2400" dirty="0"/>
              <a:t> 6          </a:t>
            </a:r>
            <a:r>
              <a:rPr lang="tr-TR" sz="2400" dirty="0" smtClean="0"/>
              <a:t>		  		65-70 </a:t>
            </a:r>
            <a:endParaRPr lang="tr-TR" sz="2400" dirty="0"/>
          </a:p>
          <a:p>
            <a:r>
              <a:rPr lang="tr-TR" sz="2400" dirty="0" err="1"/>
              <a:t>Mahaleb</a:t>
            </a:r>
            <a:r>
              <a:rPr lang="tr-TR" sz="2400" dirty="0"/>
              <a:t> </a:t>
            </a:r>
            <a:r>
              <a:rPr lang="tr-TR" sz="2400" dirty="0" smtClean="0"/>
              <a:t>(İdris)           		90 </a:t>
            </a:r>
            <a:endParaRPr lang="tr-TR" sz="2400" dirty="0"/>
          </a:p>
          <a:p>
            <a:r>
              <a:rPr lang="tr-TR" sz="2400" dirty="0" err="1"/>
              <a:t>Maxma</a:t>
            </a:r>
            <a:r>
              <a:rPr lang="tr-TR" sz="2400" dirty="0"/>
              <a:t> 14  </a:t>
            </a:r>
            <a:r>
              <a:rPr lang="tr-TR" sz="2400" dirty="0" smtClean="0"/>
              <a:t>(kireç)    		 	90-100 </a:t>
            </a:r>
            <a:endParaRPr lang="tr-TR" sz="2400" dirty="0"/>
          </a:p>
          <a:p>
            <a:r>
              <a:rPr lang="tr-TR" sz="2400" dirty="0" err="1"/>
              <a:t>Mazzard</a:t>
            </a:r>
            <a:r>
              <a:rPr lang="tr-TR" sz="2400" dirty="0"/>
              <a:t> </a:t>
            </a:r>
            <a:r>
              <a:rPr lang="tr-TR" sz="2400" dirty="0" smtClean="0"/>
              <a:t>(Kuş kirazı)  (asit)        	100</a:t>
            </a:r>
          </a:p>
          <a:p>
            <a:endParaRPr lang="tr-TR" sz="2400" dirty="0"/>
          </a:p>
        </p:txBody>
      </p:sp>
    </p:spTree>
    <p:extLst>
      <p:ext uri="{BB962C8B-B14F-4D97-AF65-F5344CB8AC3E}">
        <p14:creationId xmlns:p14="http://schemas.microsoft.com/office/powerpoint/2010/main" val="1674995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620688"/>
            <a:ext cx="8119814" cy="5556275"/>
          </a:xfrm>
        </p:spPr>
        <p:txBody>
          <a:bodyPr/>
          <a:lstStyle/>
          <a:p>
            <a:pPr lvl="0" algn="just"/>
            <a:endParaRPr lang="tr-TR" sz="2400" dirty="0" smtClean="0">
              <a:solidFill>
                <a:prstClr val="black"/>
              </a:solidFill>
            </a:endParaRPr>
          </a:p>
          <a:p>
            <a:pPr lvl="0" algn="just"/>
            <a:r>
              <a:rPr lang="tr-TR" sz="2400" b="1" dirty="0" smtClean="0">
                <a:solidFill>
                  <a:srgbClr val="FF0000"/>
                </a:solidFill>
              </a:rPr>
              <a:t>Kendine </a:t>
            </a:r>
            <a:r>
              <a:rPr lang="tr-TR" sz="2400" b="1" dirty="0">
                <a:solidFill>
                  <a:srgbClr val="FF0000"/>
                </a:solidFill>
              </a:rPr>
              <a:t>verimli çeşitler </a:t>
            </a:r>
            <a:r>
              <a:rPr lang="tr-TR" sz="2400" dirty="0">
                <a:solidFill>
                  <a:prstClr val="black"/>
                </a:solidFill>
              </a:rPr>
              <a:t>(</a:t>
            </a:r>
            <a:r>
              <a:rPr lang="tr-TR" sz="2400" dirty="0" err="1">
                <a:solidFill>
                  <a:prstClr val="black"/>
                </a:solidFill>
              </a:rPr>
              <a:t>Sweet</a:t>
            </a:r>
            <a:r>
              <a:rPr lang="tr-TR" sz="2400" dirty="0">
                <a:solidFill>
                  <a:prstClr val="black"/>
                </a:solidFill>
              </a:rPr>
              <a:t> </a:t>
            </a:r>
            <a:r>
              <a:rPr lang="tr-TR" sz="2400" dirty="0" err="1">
                <a:solidFill>
                  <a:prstClr val="black"/>
                </a:solidFill>
              </a:rPr>
              <a:t>Heart</a:t>
            </a:r>
            <a:r>
              <a:rPr lang="tr-TR" sz="2400" dirty="0">
                <a:solidFill>
                  <a:prstClr val="black"/>
                </a:solidFill>
              </a:rPr>
              <a:t>) kesinlikle </a:t>
            </a:r>
            <a:r>
              <a:rPr lang="tr-TR" sz="2400" dirty="0">
                <a:solidFill>
                  <a:srgbClr val="00B0F0"/>
                </a:solidFill>
              </a:rPr>
              <a:t>bodur anaç </a:t>
            </a:r>
            <a:r>
              <a:rPr lang="tr-TR" sz="2400" dirty="0">
                <a:solidFill>
                  <a:prstClr val="black"/>
                </a:solidFill>
              </a:rPr>
              <a:t>üzerine aşılanmamalıdır. </a:t>
            </a:r>
            <a:r>
              <a:rPr lang="tr-TR" sz="2400" dirty="0" smtClean="0">
                <a:solidFill>
                  <a:prstClr val="black"/>
                </a:solidFill>
              </a:rPr>
              <a:t>Meyve </a:t>
            </a:r>
            <a:r>
              <a:rPr lang="tr-TR" sz="2400" dirty="0">
                <a:solidFill>
                  <a:prstClr val="black"/>
                </a:solidFill>
              </a:rPr>
              <a:t>iriliğini azaltmaktadır. </a:t>
            </a:r>
            <a:endParaRPr lang="tr-TR" sz="2400" dirty="0" smtClean="0">
              <a:solidFill>
                <a:prstClr val="black"/>
              </a:solidFill>
            </a:endParaRPr>
          </a:p>
          <a:p>
            <a:pPr lvl="0" algn="just"/>
            <a:endParaRPr lang="tr-TR" sz="2400" dirty="0">
              <a:solidFill>
                <a:prstClr val="black"/>
              </a:solidFill>
            </a:endParaRPr>
          </a:p>
          <a:p>
            <a:pPr lvl="0" algn="just"/>
            <a:r>
              <a:rPr lang="tr-TR" sz="2400" b="1" dirty="0" smtClean="0">
                <a:solidFill>
                  <a:srgbClr val="FF0000"/>
                </a:solidFill>
              </a:rPr>
              <a:t>Orta </a:t>
            </a:r>
            <a:r>
              <a:rPr lang="tr-TR" sz="2400" b="1" dirty="0">
                <a:solidFill>
                  <a:srgbClr val="FF0000"/>
                </a:solidFill>
              </a:rPr>
              <a:t>kuvvette anaçlar </a:t>
            </a:r>
            <a:r>
              <a:rPr lang="tr-TR" sz="2400" dirty="0">
                <a:solidFill>
                  <a:prstClr val="black"/>
                </a:solidFill>
              </a:rPr>
              <a:t>üzerinde bahçe tesis edildiğinde iyi bir budama yapılması gerekir. </a:t>
            </a:r>
            <a:endParaRPr lang="tr-TR" sz="2400" dirty="0" smtClean="0">
              <a:solidFill>
                <a:prstClr val="black"/>
              </a:solidFill>
            </a:endParaRPr>
          </a:p>
          <a:p>
            <a:pPr lvl="0" algn="just"/>
            <a:endParaRPr lang="tr-TR" sz="2400" dirty="0">
              <a:solidFill>
                <a:prstClr val="black"/>
              </a:solidFill>
            </a:endParaRPr>
          </a:p>
          <a:p>
            <a:pPr lvl="0" algn="just"/>
            <a:r>
              <a:rPr lang="tr-TR" sz="2400" dirty="0" smtClean="0">
                <a:solidFill>
                  <a:prstClr val="black"/>
                </a:solidFill>
              </a:rPr>
              <a:t>Dal </a:t>
            </a:r>
            <a:r>
              <a:rPr lang="tr-TR" sz="2400" dirty="0">
                <a:solidFill>
                  <a:prstClr val="black"/>
                </a:solidFill>
              </a:rPr>
              <a:t>kanseri nedeniyle </a:t>
            </a:r>
            <a:r>
              <a:rPr lang="tr-TR" sz="2400" b="1" dirty="0">
                <a:solidFill>
                  <a:prstClr val="black"/>
                </a:solidFill>
              </a:rPr>
              <a:t>budama </a:t>
            </a:r>
            <a:r>
              <a:rPr lang="tr-TR" sz="2400" b="1" dirty="0" smtClean="0">
                <a:solidFill>
                  <a:prstClr val="black"/>
                </a:solidFill>
              </a:rPr>
              <a:t>işlemleri </a:t>
            </a:r>
            <a:r>
              <a:rPr lang="tr-TR" sz="2400" b="1" dirty="0">
                <a:solidFill>
                  <a:prstClr val="black"/>
                </a:solidFill>
              </a:rPr>
              <a:t>iki dönemde </a:t>
            </a:r>
            <a:r>
              <a:rPr lang="tr-TR" sz="2400" dirty="0">
                <a:solidFill>
                  <a:prstClr val="black"/>
                </a:solidFill>
              </a:rPr>
              <a:t>yapılmalı, kalın dal </a:t>
            </a:r>
            <a:r>
              <a:rPr lang="tr-TR" sz="2400" dirty="0" smtClean="0">
                <a:solidFill>
                  <a:prstClr val="black"/>
                </a:solidFill>
              </a:rPr>
              <a:t>kesimleri </a:t>
            </a:r>
            <a:r>
              <a:rPr lang="tr-TR" sz="2400" b="1" dirty="0">
                <a:solidFill>
                  <a:prstClr val="black"/>
                </a:solidFill>
              </a:rPr>
              <a:t>ağustos ayında</a:t>
            </a:r>
            <a:r>
              <a:rPr lang="tr-TR" sz="2400" dirty="0">
                <a:solidFill>
                  <a:prstClr val="black"/>
                </a:solidFill>
              </a:rPr>
              <a:t>, ince dal kesimleri ise </a:t>
            </a:r>
            <a:r>
              <a:rPr lang="tr-TR" sz="2400" b="1" dirty="0">
                <a:solidFill>
                  <a:prstClr val="black"/>
                </a:solidFill>
              </a:rPr>
              <a:t>kış budamasında </a:t>
            </a:r>
            <a:r>
              <a:rPr lang="tr-TR" sz="2400" dirty="0">
                <a:solidFill>
                  <a:prstClr val="black"/>
                </a:solidFill>
              </a:rPr>
              <a:t>yapılır. </a:t>
            </a:r>
          </a:p>
          <a:p>
            <a:endParaRPr lang="tr-TR" dirty="0"/>
          </a:p>
        </p:txBody>
      </p:sp>
    </p:spTree>
    <p:extLst>
      <p:ext uri="{BB962C8B-B14F-4D97-AF65-F5344CB8AC3E}">
        <p14:creationId xmlns:p14="http://schemas.microsoft.com/office/powerpoint/2010/main" val="3610769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692696"/>
            <a:ext cx="8119814" cy="5484267"/>
          </a:xfrm>
        </p:spPr>
        <p:txBody>
          <a:bodyPr/>
          <a:lstStyle/>
          <a:p>
            <a:pPr indent="449580" algn="just">
              <a:lnSpc>
                <a:spcPct val="107000"/>
              </a:lnSpc>
              <a:spcAft>
                <a:spcPts val="800"/>
              </a:spcAft>
            </a:pPr>
            <a:endParaRPr lang="tr-T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tr-TR" sz="2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VİŞNE</a:t>
            </a:r>
          </a:p>
          <a:p>
            <a:pPr indent="0" algn="just">
              <a:lnSpc>
                <a:spcPct val="107000"/>
              </a:lnSpc>
              <a:spcAft>
                <a:spcPts val="800"/>
              </a:spcAft>
              <a:buNone/>
            </a:pPr>
            <a:r>
              <a:rPr lang="tr-TR" sz="2000" dirty="0" smtClean="0">
                <a:effectLst/>
                <a:latin typeface="Calibri" panose="020F0502020204030204" pitchFamily="34" charset="0"/>
                <a:ea typeface="Calibri" panose="020F0502020204030204" pitchFamily="34" charset="0"/>
                <a:cs typeface="Times New Roman" panose="02020603050405020304" pitchFamily="18" charset="0"/>
              </a:rPr>
              <a:t>Ülkemizin en önemli vişne çeşidi Kütahya vişnesidir. Bu çeşit tadı, aroması, meyve suyu rengi, verimliliği gibi özellikler bakımından çok üstün olduğu için dışarıdan başka bir vişne çeşidinin </a:t>
            </a:r>
            <a:r>
              <a:rPr lang="tr-TR" sz="2000" dirty="0" err="1" smtClean="0">
                <a:effectLst/>
                <a:latin typeface="Calibri" panose="020F0502020204030204" pitchFamily="34" charset="0"/>
                <a:ea typeface="Calibri" panose="020F0502020204030204" pitchFamily="34" charset="0"/>
                <a:cs typeface="Times New Roman" panose="02020603050405020304" pitchFamily="18" charset="0"/>
              </a:rPr>
              <a:t>introdüksiyonuna</a:t>
            </a:r>
            <a:r>
              <a:rPr lang="tr-TR" sz="2000" dirty="0" smtClean="0">
                <a:effectLst/>
                <a:latin typeface="Calibri" panose="020F0502020204030204" pitchFamily="34" charset="0"/>
                <a:ea typeface="Calibri" panose="020F0502020204030204" pitchFamily="34" charset="0"/>
                <a:cs typeface="Times New Roman" panose="02020603050405020304" pitchFamily="18" charset="0"/>
              </a:rPr>
              <a:t> ihtiyaç duyulmamıştır. </a:t>
            </a:r>
          </a:p>
          <a:p>
            <a:pPr indent="449580" algn="just">
              <a:lnSpc>
                <a:spcPct val="107000"/>
              </a:lnSpc>
              <a:spcAft>
                <a:spcPts val="800"/>
              </a:spcAft>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8283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28650" y="620689"/>
            <a:ext cx="2143150" cy="648072"/>
          </a:xfrm>
        </p:spPr>
        <p:txBody>
          <a:bodyPr>
            <a:normAutofit/>
          </a:bodyPr>
          <a:lstStyle/>
          <a:p>
            <a:r>
              <a:rPr lang="tr-TR" sz="3200" b="1" dirty="0" smtClean="0">
                <a:solidFill>
                  <a:srgbClr val="FF0000"/>
                </a:solidFill>
                <a:latin typeface="Calibri" panose="020F0502020204030204" pitchFamily="34" charset="0"/>
                <a:cs typeface="Calibri" panose="020F0502020204030204" pitchFamily="34" charset="0"/>
              </a:rPr>
              <a:t>ERİK</a:t>
            </a:r>
            <a:endParaRPr lang="tr-TR" sz="3200" b="1" dirty="0">
              <a:solidFill>
                <a:srgbClr val="FF0000"/>
              </a:solidFill>
              <a:latin typeface="Calibri" panose="020F0502020204030204" pitchFamily="34" charset="0"/>
              <a:cs typeface="Calibri" panose="020F0502020204030204"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7063" y="1556792"/>
            <a:ext cx="7613451"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2 İçerik Yer Tutucusu"/>
          <p:cNvSpPr txBox="1">
            <a:spLocks/>
          </p:cNvSpPr>
          <p:nvPr/>
        </p:nvSpPr>
        <p:spPr>
          <a:xfrm>
            <a:off x="251520" y="1268761"/>
            <a:ext cx="8435280" cy="5040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dirty="0" smtClean="0">
                <a:latin typeface="Calibri" panose="020F0502020204030204" pitchFamily="34" charset="0"/>
                <a:cs typeface="Calibri" panose="020F0502020204030204" pitchFamily="34" charset="0"/>
              </a:rPr>
              <a:t>Avrupa grubu eriklerden </a:t>
            </a:r>
            <a:r>
              <a:rPr lang="tr-TR" sz="2400" dirty="0" err="1" smtClean="0">
                <a:latin typeface="Calibri" panose="020F0502020204030204" pitchFamily="34" charset="0"/>
                <a:cs typeface="Calibri" panose="020F0502020204030204" pitchFamily="34" charset="0"/>
              </a:rPr>
              <a:t>Stanley</a:t>
            </a:r>
            <a:r>
              <a:rPr lang="tr-TR" sz="2400" dirty="0" smtClean="0">
                <a:latin typeface="Calibri" panose="020F0502020204030204" pitchFamily="34" charset="0"/>
                <a:cs typeface="Calibri" panose="020F0502020204030204" pitchFamily="34" charset="0"/>
              </a:rPr>
              <a:t> soğuklama gereksinimi yüksek olan bir çeşit olup, karasal iklimin hüküm sürdüğü bölgelerde yetiştirilmektedir. </a:t>
            </a:r>
            <a:r>
              <a:rPr lang="tr-TR" sz="2400" dirty="0" err="1" smtClean="0">
                <a:latin typeface="Calibri" panose="020F0502020204030204" pitchFamily="34" charset="0"/>
                <a:cs typeface="Calibri" panose="020F0502020204030204" pitchFamily="34" charset="0"/>
              </a:rPr>
              <a:t>Stanley</a:t>
            </a:r>
            <a:r>
              <a:rPr lang="tr-TR" sz="2400" dirty="0" smtClean="0">
                <a:latin typeface="Calibri" panose="020F0502020204030204" pitchFamily="34" charset="0"/>
                <a:cs typeface="Calibri" panose="020F0502020204030204" pitchFamily="34" charset="0"/>
              </a:rPr>
              <a:t> hem kurutmalık hem de endüstriyel tüketime uygundur. Akdeniz Bölgesinde erik yetiştiriciliği 2000’li yıllara kadar üreticilerin İtalya eriği olarak adlandırdıkları ve Japon grubu eriklerden olan </a:t>
            </a:r>
            <a:r>
              <a:rPr lang="tr-TR" sz="2400" dirty="0" err="1" smtClean="0">
                <a:latin typeface="Calibri" panose="020F0502020204030204" pitchFamily="34" charset="0"/>
                <a:cs typeface="Calibri" panose="020F0502020204030204" pitchFamily="34" charset="0"/>
              </a:rPr>
              <a:t>Santa</a:t>
            </a:r>
            <a:r>
              <a:rPr lang="tr-TR" sz="2400" dirty="0" smtClean="0">
                <a:latin typeface="Calibri" panose="020F0502020204030204" pitchFamily="34" charset="0"/>
                <a:cs typeface="Calibri" panose="020F0502020204030204" pitchFamily="34" charset="0"/>
              </a:rPr>
              <a:t> </a:t>
            </a:r>
            <a:r>
              <a:rPr lang="tr-TR" sz="2400" dirty="0" err="1" smtClean="0">
                <a:latin typeface="Calibri" panose="020F0502020204030204" pitchFamily="34" charset="0"/>
                <a:cs typeface="Calibri" panose="020F0502020204030204" pitchFamily="34" charset="0"/>
              </a:rPr>
              <a:t>Rosa</a:t>
            </a:r>
            <a:r>
              <a:rPr lang="tr-TR" sz="2400" dirty="0" smtClean="0">
                <a:latin typeface="Calibri" panose="020F0502020204030204" pitchFamily="34" charset="0"/>
                <a:cs typeface="Calibri" panose="020F0502020204030204" pitchFamily="34" charset="0"/>
              </a:rPr>
              <a:t> ve </a:t>
            </a:r>
            <a:r>
              <a:rPr lang="tr-TR" sz="2400" dirty="0" err="1" smtClean="0">
                <a:latin typeface="Calibri" panose="020F0502020204030204" pitchFamily="34" charset="0"/>
                <a:cs typeface="Calibri" panose="020F0502020204030204" pitchFamily="34" charset="0"/>
              </a:rPr>
              <a:t>Formosa</a:t>
            </a:r>
            <a:r>
              <a:rPr lang="tr-TR" sz="2400" dirty="0" smtClean="0">
                <a:latin typeface="Calibri" panose="020F0502020204030204" pitchFamily="34" charset="0"/>
                <a:cs typeface="Calibri" panose="020F0502020204030204" pitchFamily="34" charset="0"/>
              </a:rPr>
              <a:t> çeşitleri ile olmuştur. </a:t>
            </a:r>
          </a:p>
          <a:p>
            <a:pPr algn="just"/>
            <a:r>
              <a:rPr lang="tr-TR" sz="2400" dirty="0" smtClean="0">
                <a:latin typeface="Calibri" panose="020F0502020204030204" pitchFamily="34" charset="0"/>
                <a:cs typeface="Calibri" panose="020F0502020204030204" pitchFamily="34" charset="0"/>
              </a:rPr>
              <a:t>Japon grubu eriklerden 16 çeşit 2000 yılında İtalya’dan ithal edilmiş ve Adana’da dikilmiştir .</a:t>
            </a:r>
            <a:endParaRPr lang="tr-T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6259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0"/>
            <a:ext cx="8229600" cy="836712"/>
          </a:xfrm>
        </p:spPr>
        <p:txBody>
          <a:bodyPr>
            <a:normAutofit/>
          </a:bodyPr>
          <a:lstStyle/>
          <a:p>
            <a:pPr algn="ctr"/>
            <a:r>
              <a:rPr lang="tr-TR" sz="2400" b="1" dirty="0" smtClean="0">
                <a:solidFill>
                  <a:srgbClr val="002060"/>
                </a:solidFill>
                <a:latin typeface="+mn-lt"/>
              </a:rPr>
              <a:t>2000 Yılında İtalya’dan İthal Edilerek Adana’ya Dikilen Japon Grubu Erik Çeşitleri</a:t>
            </a:r>
            <a:endParaRPr lang="tr-TR" sz="2400" b="1" dirty="0">
              <a:solidFill>
                <a:srgbClr val="002060"/>
              </a:solidFill>
              <a:latin typeface="+mn-lt"/>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3223536442"/>
              </p:ext>
            </p:extLst>
          </p:nvPr>
        </p:nvGraphicFramePr>
        <p:xfrm>
          <a:off x="755576" y="1052736"/>
          <a:ext cx="6624736" cy="5373215"/>
        </p:xfrm>
        <a:graphic>
          <a:graphicData uri="http://schemas.openxmlformats.org/drawingml/2006/table">
            <a:tbl>
              <a:tblPr/>
              <a:tblGrid>
                <a:gridCol w="3131840"/>
                <a:gridCol w="3492896"/>
              </a:tblGrid>
              <a:tr h="1277887">
                <a:tc>
                  <a:txBody>
                    <a:bodyPr/>
                    <a:lstStyle/>
                    <a:p>
                      <a:pPr algn="ctr">
                        <a:lnSpc>
                          <a:spcPct val="150000"/>
                        </a:lnSpc>
                        <a:spcAft>
                          <a:spcPts val="0"/>
                        </a:spcAft>
                      </a:pPr>
                      <a:r>
                        <a:rPr lang="tr-TR" sz="2000" b="1" dirty="0">
                          <a:solidFill>
                            <a:srgbClr val="FF0000"/>
                          </a:solidFill>
                          <a:latin typeface="+mn-lt"/>
                          <a:ea typeface="Times New Roman"/>
                        </a:rPr>
                        <a:t>ERİK</a:t>
                      </a:r>
                      <a:endParaRPr lang="tr-TR" sz="2000" dirty="0">
                        <a:solidFill>
                          <a:srgbClr val="FF0000"/>
                        </a:solidFill>
                        <a:latin typeface="+mn-lt"/>
                        <a:ea typeface="Times New Roman"/>
                      </a:endParaRPr>
                    </a:p>
                    <a:p>
                      <a:pPr algn="ctr">
                        <a:lnSpc>
                          <a:spcPct val="150000"/>
                        </a:lnSpc>
                        <a:spcAft>
                          <a:spcPts val="0"/>
                        </a:spcAft>
                      </a:pPr>
                      <a:r>
                        <a:rPr lang="tr-TR" sz="2000" b="1" dirty="0">
                          <a:solidFill>
                            <a:srgbClr val="FF0000"/>
                          </a:solidFill>
                          <a:latin typeface="+mn-lt"/>
                          <a:ea typeface="Times New Roman"/>
                        </a:rPr>
                        <a:t>ÇEŞİTLERİ</a:t>
                      </a:r>
                      <a:endParaRPr lang="tr-TR" sz="2000" dirty="0">
                        <a:solidFill>
                          <a:srgbClr val="FF000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a:solidFill>
                            <a:srgbClr val="FF0000"/>
                          </a:solidFill>
                          <a:latin typeface="+mn-lt"/>
                          <a:ea typeface="Times New Roman"/>
                        </a:rPr>
                        <a:t>ERİK</a:t>
                      </a:r>
                      <a:endParaRPr lang="tr-TR" sz="2000" dirty="0">
                        <a:solidFill>
                          <a:srgbClr val="FF0000"/>
                        </a:solidFill>
                        <a:latin typeface="+mn-lt"/>
                        <a:ea typeface="Times New Roman"/>
                      </a:endParaRPr>
                    </a:p>
                    <a:p>
                      <a:pPr algn="ctr">
                        <a:lnSpc>
                          <a:spcPct val="150000"/>
                        </a:lnSpc>
                        <a:spcAft>
                          <a:spcPts val="0"/>
                        </a:spcAft>
                      </a:pPr>
                      <a:r>
                        <a:rPr lang="tr-TR" sz="2000" b="1" dirty="0">
                          <a:solidFill>
                            <a:srgbClr val="FF0000"/>
                          </a:solidFill>
                          <a:latin typeface="+mn-lt"/>
                          <a:ea typeface="Times New Roman"/>
                        </a:rPr>
                        <a:t>ÇEŞİTLERİ</a:t>
                      </a:r>
                      <a:endParaRPr lang="tr-TR" sz="2000" dirty="0">
                        <a:solidFill>
                          <a:srgbClr val="FF000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chemeClr val="tx1"/>
                          </a:solidFill>
                          <a:latin typeface="+mn-lt"/>
                          <a:ea typeface="Times New Roman"/>
                        </a:rPr>
                        <a:t>Black</a:t>
                      </a:r>
                      <a:r>
                        <a:rPr lang="tr-TR" sz="2000" b="1" dirty="0">
                          <a:solidFill>
                            <a:schemeClr val="tx1"/>
                          </a:solidFill>
                          <a:latin typeface="+mn-lt"/>
                          <a:ea typeface="Times New Roman"/>
                        </a:rPr>
                        <a:t> </a:t>
                      </a:r>
                      <a:r>
                        <a:rPr lang="tr-TR" sz="2000" b="1" dirty="0" err="1">
                          <a:solidFill>
                            <a:schemeClr val="tx1"/>
                          </a:solidFill>
                          <a:latin typeface="+mn-lt"/>
                          <a:ea typeface="Times New Roman"/>
                        </a:rPr>
                        <a:t>Giant</a:t>
                      </a:r>
                      <a:endParaRPr lang="tr-TR" sz="2000" b="1" dirty="0">
                        <a:solidFill>
                          <a:schemeClr val="tx1"/>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a:solidFill>
                            <a:schemeClr val="tx1"/>
                          </a:solidFill>
                          <a:latin typeface="+mn-lt"/>
                          <a:ea typeface="Times New Roman"/>
                        </a:rPr>
                        <a:t>Orijinal Sun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smtClean="0">
                          <a:solidFill>
                            <a:srgbClr val="FF0000"/>
                          </a:solidFill>
                          <a:latin typeface="+mn-lt"/>
                          <a:ea typeface="Times New Roman"/>
                        </a:rPr>
                        <a:t>Obilnaja</a:t>
                      </a:r>
                      <a:endParaRPr lang="tr-TR" sz="2000" b="1" dirty="0">
                        <a:solidFill>
                          <a:srgbClr val="FF000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chemeClr val="tx1"/>
                          </a:solidFill>
                          <a:latin typeface="+mn-lt"/>
                          <a:ea typeface="Times New Roman"/>
                        </a:rPr>
                        <a:t>Globe</a:t>
                      </a:r>
                      <a:r>
                        <a:rPr lang="tr-TR" sz="2000" b="1" dirty="0">
                          <a:solidFill>
                            <a:schemeClr val="tx1"/>
                          </a:solidFill>
                          <a:latin typeface="+mn-lt"/>
                          <a:ea typeface="Times New Roman"/>
                        </a:rPr>
                        <a:t> Sun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chemeClr val="tx1"/>
                          </a:solidFill>
                          <a:latin typeface="+mn-lt"/>
                          <a:ea typeface="Times New Roman"/>
                        </a:rPr>
                        <a:t>Blue</a:t>
                      </a:r>
                      <a:r>
                        <a:rPr lang="tr-TR" sz="2000" b="1" dirty="0">
                          <a:solidFill>
                            <a:schemeClr val="tx1"/>
                          </a:solidFill>
                          <a:latin typeface="+mn-lt"/>
                          <a:ea typeface="Times New Roman"/>
                        </a:rPr>
                        <a:t> </a:t>
                      </a:r>
                      <a:r>
                        <a:rPr lang="tr-TR" sz="2000" b="1" dirty="0" err="1">
                          <a:solidFill>
                            <a:schemeClr val="tx1"/>
                          </a:solidFill>
                          <a:latin typeface="+mn-lt"/>
                          <a:ea typeface="Times New Roman"/>
                        </a:rPr>
                        <a:t>Free</a:t>
                      </a:r>
                      <a:endParaRPr lang="tr-TR" sz="2000" b="1" dirty="0">
                        <a:solidFill>
                          <a:schemeClr val="tx1"/>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a:solidFill>
                            <a:schemeClr val="tx1"/>
                          </a:solidFill>
                          <a:latin typeface="+mn-lt"/>
                          <a:ea typeface="Times New Roman"/>
                        </a:rPr>
                        <a:t>TC Sun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a:solidFill>
                            <a:schemeClr val="tx1"/>
                          </a:solidFill>
                          <a:latin typeface="+mn-lt"/>
                          <a:ea typeface="Times New Roman"/>
                        </a:rPr>
                        <a:t>Golden </a:t>
                      </a:r>
                      <a:r>
                        <a:rPr lang="tr-TR" sz="2000" b="1" dirty="0" err="1">
                          <a:solidFill>
                            <a:schemeClr val="tx1"/>
                          </a:solidFill>
                          <a:latin typeface="+mn-lt"/>
                          <a:ea typeface="Times New Roman"/>
                        </a:rPr>
                        <a:t>Plumza</a:t>
                      </a:r>
                      <a:endParaRPr lang="tr-TR" sz="2000" b="1" dirty="0">
                        <a:solidFill>
                          <a:schemeClr val="tx1"/>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chemeClr val="tx1"/>
                          </a:solidFill>
                          <a:latin typeface="+mn-lt"/>
                          <a:ea typeface="Times New Roman"/>
                        </a:rPr>
                        <a:t>Queen</a:t>
                      </a:r>
                      <a:r>
                        <a:rPr lang="tr-TR" sz="2000" b="1" dirty="0">
                          <a:solidFill>
                            <a:schemeClr val="tx1"/>
                          </a:solidFill>
                          <a:latin typeface="+mn-lt"/>
                          <a:ea typeface="Times New Roman"/>
                        </a:rPr>
                        <a:t> </a:t>
                      </a:r>
                      <a:r>
                        <a:rPr lang="tr-TR" sz="2000" b="1" dirty="0" err="1">
                          <a:solidFill>
                            <a:schemeClr val="tx1"/>
                          </a:solidFill>
                          <a:latin typeface="+mn-lt"/>
                          <a:ea typeface="Times New Roman"/>
                        </a:rPr>
                        <a:t>Rosa</a:t>
                      </a:r>
                      <a:endParaRPr lang="tr-TR" sz="2000" b="1" dirty="0">
                        <a:solidFill>
                          <a:schemeClr val="tx1"/>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rgbClr val="FF0000"/>
                          </a:solidFill>
                          <a:latin typeface="+mn-lt"/>
                          <a:ea typeface="Times New Roman"/>
                        </a:rPr>
                        <a:t>Black</a:t>
                      </a:r>
                      <a:r>
                        <a:rPr lang="tr-TR" sz="2000" b="1" dirty="0">
                          <a:solidFill>
                            <a:srgbClr val="FF0000"/>
                          </a:solidFill>
                          <a:latin typeface="+mn-lt"/>
                          <a:ea typeface="Times New Roman"/>
                        </a:rPr>
                        <a:t> Amber</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chemeClr val="tx1"/>
                          </a:solidFill>
                          <a:latin typeface="+mn-lt"/>
                          <a:ea typeface="Times New Roman"/>
                        </a:rPr>
                        <a:t>Zanzi</a:t>
                      </a:r>
                      <a:r>
                        <a:rPr lang="tr-TR" sz="2000" b="1" dirty="0">
                          <a:solidFill>
                            <a:schemeClr val="tx1"/>
                          </a:solidFill>
                          <a:latin typeface="+mn-lt"/>
                          <a:ea typeface="Times New Roman"/>
                        </a:rPr>
                        <a:t> Sun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chemeClr val="tx1"/>
                          </a:solidFill>
                          <a:latin typeface="+mn-lt"/>
                          <a:ea typeface="Times New Roman"/>
                        </a:rPr>
                        <a:t>Primavera</a:t>
                      </a:r>
                      <a:endParaRPr lang="tr-TR" sz="2000" b="1" dirty="0">
                        <a:solidFill>
                          <a:schemeClr val="tx1"/>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chemeClr val="tx1"/>
                          </a:solidFill>
                          <a:latin typeface="+mn-lt"/>
                          <a:ea typeface="Times New Roman"/>
                        </a:rPr>
                        <a:t>Bella</a:t>
                      </a:r>
                      <a:r>
                        <a:rPr lang="tr-TR" sz="2000" b="1" dirty="0">
                          <a:solidFill>
                            <a:schemeClr val="tx1"/>
                          </a:solidFill>
                          <a:latin typeface="+mn-lt"/>
                          <a:ea typeface="Times New Roman"/>
                        </a:rPr>
                        <a:t> </a:t>
                      </a:r>
                      <a:r>
                        <a:rPr lang="tr-TR" sz="2000" b="1" dirty="0" err="1">
                          <a:solidFill>
                            <a:schemeClr val="tx1"/>
                          </a:solidFill>
                          <a:latin typeface="+mn-lt"/>
                          <a:ea typeface="Times New Roman"/>
                        </a:rPr>
                        <a:t>di</a:t>
                      </a:r>
                      <a:r>
                        <a:rPr lang="tr-TR" sz="2000" b="1" dirty="0">
                          <a:solidFill>
                            <a:schemeClr val="tx1"/>
                          </a:solidFill>
                          <a:latin typeface="+mn-lt"/>
                          <a:ea typeface="Times New Roman"/>
                        </a:rPr>
                        <a:t> </a:t>
                      </a:r>
                      <a:r>
                        <a:rPr lang="tr-TR" sz="2000" b="1" dirty="0" err="1">
                          <a:solidFill>
                            <a:schemeClr val="tx1"/>
                          </a:solidFill>
                          <a:latin typeface="+mn-lt"/>
                          <a:ea typeface="Times New Roman"/>
                        </a:rPr>
                        <a:t>Barbiano</a:t>
                      </a:r>
                      <a:endParaRPr lang="tr-TR" sz="2000" b="1" dirty="0">
                        <a:solidFill>
                          <a:schemeClr val="tx1"/>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chemeClr val="tx1"/>
                          </a:solidFill>
                          <a:latin typeface="+mn-lt"/>
                          <a:ea typeface="Times New Roman"/>
                        </a:rPr>
                        <a:t>Fortune</a:t>
                      </a:r>
                      <a:endParaRPr lang="tr-TR" sz="2000" b="1" dirty="0">
                        <a:solidFill>
                          <a:schemeClr val="tx1"/>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rgbClr val="FF0000"/>
                          </a:solidFill>
                          <a:latin typeface="+mn-lt"/>
                          <a:ea typeface="Times New Roman"/>
                        </a:rPr>
                        <a:t>Friar</a:t>
                      </a:r>
                      <a:endParaRPr lang="tr-TR" sz="2000" b="1" dirty="0">
                        <a:solidFill>
                          <a:srgbClr val="FF000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rgbClr val="FF0000"/>
                          </a:solidFill>
                          <a:latin typeface="+mn-lt"/>
                          <a:ea typeface="Times New Roman"/>
                        </a:rPr>
                        <a:t>Black</a:t>
                      </a:r>
                      <a:r>
                        <a:rPr lang="tr-TR" sz="2000" b="1" dirty="0">
                          <a:solidFill>
                            <a:srgbClr val="FF0000"/>
                          </a:solidFill>
                          <a:latin typeface="+mn-lt"/>
                          <a:ea typeface="Times New Roman"/>
                        </a:rPr>
                        <a:t> </a:t>
                      </a:r>
                      <a:r>
                        <a:rPr lang="tr-TR" sz="2000" b="1" dirty="0" err="1">
                          <a:solidFill>
                            <a:srgbClr val="FF0000"/>
                          </a:solidFill>
                          <a:latin typeface="+mn-lt"/>
                          <a:ea typeface="Times New Roman"/>
                        </a:rPr>
                        <a:t>Beaut</a:t>
                      </a:r>
                      <a:endParaRPr lang="tr-TR" sz="2000" b="1" dirty="0">
                        <a:solidFill>
                          <a:srgbClr val="FF000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smtClean="0">
                          <a:solidFill>
                            <a:schemeClr val="tx1"/>
                          </a:solidFill>
                          <a:latin typeface="+mn-lt"/>
                          <a:ea typeface="Times New Roman"/>
                        </a:rPr>
                        <a:t>Autum </a:t>
                      </a:r>
                      <a:r>
                        <a:rPr lang="tr-TR" sz="2000" b="1" dirty="0" err="1">
                          <a:solidFill>
                            <a:schemeClr val="tx1"/>
                          </a:solidFill>
                          <a:latin typeface="+mn-lt"/>
                          <a:ea typeface="Times New Roman"/>
                        </a:rPr>
                        <a:t>Giant</a:t>
                      </a:r>
                      <a:endParaRPr lang="tr-TR" sz="2000" b="1" dirty="0">
                        <a:solidFill>
                          <a:schemeClr val="tx1"/>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99015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92847"/>
            <a:ext cx="7416824" cy="6211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7812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33030" cy="528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805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908720"/>
            <a:ext cx="7704856" cy="5268243"/>
          </a:xfrm>
        </p:spPr>
        <p:txBody>
          <a:bodyPr/>
          <a:lstStyle/>
          <a:p>
            <a:pPr indent="450215" algn="just">
              <a:lnSpc>
                <a:spcPct val="150000"/>
              </a:lnSpc>
              <a:spcAft>
                <a:spcPts val="600"/>
              </a:spcAft>
            </a:pPr>
            <a:r>
              <a:rPr lang="tr-TR" sz="2400" dirty="0" smtClean="0">
                <a:effectLst/>
                <a:ea typeface="Calibri" panose="020F0502020204030204" pitchFamily="34" charset="0"/>
              </a:rPr>
              <a:t>İşte bu çok güzel gelişmelerin ışığı altında sizlere sert çekirdekli meyve fidanlarının ülkemizde dünden bugüne geldiği noktayı üretim şekilleri, yenilikler ve yeni çeşitleri sunarak anlatmaya çalışacağım. </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3812871"/>
            <a:ext cx="3541400" cy="2656050"/>
          </a:xfrm>
          <a:prstGeom prst="rect">
            <a:avLst/>
          </a:prstGeom>
        </p:spPr>
      </p:pic>
    </p:spTree>
    <p:extLst>
      <p:ext uri="{BB962C8B-B14F-4D97-AF65-F5344CB8AC3E}">
        <p14:creationId xmlns:p14="http://schemas.microsoft.com/office/powerpoint/2010/main" val="691001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687" y="548680"/>
            <a:ext cx="7941761" cy="585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2664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331640" y="332656"/>
            <a:ext cx="3871342" cy="1358033"/>
          </a:xfrm>
        </p:spPr>
        <p:txBody>
          <a:bodyPr>
            <a:normAutofit/>
          </a:bodyPr>
          <a:lstStyle/>
          <a:p>
            <a:r>
              <a:rPr lang="tr-TR" sz="3200" b="1" dirty="0" smtClean="0">
                <a:solidFill>
                  <a:srgbClr val="FF0000"/>
                </a:solidFill>
                <a:latin typeface="+mn-lt"/>
              </a:rPr>
              <a:t>ŞEFTALİ-NEKTARİN</a:t>
            </a:r>
            <a:endParaRPr lang="tr-TR" sz="3200" b="1" dirty="0">
              <a:solidFill>
                <a:srgbClr val="FF0000"/>
              </a:solidFill>
              <a:latin typeface="+mn-lt"/>
            </a:endParaRPr>
          </a:p>
        </p:txBody>
      </p:sp>
      <p:sp>
        <p:nvSpPr>
          <p:cNvPr id="3" name="İçerik Yer Tutucusu 2"/>
          <p:cNvSpPr>
            <a:spLocks noGrp="1"/>
          </p:cNvSpPr>
          <p:nvPr>
            <p:ph idx="1"/>
          </p:nvPr>
        </p:nvSpPr>
        <p:spPr/>
        <p:txBody>
          <a:bodyPr>
            <a:normAutofit/>
          </a:bodyPr>
          <a:lstStyle/>
          <a:p>
            <a:r>
              <a:rPr lang="tr-TR" sz="2400" b="1" dirty="0">
                <a:solidFill>
                  <a:srgbClr val="002060"/>
                </a:solidFill>
              </a:rPr>
              <a:t>Şeftali ve </a:t>
            </a:r>
            <a:r>
              <a:rPr lang="tr-TR" sz="2400" b="1" dirty="0" err="1" smtClean="0">
                <a:solidFill>
                  <a:srgbClr val="002060"/>
                </a:solidFill>
              </a:rPr>
              <a:t>Nektarin</a:t>
            </a:r>
            <a:r>
              <a:rPr lang="tr-TR" sz="2400" b="1" dirty="0" smtClean="0">
                <a:solidFill>
                  <a:srgbClr val="002060"/>
                </a:solidFill>
              </a:rPr>
              <a:t>: 1981</a:t>
            </a:r>
            <a:endParaRPr lang="tr-TR" sz="2400" b="1" dirty="0">
              <a:solidFill>
                <a:srgbClr val="002060"/>
              </a:solidFill>
            </a:endParaRPr>
          </a:p>
          <a:p>
            <a:r>
              <a:rPr lang="tr-TR" sz="2400" dirty="0" err="1"/>
              <a:t>Dixired</a:t>
            </a:r>
            <a:r>
              <a:rPr lang="tr-TR" sz="2400" dirty="0"/>
              <a:t>, </a:t>
            </a:r>
            <a:r>
              <a:rPr lang="tr-TR" sz="2400" dirty="0" err="1"/>
              <a:t>Earlyred</a:t>
            </a:r>
            <a:r>
              <a:rPr lang="tr-TR" sz="2400" dirty="0"/>
              <a:t>, </a:t>
            </a:r>
            <a:r>
              <a:rPr lang="tr-TR" sz="2400" dirty="0" err="1"/>
              <a:t>Springtime,Redhaven</a:t>
            </a:r>
            <a:r>
              <a:rPr lang="tr-TR" sz="2400" dirty="0"/>
              <a:t>, </a:t>
            </a:r>
            <a:endParaRPr lang="tr-TR" sz="2400" dirty="0" smtClean="0"/>
          </a:p>
          <a:p>
            <a:endParaRPr lang="tr-TR" sz="2400" dirty="0" smtClean="0"/>
          </a:p>
          <a:p>
            <a:r>
              <a:rPr lang="tr-TR" sz="2400" dirty="0" err="1"/>
              <a:t>Independence</a:t>
            </a:r>
            <a:r>
              <a:rPr lang="tr-TR" sz="2400" dirty="0"/>
              <a:t>, </a:t>
            </a:r>
            <a:r>
              <a:rPr lang="tr-TR" sz="2400" dirty="0" err="1"/>
              <a:t>Armking</a:t>
            </a:r>
            <a:r>
              <a:rPr lang="tr-TR" sz="2400" dirty="0"/>
              <a:t>, </a:t>
            </a:r>
            <a:r>
              <a:rPr lang="tr-TR" sz="2400" dirty="0" err="1"/>
              <a:t>Dessert</a:t>
            </a:r>
            <a:r>
              <a:rPr lang="tr-TR" sz="2400" dirty="0"/>
              <a:t> </a:t>
            </a:r>
            <a:r>
              <a:rPr lang="tr-TR" sz="2400" dirty="0" err="1" smtClean="0"/>
              <a:t>Dawn</a:t>
            </a:r>
            <a:endParaRPr lang="tr-TR" sz="2400" dirty="0" smtClean="0"/>
          </a:p>
          <a:p>
            <a:endParaRPr lang="tr-TR" sz="2400" dirty="0"/>
          </a:p>
          <a:p>
            <a:r>
              <a:rPr lang="tr-TR" sz="2400" dirty="0" err="1" smtClean="0"/>
              <a:t>Springcrest</a:t>
            </a:r>
            <a:r>
              <a:rPr lang="tr-TR" sz="2400" dirty="0"/>
              <a:t>, </a:t>
            </a:r>
            <a:r>
              <a:rPr lang="tr-TR" sz="2400" dirty="0" err="1"/>
              <a:t>Maycrest</a:t>
            </a:r>
            <a:r>
              <a:rPr lang="tr-TR" sz="2400" dirty="0"/>
              <a:t>, </a:t>
            </a:r>
            <a:r>
              <a:rPr lang="tr-TR" sz="2400" dirty="0" err="1"/>
              <a:t>Early</a:t>
            </a:r>
            <a:r>
              <a:rPr lang="tr-TR" sz="2400" dirty="0"/>
              <a:t> </a:t>
            </a:r>
            <a:r>
              <a:rPr lang="tr-TR" sz="2400" dirty="0" err="1"/>
              <a:t>Maycrest</a:t>
            </a:r>
            <a:r>
              <a:rPr lang="tr-TR" sz="2400" dirty="0"/>
              <a:t>, </a:t>
            </a:r>
            <a:r>
              <a:rPr lang="tr-TR" sz="2400" dirty="0" err="1" smtClean="0"/>
              <a:t>Francoise</a:t>
            </a:r>
            <a:endParaRPr lang="tr-TR" sz="2400" dirty="0" smtClean="0"/>
          </a:p>
          <a:p>
            <a:endParaRPr lang="tr-TR" sz="2400" dirty="0"/>
          </a:p>
          <a:p>
            <a:r>
              <a:rPr lang="tr-TR" sz="2400" dirty="0" err="1" smtClean="0"/>
              <a:t>Gransun</a:t>
            </a:r>
            <a:r>
              <a:rPr lang="tr-TR" sz="2400" dirty="0"/>
              <a:t>, Silver </a:t>
            </a:r>
            <a:r>
              <a:rPr lang="tr-TR" sz="2400" dirty="0" err="1"/>
              <a:t>King</a:t>
            </a:r>
            <a:r>
              <a:rPr lang="tr-TR" sz="2400" dirty="0"/>
              <a:t>, </a:t>
            </a:r>
            <a:r>
              <a:rPr lang="tr-TR" sz="2400" dirty="0" err="1"/>
              <a:t>Early</a:t>
            </a:r>
            <a:r>
              <a:rPr lang="tr-TR" sz="2400" dirty="0"/>
              <a:t> Silver, Silver of </a:t>
            </a:r>
            <a:r>
              <a:rPr lang="tr-TR" sz="2400" dirty="0" smtClean="0"/>
              <a:t>Rome, </a:t>
            </a:r>
            <a:r>
              <a:rPr lang="tr-TR" sz="2400" dirty="0"/>
              <a:t>Silver </a:t>
            </a:r>
            <a:r>
              <a:rPr lang="tr-TR" sz="2400" dirty="0" err="1" smtClean="0"/>
              <a:t>Splendid</a:t>
            </a:r>
            <a:endParaRPr lang="tr-TR" sz="2400" dirty="0"/>
          </a:p>
          <a:p>
            <a:endParaRPr lang="tr-TR" sz="2400" dirty="0"/>
          </a:p>
        </p:txBody>
      </p:sp>
    </p:spTree>
    <p:extLst>
      <p:ext uri="{BB962C8B-B14F-4D97-AF65-F5344CB8AC3E}">
        <p14:creationId xmlns:p14="http://schemas.microsoft.com/office/powerpoint/2010/main" val="3804702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0"/>
            <a:ext cx="8229600" cy="836712"/>
          </a:xfrm>
        </p:spPr>
        <p:txBody>
          <a:bodyPr>
            <a:normAutofit/>
          </a:bodyPr>
          <a:lstStyle/>
          <a:p>
            <a:pPr algn="ctr"/>
            <a:r>
              <a:rPr lang="tr-TR" sz="2400" b="1" dirty="0" smtClean="0">
                <a:solidFill>
                  <a:srgbClr val="002060"/>
                </a:solidFill>
                <a:latin typeface="+mn-lt"/>
              </a:rPr>
              <a:t>2000 Yılında İtalya’dan İthal Edilerek Adana’ya Dikilen </a:t>
            </a:r>
            <a:br>
              <a:rPr lang="tr-TR" sz="2400" b="1" dirty="0" smtClean="0">
                <a:solidFill>
                  <a:srgbClr val="002060"/>
                </a:solidFill>
                <a:latin typeface="+mn-lt"/>
              </a:rPr>
            </a:br>
            <a:r>
              <a:rPr lang="tr-TR" sz="2400" b="1" dirty="0" smtClean="0">
                <a:solidFill>
                  <a:srgbClr val="002060"/>
                </a:solidFill>
                <a:latin typeface="+mn-lt"/>
              </a:rPr>
              <a:t>Şeftali ve  </a:t>
            </a:r>
            <a:r>
              <a:rPr lang="tr-TR" sz="2400" b="1" dirty="0" err="1" smtClean="0">
                <a:solidFill>
                  <a:srgbClr val="002060"/>
                </a:solidFill>
                <a:latin typeface="+mn-lt"/>
              </a:rPr>
              <a:t>Nektarin</a:t>
            </a:r>
            <a:r>
              <a:rPr lang="tr-TR" sz="2400" b="1" dirty="0" smtClean="0">
                <a:solidFill>
                  <a:srgbClr val="002060"/>
                </a:solidFill>
                <a:latin typeface="+mn-lt"/>
              </a:rPr>
              <a:t>  Çeşitleri</a:t>
            </a:r>
            <a:endParaRPr lang="tr-TR" sz="2400" b="1" dirty="0">
              <a:solidFill>
                <a:srgbClr val="002060"/>
              </a:solidFill>
              <a:latin typeface="+mn-lt"/>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3620657998"/>
              </p:ext>
            </p:extLst>
          </p:nvPr>
        </p:nvGraphicFramePr>
        <p:xfrm>
          <a:off x="1043608" y="1196752"/>
          <a:ext cx="6732240" cy="5409939"/>
        </p:xfrm>
        <a:graphic>
          <a:graphicData uri="http://schemas.openxmlformats.org/drawingml/2006/table">
            <a:tbl>
              <a:tblPr/>
              <a:tblGrid>
                <a:gridCol w="3059832"/>
                <a:gridCol w="3672408"/>
              </a:tblGrid>
              <a:tr h="1277887">
                <a:tc>
                  <a:txBody>
                    <a:bodyPr/>
                    <a:lstStyle/>
                    <a:p>
                      <a:pPr algn="ctr">
                        <a:lnSpc>
                          <a:spcPct val="150000"/>
                        </a:lnSpc>
                        <a:spcAft>
                          <a:spcPts val="0"/>
                        </a:spcAft>
                      </a:pPr>
                      <a:r>
                        <a:rPr lang="tr-TR" sz="2000" b="1" dirty="0">
                          <a:solidFill>
                            <a:srgbClr val="FF0000"/>
                          </a:solidFill>
                          <a:latin typeface="+mn-lt"/>
                          <a:ea typeface="Times New Roman"/>
                        </a:rPr>
                        <a:t>ŞEFTALİ ÇEŞİTLERİ</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a:solidFill>
                            <a:srgbClr val="FF0000"/>
                          </a:solidFill>
                          <a:latin typeface="+mn-lt"/>
                          <a:ea typeface="Times New Roman"/>
                        </a:rPr>
                        <a:t>NEKTARİN ÇEŞİTLERİ</a:t>
                      </a:r>
                      <a:endParaRPr lang="tr-TR" sz="2000" dirty="0">
                        <a:solidFill>
                          <a:srgbClr val="FF000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rgbClr val="002060"/>
                          </a:solidFill>
                          <a:latin typeface="+mn-lt"/>
                          <a:ea typeface="Times New Roman"/>
                        </a:rPr>
                        <a:t>Early</a:t>
                      </a:r>
                      <a:r>
                        <a:rPr lang="tr-TR" sz="2000" b="1" dirty="0">
                          <a:solidFill>
                            <a:srgbClr val="002060"/>
                          </a:solidFill>
                          <a:latin typeface="+mn-lt"/>
                          <a:ea typeface="Times New Roman"/>
                        </a:rPr>
                        <a:t> </a:t>
                      </a:r>
                      <a:r>
                        <a:rPr lang="tr-TR" sz="2000" b="1" dirty="0" err="1">
                          <a:solidFill>
                            <a:srgbClr val="002060"/>
                          </a:solidFill>
                          <a:latin typeface="+mn-lt"/>
                          <a:ea typeface="Times New Roman"/>
                        </a:rPr>
                        <a:t>Maycrest</a:t>
                      </a:r>
                      <a:endParaRPr lang="tr-TR" sz="2000" b="1" dirty="0">
                        <a:solidFill>
                          <a:srgbClr val="00206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rgbClr val="FF0000"/>
                          </a:solidFill>
                          <a:latin typeface="+mn-lt"/>
                          <a:ea typeface="Times New Roman"/>
                        </a:rPr>
                        <a:t>Armking</a:t>
                      </a:r>
                      <a:endParaRPr lang="tr-TR" sz="2000" b="1" dirty="0">
                        <a:solidFill>
                          <a:srgbClr val="FF000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rgbClr val="002060"/>
                          </a:solidFill>
                          <a:latin typeface="+mn-lt"/>
                          <a:ea typeface="Times New Roman"/>
                        </a:rPr>
                        <a:t>Francoise</a:t>
                      </a:r>
                      <a:endParaRPr lang="tr-TR" sz="2000" b="1" dirty="0">
                        <a:solidFill>
                          <a:srgbClr val="00206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chemeClr val="tx1"/>
                          </a:solidFill>
                          <a:latin typeface="+mn-lt"/>
                          <a:ea typeface="Times New Roman"/>
                        </a:rPr>
                        <a:t>Early</a:t>
                      </a:r>
                      <a:r>
                        <a:rPr lang="tr-TR" sz="2000" b="1" dirty="0">
                          <a:solidFill>
                            <a:schemeClr val="tx1"/>
                          </a:solidFill>
                          <a:latin typeface="+mn-lt"/>
                          <a:ea typeface="Times New Roman"/>
                        </a:rPr>
                        <a:t> </a:t>
                      </a:r>
                      <a:r>
                        <a:rPr lang="tr-TR" sz="2000" b="1" dirty="0" err="1">
                          <a:solidFill>
                            <a:schemeClr val="tx1"/>
                          </a:solidFill>
                          <a:latin typeface="+mn-lt"/>
                          <a:ea typeface="Times New Roman"/>
                        </a:rPr>
                        <a:t>Silver</a:t>
                      </a:r>
                      <a:endParaRPr lang="tr-TR" sz="2000" b="1" dirty="0">
                        <a:solidFill>
                          <a:schemeClr val="tx1"/>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rgbClr val="FF0000"/>
                          </a:solidFill>
                          <a:latin typeface="+mn-lt"/>
                          <a:ea typeface="Times New Roman"/>
                        </a:rPr>
                        <a:t>Maycrest</a:t>
                      </a:r>
                      <a:endParaRPr lang="tr-TR" sz="2000" b="1" dirty="0">
                        <a:solidFill>
                          <a:srgbClr val="FF000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chemeClr val="tx1"/>
                          </a:solidFill>
                          <a:latin typeface="+mn-lt"/>
                          <a:ea typeface="Times New Roman"/>
                        </a:rPr>
                        <a:t>Gransun</a:t>
                      </a:r>
                      <a:endParaRPr lang="tr-TR" sz="2000" b="1" dirty="0">
                        <a:solidFill>
                          <a:schemeClr val="tx1"/>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rgbClr val="002060"/>
                          </a:solidFill>
                          <a:latin typeface="+mn-lt"/>
                          <a:ea typeface="Times New Roman"/>
                        </a:rPr>
                        <a:t>Rome</a:t>
                      </a:r>
                      <a:r>
                        <a:rPr lang="tr-TR" sz="2000" b="1" dirty="0">
                          <a:solidFill>
                            <a:srgbClr val="002060"/>
                          </a:solidFill>
                          <a:latin typeface="+mn-lt"/>
                          <a:ea typeface="Times New Roman"/>
                        </a:rPr>
                        <a:t> Star</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rgbClr val="FF0000"/>
                          </a:solidFill>
                          <a:latin typeface="+mn-lt"/>
                          <a:ea typeface="Times New Roman"/>
                        </a:rPr>
                        <a:t>Silver</a:t>
                      </a:r>
                      <a:r>
                        <a:rPr lang="tr-TR" sz="2000" b="1" dirty="0">
                          <a:solidFill>
                            <a:srgbClr val="FF0000"/>
                          </a:solidFill>
                          <a:latin typeface="+mn-lt"/>
                          <a:ea typeface="Times New Roman"/>
                        </a:rPr>
                        <a:t> </a:t>
                      </a:r>
                      <a:r>
                        <a:rPr lang="tr-TR" sz="2000" b="1" dirty="0" err="1">
                          <a:solidFill>
                            <a:srgbClr val="FF0000"/>
                          </a:solidFill>
                          <a:latin typeface="+mn-lt"/>
                          <a:ea typeface="Times New Roman"/>
                        </a:rPr>
                        <a:t>King</a:t>
                      </a:r>
                      <a:r>
                        <a:rPr lang="tr-TR" sz="2000" b="1" dirty="0">
                          <a:solidFill>
                            <a:srgbClr val="FF0000"/>
                          </a:solidFill>
                          <a:latin typeface="+mn-lt"/>
                          <a:ea typeface="Times New Roman"/>
                        </a:rPr>
                        <a:t> (B)</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rgbClr val="FF0000"/>
                          </a:solidFill>
                          <a:latin typeface="+mn-lt"/>
                          <a:ea typeface="Times New Roman"/>
                        </a:rPr>
                        <a:t>Springcrest</a:t>
                      </a:r>
                      <a:endParaRPr lang="tr-TR" sz="2000" b="1" dirty="0">
                        <a:solidFill>
                          <a:srgbClr val="FF000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chemeClr val="tx1"/>
                          </a:solidFill>
                          <a:latin typeface="+mn-lt"/>
                          <a:ea typeface="Times New Roman"/>
                        </a:rPr>
                        <a:t>Silver</a:t>
                      </a:r>
                      <a:r>
                        <a:rPr lang="tr-TR" sz="2000" b="1" dirty="0">
                          <a:solidFill>
                            <a:schemeClr val="tx1"/>
                          </a:solidFill>
                          <a:latin typeface="+mn-lt"/>
                          <a:ea typeface="Times New Roman"/>
                        </a:rPr>
                        <a:t> of </a:t>
                      </a:r>
                      <a:r>
                        <a:rPr lang="tr-TR" sz="2000" b="1" dirty="0" err="1">
                          <a:solidFill>
                            <a:schemeClr val="tx1"/>
                          </a:solidFill>
                          <a:latin typeface="+mn-lt"/>
                          <a:ea typeface="Times New Roman"/>
                        </a:rPr>
                        <a:t>Rome</a:t>
                      </a:r>
                      <a:r>
                        <a:rPr lang="tr-TR" sz="2000" b="1" dirty="0">
                          <a:solidFill>
                            <a:schemeClr val="tx1"/>
                          </a:solidFill>
                          <a:latin typeface="+mn-lt"/>
                          <a:ea typeface="Times New Roman"/>
                        </a:rPr>
                        <a:t> (B)</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r>
                        <a:rPr lang="tr-TR" sz="2000" b="1" dirty="0" err="1">
                          <a:solidFill>
                            <a:srgbClr val="002060"/>
                          </a:solidFill>
                          <a:latin typeface="+mn-lt"/>
                          <a:ea typeface="Times New Roman"/>
                        </a:rPr>
                        <a:t>Springbelle</a:t>
                      </a:r>
                      <a:endParaRPr lang="tr-TR" sz="2000" b="1" dirty="0">
                        <a:solidFill>
                          <a:srgbClr val="002060"/>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chemeClr val="tx1"/>
                          </a:solidFill>
                          <a:latin typeface="+mn-lt"/>
                          <a:ea typeface="Times New Roman"/>
                        </a:rPr>
                        <a:t>Silver</a:t>
                      </a:r>
                      <a:r>
                        <a:rPr lang="tr-TR" sz="2000" b="1" dirty="0">
                          <a:solidFill>
                            <a:schemeClr val="tx1"/>
                          </a:solidFill>
                          <a:latin typeface="+mn-lt"/>
                          <a:ea typeface="Times New Roman"/>
                        </a:rPr>
                        <a:t> </a:t>
                      </a:r>
                      <a:r>
                        <a:rPr lang="tr-TR" sz="2000" b="1" dirty="0" err="1">
                          <a:solidFill>
                            <a:schemeClr val="tx1"/>
                          </a:solidFill>
                          <a:latin typeface="+mn-lt"/>
                          <a:ea typeface="Times New Roman"/>
                        </a:rPr>
                        <a:t>Splendid</a:t>
                      </a:r>
                      <a:r>
                        <a:rPr lang="tr-TR" sz="2000" b="1" dirty="0">
                          <a:solidFill>
                            <a:schemeClr val="tx1"/>
                          </a:solidFill>
                          <a:latin typeface="+mn-lt"/>
                          <a:ea typeface="Times New Roman"/>
                        </a:rPr>
                        <a:t> (B)</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endParaRPr lang="tr-TR" sz="2000" b="1" dirty="0">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chemeClr val="tx1"/>
                          </a:solidFill>
                          <a:latin typeface="+mn-lt"/>
                          <a:ea typeface="Times New Roman"/>
                        </a:rPr>
                        <a:t>Superred</a:t>
                      </a:r>
                      <a:endParaRPr lang="tr-TR" sz="2000" b="1" dirty="0">
                        <a:solidFill>
                          <a:schemeClr val="tx1"/>
                        </a:solidFill>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916">
                <a:tc>
                  <a:txBody>
                    <a:bodyPr/>
                    <a:lstStyle/>
                    <a:p>
                      <a:pPr algn="ctr">
                        <a:lnSpc>
                          <a:spcPct val="150000"/>
                        </a:lnSpc>
                        <a:spcAft>
                          <a:spcPts val="0"/>
                        </a:spcAft>
                      </a:pPr>
                      <a:endParaRPr lang="tr-TR" sz="2400" b="1" dirty="0">
                        <a:latin typeface="+mn-lt"/>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2000" b="1" dirty="0" err="1">
                          <a:solidFill>
                            <a:schemeClr val="tx1"/>
                          </a:solidFill>
                          <a:latin typeface="+mn-lt"/>
                          <a:ea typeface="Times New Roman"/>
                        </a:rPr>
                        <a:t>Murciana</a:t>
                      </a:r>
                      <a:r>
                        <a:rPr lang="tr-TR" sz="2000" b="1" dirty="0">
                          <a:solidFill>
                            <a:schemeClr val="tx1"/>
                          </a:solidFill>
                          <a:latin typeface="+mn-lt"/>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13196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4008" y="40115"/>
            <a:ext cx="3901440" cy="2926080"/>
          </a:xfr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7631"/>
            <a:ext cx="3901440" cy="2926080"/>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7744" y="3284984"/>
            <a:ext cx="4488499" cy="3366374"/>
          </a:xfrm>
          <a:prstGeom prst="rect">
            <a:avLst/>
          </a:prstGeom>
        </p:spPr>
      </p:pic>
    </p:spTree>
    <p:extLst>
      <p:ext uri="{BB962C8B-B14F-4D97-AF65-F5344CB8AC3E}">
        <p14:creationId xmlns:p14="http://schemas.microsoft.com/office/powerpoint/2010/main" val="2925072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7198" y="116632"/>
            <a:ext cx="8229600" cy="963112"/>
          </a:xfrm>
        </p:spPr>
        <p:txBody>
          <a:bodyPr>
            <a:normAutofit/>
          </a:bodyPr>
          <a:lstStyle/>
          <a:p>
            <a:r>
              <a:rPr lang="tr-TR" b="1" dirty="0" smtClean="0">
                <a:solidFill>
                  <a:srgbClr val="FF0000"/>
                </a:solidFill>
                <a:latin typeface="+mn-lt"/>
              </a:rPr>
              <a:t>ÜSTÜN</a:t>
            </a:r>
            <a:r>
              <a:rPr lang="tr-TR" b="1" dirty="0" smtClean="0">
                <a:latin typeface="+mn-lt"/>
              </a:rPr>
              <a:t> Şeftali Çeşidi Değnek Köyü/Mersin</a:t>
            </a:r>
            <a:endParaRPr lang="tr-TR" b="1" dirty="0">
              <a:latin typeface="+mn-lt"/>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2123728" y="4034701"/>
            <a:ext cx="3901778" cy="292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C:\Resimler\şeftali\resimler\Üstün\üstün 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1" y="1079744"/>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Resimler\şeftali\resimler\Üstün\üstün 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012000"/>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847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380" y="260648"/>
            <a:ext cx="652768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99" y="3429000"/>
            <a:ext cx="7804249"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5305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9"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32656"/>
            <a:ext cx="7206994" cy="348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800500"/>
            <a:ext cx="7344816" cy="243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4638" y="3792977"/>
            <a:ext cx="7107948" cy="244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5535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0688"/>
            <a:ext cx="753387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705807"/>
            <a:ext cx="7559405" cy="243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1" y="3140968"/>
            <a:ext cx="6582804"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3193747"/>
            <a:ext cx="6391128" cy="2507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362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504" y="404664"/>
            <a:ext cx="8856984" cy="6192688"/>
          </a:xfrm>
        </p:spPr>
        <p:txBody>
          <a:bodyPr/>
          <a:lstStyle/>
          <a:p>
            <a:pPr marL="274320" lvl="0" indent="-274320" algn="ctr" defTabSz="914400">
              <a:lnSpc>
                <a:spcPct val="100000"/>
              </a:lnSpc>
              <a:spcBef>
                <a:spcPct val="20000"/>
              </a:spcBef>
              <a:buClr>
                <a:srgbClr val="0BD0D9"/>
              </a:buClr>
              <a:buSzPct val="95000"/>
              <a:buFont typeface="Wingdings 2"/>
              <a:buChar char=""/>
            </a:pPr>
            <a:endParaRPr lang="tr-TR" sz="2000" b="1" dirty="0" smtClean="0">
              <a:solidFill>
                <a:srgbClr val="FF0000"/>
              </a:solidFill>
              <a:latin typeface="Constantia"/>
            </a:endParaRPr>
          </a:p>
          <a:p>
            <a:pPr marL="274320" lvl="0" indent="-274320" algn="ctr" defTabSz="914400">
              <a:lnSpc>
                <a:spcPct val="100000"/>
              </a:lnSpc>
              <a:spcBef>
                <a:spcPct val="20000"/>
              </a:spcBef>
              <a:buClr>
                <a:srgbClr val="0BD0D9"/>
              </a:buClr>
              <a:buSzPct val="95000"/>
              <a:buFont typeface="Wingdings 2"/>
              <a:buChar char=""/>
            </a:pPr>
            <a:r>
              <a:rPr lang="tr-TR" sz="2000" b="1" dirty="0" smtClean="0">
                <a:solidFill>
                  <a:srgbClr val="FF0000"/>
                </a:solidFill>
                <a:latin typeface="Constantia"/>
              </a:rPr>
              <a:t>ŞEFTALİ </a:t>
            </a:r>
            <a:r>
              <a:rPr lang="tr-TR" sz="2000" b="1" dirty="0">
                <a:solidFill>
                  <a:srgbClr val="FF0000"/>
                </a:solidFill>
                <a:latin typeface="Constantia"/>
              </a:rPr>
              <a:t>ANAÇLARI</a:t>
            </a:r>
          </a:p>
          <a:p>
            <a:pPr indent="449580" algn="just">
              <a:lnSpc>
                <a:spcPct val="107000"/>
              </a:lnSpc>
              <a:spcAft>
                <a:spcPts val="800"/>
              </a:spcAft>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1" descr="http://www.irgeler.com.tr/gmi/anacgrafik/3-0.jpg"/>
          <p:cNvPicPr>
            <a:picLocks noChangeAspect="1" noChangeArrowheads="1"/>
          </p:cNvPicPr>
          <p:nvPr/>
        </p:nvPicPr>
        <p:blipFill>
          <a:blip r:embed="rId2" r:link="rId3" cstate="print"/>
          <a:srcRect/>
          <a:stretch>
            <a:fillRect/>
          </a:stretch>
        </p:blipFill>
        <p:spPr bwMode="auto">
          <a:xfrm>
            <a:off x="423998" y="1484784"/>
            <a:ext cx="8417738" cy="3830364"/>
          </a:xfrm>
          <a:prstGeom prst="rect">
            <a:avLst/>
          </a:prstGeom>
          <a:noFill/>
        </p:spPr>
      </p:pic>
    </p:spTree>
    <p:extLst>
      <p:ext uri="{BB962C8B-B14F-4D97-AF65-F5344CB8AC3E}">
        <p14:creationId xmlns:p14="http://schemas.microsoft.com/office/powerpoint/2010/main" val="4176001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5496" y="260648"/>
            <a:ext cx="8928992" cy="5916315"/>
          </a:xfrm>
        </p:spPr>
        <p:txBody>
          <a:bodyPr/>
          <a:lstStyle/>
          <a:p>
            <a:pPr indent="449580" algn="just">
              <a:lnSpc>
                <a:spcPct val="107000"/>
              </a:lnSpc>
              <a:spcAft>
                <a:spcPts val="800"/>
              </a:spcAft>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1" descr="3"/>
          <p:cNvPicPr>
            <a:picLocks noChangeAspect="1" noChangeArrowheads="1"/>
          </p:cNvPicPr>
          <p:nvPr/>
        </p:nvPicPr>
        <p:blipFill>
          <a:blip r:embed="rId2" cstate="print"/>
          <a:srcRect/>
          <a:stretch>
            <a:fillRect/>
          </a:stretch>
        </p:blipFill>
        <p:spPr bwMode="auto">
          <a:xfrm>
            <a:off x="251520" y="1340768"/>
            <a:ext cx="8513656" cy="3890268"/>
          </a:xfrm>
          <a:prstGeom prst="rect">
            <a:avLst/>
          </a:prstGeom>
          <a:noFill/>
          <a:ln w="9525">
            <a:noFill/>
            <a:miter lim="800000"/>
            <a:headEnd/>
            <a:tailEnd/>
          </a:ln>
        </p:spPr>
      </p:pic>
    </p:spTree>
    <p:extLst>
      <p:ext uri="{BB962C8B-B14F-4D97-AF65-F5344CB8AC3E}">
        <p14:creationId xmlns:p14="http://schemas.microsoft.com/office/powerpoint/2010/main" val="2538299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548680"/>
            <a:ext cx="8191822" cy="5628283"/>
          </a:xfrm>
        </p:spPr>
        <p:txBody>
          <a:bodyPr>
            <a:normAutofit/>
          </a:bodyPr>
          <a:lstStyle/>
          <a:p>
            <a:pPr indent="450215" algn="just">
              <a:lnSpc>
                <a:spcPct val="150000"/>
              </a:lnSpc>
              <a:spcAft>
                <a:spcPts val="600"/>
              </a:spcAft>
            </a:pPr>
            <a:endParaRPr lang="tr-TR" sz="2400" dirty="0" smtClean="0">
              <a:effectLst/>
              <a:latin typeface="Times New Roman" panose="02020603050405020304" pitchFamily="18" charset="0"/>
              <a:ea typeface="Times New Roman" panose="02020603050405020304" pitchFamily="18" charset="0"/>
            </a:endParaRPr>
          </a:p>
          <a:p>
            <a:pPr indent="450215" algn="just">
              <a:lnSpc>
                <a:spcPct val="150000"/>
              </a:lnSpc>
              <a:spcAft>
                <a:spcPts val="600"/>
              </a:spcAft>
            </a:pPr>
            <a:r>
              <a:rPr lang="tr-TR" sz="2400" dirty="0" smtClean="0">
                <a:effectLst/>
                <a:ea typeface="Times New Roman" panose="02020603050405020304" pitchFamily="18" charset="0"/>
              </a:rPr>
              <a:t>Şeftali, kayısı, erik, kiraz ve vişne gibi sert çekirdekli meyveler dünyada en fazla üretimi yapılan, farklı iklim ve toprak koşullarına adapte olabilen geniş bir yayılım alanı bulan önemli meyve türleridir. Dünyada 22.795.854 ton şeftali-</a:t>
            </a:r>
            <a:r>
              <a:rPr lang="tr-TR" sz="2400" dirty="0" err="1" smtClean="0">
                <a:effectLst/>
                <a:ea typeface="Times New Roman" panose="02020603050405020304" pitchFamily="18" charset="0"/>
              </a:rPr>
              <a:t>nektarin</a:t>
            </a:r>
            <a:r>
              <a:rPr lang="tr-TR" sz="2400" dirty="0" smtClean="0">
                <a:effectLst/>
                <a:ea typeface="Times New Roman" panose="02020603050405020304" pitchFamily="18" charset="0"/>
              </a:rPr>
              <a:t>, 3.365.738 ton kayısı,  </a:t>
            </a:r>
            <a:r>
              <a:rPr lang="tr-TR" sz="2400" dirty="0" smtClean="0">
                <a:effectLst/>
                <a:ea typeface="Calibri" panose="020F0502020204030204" pitchFamily="34" charset="0"/>
              </a:rPr>
              <a:t>11.282.527 ton erik, </a:t>
            </a:r>
            <a:r>
              <a:rPr lang="tr-TR" sz="2400" dirty="0" smtClean="0">
                <a:effectLst/>
                <a:ea typeface="Times New Roman" panose="02020603050405020304" pitchFamily="18" charset="0"/>
              </a:rPr>
              <a:t>2.245.826 ton kiraz ve 1.362.231 ton vişne üretilmektedir. </a:t>
            </a:r>
            <a:endParaRPr lang="tr-TR" dirty="0"/>
          </a:p>
        </p:txBody>
      </p:sp>
    </p:spTree>
    <p:extLst>
      <p:ext uri="{BB962C8B-B14F-4D97-AF65-F5344CB8AC3E}">
        <p14:creationId xmlns:p14="http://schemas.microsoft.com/office/powerpoint/2010/main" val="1670228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404664"/>
            <a:ext cx="8064896" cy="5832648"/>
          </a:xfrm>
        </p:spPr>
        <p:txBody>
          <a:bodyPr>
            <a:normAutofit fontScale="77500" lnSpcReduction="20000"/>
          </a:bodyPr>
          <a:lstStyle/>
          <a:p>
            <a:endParaRPr lang="en-US" dirty="0" smtClean="0"/>
          </a:p>
          <a:p>
            <a:pPr algn="just"/>
            <a:r>
              <a:rPr lang="tr-TR" b="1" dirty="0" smtClean="0">
                <a:solidFill>
                  <a:srgbClr val="FF0000"/>
                </a:solidFill>
              </a:rPr>
              <a:t>GF 677 (</a:t>
            </a:r>
            <a:r>
              <a:rPr lang="tr-TR" b="1" dirty="0" err="1" smtClean="0">
                <a:solidFill>
                  <a:srgbClr val="FF0000"/>
                </a:solidFill>
              </a:rPr>
              <a:t>Peache</a:t>
            </a:r>
            <a:r>
              <a:rPr lang="tr-TR" b="1" dirty="0" smtClean="0">
                <a:solidFill>
                  <a:srgbClr val="FF0000"/>
                </a:solidFill>
              </a:rPr>
              <a:t> </a:t>
            </a:r>
            <a:r>
              <a:rPr lang="tr-TR" b="1" dirty="0" err="1" smtClean="0">
                <a:solidFill>
                  <a:srgbClr val="FF0000"/>
                </a:solidFill>
              </a:rPr>
              <a:t>Amnedier</a:t>
            </a:r>
            <a:r>
              <a:rPr lang="tr-TR" b="1" dirty="0" smtClean="0">
                <a:solidFill>
                  <a:srgbClr val="FF0000"/>
                </a:solidFill>
              </a:rPr>
              <a:t>) ANACI</a:t>
            </a:r>
            <a:endParaRPr lang="en-US" dirty="0" smtClean="0">
              <a:solidFill>
                <a:srgbClr val="FF0000"/>
              </a:solidFill>
            </a:endParaRPr>
          </a:p>
          <a:p>
            <a:pPr algn="just"/>
            <a:r>
              <a:rPr lang="tr-TR" dirty="0" smtClean="0"/>
              <a:t>- Şeftali ve badem melezi olan bu anaç </a:t>
            </a:r>
            <a:r>
              <a:rPr lang="tr-TR" b="1" dirty="0" smtClean="0"/>
              <a:t>Fransa’da INRA </a:t>
            </a:r>
            <a:r>
              <a:rPr lang="tr-TR" dirty="0" smtClean="0"/>
              <a:t>Araştırma Enstitüsünde geliştirilmiştir.</a:t>
            </a:r>
          </a:p>
          <a:p>
            <a:pPr algn="just">
              <a:buNone/>
            </a:pPr>
            <a:r>
              <a:rPr lang="tr-TR" dirty="0" smtClean="0"/>
              <a:t/>
            </a:r>
            <a:br>
              <a:rPr lang="tr-TR" dirty="0" smtClean="0"/>
            </a:br>
            <a:r>
              <a:rPr lang="tr-TR" dirty="0" smtClean="0"/>
              <a:t>- Özellikle Akdeniz’e kıyısı olan ülkelerde yaygın olarak kullanılmaktadır.</a:t>
            </a:r>
          </a:p>
          <a:p>
            <a:pPr algn="just">
              <a:buNone/>
            </a:pPr>
            <a:r>
              <a:rPr lang="tr-TR" dirty="0" smtClean="0"/>
              <a:t/>
            </a:r>
            <a:br>
              <a:rPr lang="tr-TR" dirty="0" smtClean="0"/>
            </a:br>
            <a:r>
              <a:rPr lang="tr-TR" dirty="0" smtClean="0"/>
              <a:t>- Kuvvetli gelişen bir anaç olup 5x4 m yada 5x3 m dikim mesafesi uygulandığı gibi V yada Y terbiye sistemlerinde 5x2 m dikim uygulanabilir.</a:t>
            </a:r>
          </a:p>
          <a:p>
            <a:pPr algn="just">
              <a:buNone/>
            </a:pPr>
            <a:r>
              <a:rPr lang="tr-TR" dirty="0" smtClean="0"/>
              <a:t/>
            </a:r>
            <a:br>
              <a:rPr lang="tr-TR" dirty="0" smtClean="0"/>
            </a:br>
            <a:r>
              <a:rPr lang="tr-TR" dirty="0" smtClean="0"/>
              <a:t>- Kireçli ve kısıtlı sulama şartlarına sahip topraklarda şeftali ve bademler için ideal bir anaçtır.</a:t>
            </a:r>
          </a:p>
          <a:p>
            <a:pPr algn="just">
              <a:buNone/>
            </a:pPr>
            <a:r>
              <a:rPr lang="tr-TR" dirty="0" smtClean="0"/>
              <a:t> </a:t>
            </a:r>
            <a:br>
              <a:rPr lang="tr-TR" dirty="0" smtClean="0"/>
            </a:br>
            <a:r>
              <a:rPr lang="tr-TR" dirty="0" smtClean="0"/>
              <a:t>- Şeftali ağacı sökülen yere hemen şeftali fidanı dikilemezken GF 677 anacı üzerinde şeftali fidanı dikilebilir.</a:t>
            </a:r>
          </a:p>
          <a:p>
            <a:pPr algn="just">
              <a:buNone/>
            </a:pPr>
            <a:r>
              <a:rPr lang="tr-TR" dirty="0" smtClean="0"/>
              <a:t> </a:t>
            </a:r>
            <a:br>
              <a:rPr lang="tr-TR" dirty="0" smtClean="0"/>
            </a:br>
            <a:r>
              <a:rPr lang="tr-TR" dirty="0" smtClean="0"/>
              <a:t>- Tüm şeftali, </a:t>
            </a:r>
            <a:r>
              <a:rPr lang="tr-TR" dirty="0" err="1" smtClean="0"/>
              <a:t>nektarin</a:t>
            </a:r>
            <a:r>
              <a:rPr lang="tr-TR" dirty="0" smtClean="0"/>
              <a:t> ve badem çeşitleri ile aşı uyuşması iyi olup verim yönünden üzerindeki çeşidi olumlu etkiler.</a:t>
            </a:r>
            <a:endParaRPr lang="en-US" b="1" dirty="0"/>
          </a:p>
        </p:txBody>
      </p:sp>
    </p:spTree>
    <p:extLst>
      <p:ext uri="{BB962C8B-B14F-4D97-AF65-F5344CB8AC3E}">
        <p14:creationId xmlns:p14="http://schemas.microsoft.com/office/powerpoint/2010/main" val="14490850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620688"/>
            <a:ext cx="8136904" cy="5688632"/>
          </a:xfrm>
        </p:spPr>
        <p:txBody>
          <a:bodyPr>
            <a:normAutofit lnSpcReduction="10000"/>
          </a:bodyPr>
          <a:lstStyle/>
          <a:p>
            <a:pPr lvl="0" algn="just" hangingPunct="0">
              <a:buClr>
                <a:srgbClr val="0BD0D9"/>
              </a:buClr>
            </a:pPr>
            <a:r>
              <a:rPr lang="tr-TR" sz="2200" b="1" dirty="0" err="1">
                <a:solidFill>
                  <a:srgbClr val="FF0000"/>
                </a:solidFill>
              </a:rPr>
              <a:t>Cadaman</a:t>
            </a:r>
            <a:r>
              <a:rPr lang="tr-TR" sz="2200" b="1" dirty="0">
                <a:solidFill>
                  <a:srgbClr val="FF0000"/>
                </a:solidFill>
              </a:rPr>
              <a:t> </a:t>
            </a:r>
            <a:endParaRPr lang="en-US" sz="2200" dirty="0">
              <a:solidFill>
                <a:srgbClr val="FF0000"/>
              </a:solidFill>
            </a:endParaRPr>
          </a:p>
          <a:p>
            <a:pPr lvl="0" algn="just" hangingPunct="0">
              <a:buClr>
                <a:srgbClr val="0BD0D9"/>
              </a:buClr>
            </a:pPr>
            <a:r>
              <a:rPr lang="tr-TR" sz="2200" i="1" dirty="0" err="1">
                <a:solidFill>
                  <a:prstClr val="black"/>
                </a:solidFill>
              </a:rPr>
              <a:t>P.persicaxP.davidiana</a:t>
            </a:r>
            <a:r>
              <a:rPr lang="tr-TR" sz="2200" dirty="0">
                <a:solidFill>
                  <a:prstClr val="black"/>
                </a:solidFill>
              </a:rPr>
              <a:t> melezi olan </a:t>
            </a:r>
            <a:r>
              <a:rPr lang="tr-TR" sz="2200" dirty="0" err="1">
                <a:solidFill>
                  <a:prstClr val="black"/>
                </a:solidFill>
              </a:rPr>
              <a:t>Cadaman</a:t>
            </a:r>
            <a:r>
              <a:rPr lang="tr-TR" sz="2200" dirty="0">
                <a:solidFill>
                  <a:prstClr val="black"/>
                </a:solidFill>
              </a:rPr>
              <a:t> (</a:t>
            </a:r>
            <a:r>
              <a:rPr lang="tr-TR" sz="2200" dirty="0" err="1">
                <a:solidFill>
                  <a:prstClr val="black"/>
                </a:solidFill>
              </a:rPr>
              <a:t>Avimag</a:t>
            </a:r>
            <a:r>
              <a:rPr lang="tr-TR" sz="2200" dirty="0">
                <a:solidFill>
                  <a:prstClr val="black"/>
                </a:solidFill>
              </a:rPr>
              <a:t>) 1981 yılında </a:t>
            </a:r>
            <a:r>
              <a:rPr lang="tr-TR" sz="2200" b="1" dirty="0">
                <a:solidFill>
                  <a:prstClr val="black"/>
                </a:solidFill>
              </a:rPr>
              <a:t>Macaristan-Fransa’da </a:t>
            </a:r>
            <a:r>
              <a:rPr lang="tr-TR" sz="2200" dirty="0">
                <a:solidFill>
                  <a:prstClr val="black"/>
                </a:solidFill>
              </a:rPr>
              <a:t>geliştirilmiştir. </a:t>
            </a:r>
            <a:r>
              <a:rPr lang="tr-TR" sz="2200" dirty="0" err="1">
                <a:solidFill>
                  <a:prstClr val="black"/>
                </a:solidFill>
              </a:rPr>
              <a:t>Ishtara</a:t>
            </a:r>
            <a:r>
              <a:rPr lang="tr-TR" sz="2200" dirty="0">
                <a:solidFill>
                  <a:prstClr val="black"/>
                </a:solidFill>
              </a:rPr>
              <a:t> ve </a:t>
            </a:r>
            <a:r>
              <a:rPr lang="tr-TR" sz="2200" dirty="0" err="1">
                <a:solidFill>
                  <a:prstClr val="black"/>
                </a:solidFill>
              </a:rPr>
              <a:t>Julior’dan</a:t>
            </a:r>
            <a:r>
              <a:rPr lang="tr-TR" sz="2200" dirty="0">
                <a:solidFill>
                  <a:prstClr val="black"/>
                </a:solidFill>
              </a:rPr>
              <a:t> daha büyük ağaçlar yapar. Bu anaç ile oluşan ağaçlar, GF 677 ile benzer büyüklüktedir.  </a:t>
            </a:r>
          </a:p>
          <a:p>
            <a:pPr algn="just" hangingPunct="0">
              <a:buNone/>
            </a:pPr>
            <a:endParaRPr lang="tr-TR" dirty="0" smtClean="0"/>
          </a:p>
          <a:p>
            <a:pPr algn="just"/>
            <a:r>
              <a:rPr lang="tr-TR" b="1" dirty="0" err="1" smtClean="0">
                <a:solidFill>
                  <a:srgbClr val="FF0000"/>
                </a:solidFill>
              </a:rPr>
              <a:t>Ishtara</a:t>
            </a:r>
            <a:endParaRPr lang="en-US" b="1" dirty="0" smtClean="0">
              <a:solidFill>
                <a:srgbClr val="FF0000"/>
              </a:solidFill>
            </a:endParaRPr>
          </a:p>
          <a:p>
            <a:pPr algn="just" hangingPunct="0"/>
            <a:r>
              <a:rPr lang="tr-TR" b="1" dirty="0" smtClean="0"/>
              <a:t>Fransa’da</a:t>
            </a:r>
          </a:p>
          <a:p>
            <a:pPr algn="just" hangingPunct="0"/>
            <a:r>
              <a:rPr lang="tr-TR" dirty="0" smtClean="0"/>
              <a:t>(</a:t>
            </a:r>
            <a:r>
              <a:rPr lang="tr-TR" i="1" dirty="0" smtClean="0"/>
              <a:t>P.</a:t>
            </a:r>
            <a:r>
              <a:rPr lang="tr-TR" i="1" dirty="0" err="1" smtClean="0"/>
              <a:t>cerasiferaxP</a:t>
            </a:r>
            <a:r>
              <a:rPr lang="tr-TR" i="1" dirty="0" smtClean="0"/>
              <a:t>.</a:t>
            </a:r>
            <a:r>
              <a:rPr lang="tr-TR" i="1" dirty="0" err="1" smtClean="0"/>
              <a:t>salicina</a:t>
            </a:r>
            <a:r>
              <a:rPr lang="tr-TR" dirty="0" smtClean="0"/>
              <a:t>)x(</a:t>
            </a:r>
            <a:r>
              <a:rPr lang="tr-TR" i="1" dirty="0" smtClean="0"/>
              <a:t>P.</a:t>
            </a:r>
            <a:r>
              <a:rPr lang="tr-TR" i="1" dirty="0" err="1" smtClean="0"/>
              <a:t>cerasiferaxP</a:t>
            </a:r>
            <a:r>
              <a:rPr lang="tr-TR" i="1" dirty="0" smtClean="0"/>
              <a:t>.persica</a:t>
            </a:r>
            <a:r>
              <a:rPr lang="tr-TR" dirty="0" smtClean="0"/>
              <a:t>) melezlemelerinden elde edilmiştir. </a:t>
            </a:r>
          </a:p>
          <a:p>
            <a:pPr algn="just" hangingPunct="0"/>
            <a:endParaRPr lang="tr-TR" dirty="0" smtClean="0"/>
          </a:p>
          <a:p>
            <a:pPr algn="just" hangingPunct="0"/>
            <a:r>
              <a:rPr lang="tr-TR" dirty="0" smtClean="0"/>
              <a:t>Şeftali, kaysı ve erikler için anaç olarak kullanılmaktadır. </a:t>
            </a:r>
            <a:r>
              <a:rPr lang="tr-TR" dirty="0" err="1" smtClean="0"/>
              <a:t>Cadaman’dan</a:t>
            </a:r>
            <a:r>
              <a:rPr lang="tr-TR" dirty="0" smtClean="0"/>
              <a:t> daha ufak, </a:t>
            </a:r>
            <a:r>
              <a:rPr lang="tr-TR" dirty="0" err="1" smtClean="0"/>
              <a:t>Mr.S</a:t>
            </a:r>
            <a:r>
              <a:rPr lang="tr-TR" dirty="0" smtClean="0"/>
              <a:t> 2/5 ve </a:t>
            </a:r>
            <a:r>
              <a:rPr lang="tr-TR" dirty="0" err="1" smtClean="0"/>
              <a:t>Julior’dan</a:t>
            </a:r>
            <a:r>
              <a:rPr lang="tr-TR" dirty="0" smtClean="0"/>
              <a:t> daha büyük ağaçlar  yapar. </a:t>
            </a:r>
          </a:p>
          <a:p>
            <a:pPr algn="just" hangingPunct="0"/>
            <a:endParaRPr lang="tr-TR" dirty="0" smtClean="0"/>
          </a:p>
          <a:p>
            <a:pPr algn="just" hangingPunct="0"/>
            <a:endParaRPr lang="tr-TR" dirty="0" smtClean="0"/>
          </a:p>
          <a:p>
            <a:pPr algn="just" hangingPunct="0"/>
            <a:endParaRPr lang="en-US" dirty="0" smtClean="0"/>
          </a:p>
          <a:p>
            <a:pPr algn="just"/>
            <a:endParaRPr lang="en-US" dirty="0"/>
          </a:p>
        </p:txBody>
      </p:sp>
    </p:spTree>
    <p:extLst>
      <p:ext uri="{BB962C8B-B14F-4D97-AF65-F5344CB8AC3E}">
        <p14:creationId xmlns:p14="http://schemas.microsoft.com/office/powerpoint/2010/main" val="12205031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39552" y="620688"/>
            <a:ext cx="8136904" cy="5760640"/>
          </a:xfrm>
        </p:spPr>
        <p:txBody>
          <a:bodyPr>
            <a:normAutofit lnSpcReduction="10000"/>
          </a:bodyPr>
          <a:lstStyle/>
          <a:p>
            <a:pPr lvl="0">
              <a:buClr>
                <a:srgbClr val="0BD0D9"/>
              </a:buClr>
            </a:pPr>
            <a:r>
              <a:rPr lang="tr-TR" sz="2400" b="1" dirty="0" err="1">
                <a:solidFill>
                  <a:srgbClr val="FF0000"/>
                </a:solidFill>
              </a:rPr>
              <a:t>GxN</a:t>
            </a:r>
            <a:r>
              <a:rPr lang="tr-TR" sz="2400" b="1" dirty="0">
                <a:solidFill>
                  <a:srgbClr val="FF0000"/>
                </a:solidFill>
              </a:rPr>
              <a:t> ANAÇLARI</a:t>
            </a:r>
          </a:p>
          <a:p>
            <a:pPr lvl="0">
              <a:buClr>
                <a:srgbClr val="0BD0D9"/>
              </a:buClr>
              <a:buNone/>
            </a:pPr>
            <a:endParaRPr lang="en-US" sz="2400" dirty="0">
              <a:solidFill>
                <a:srgbClr val="FF0000"/>
              </a:solidFill>
            </a:endParaRPr>
          </a:p>
          <a:p>
            <a:pPr lvl="0">
              <a:buClr>
                <a:srgbClr val="0BD0D9"/>
              </a:buClr>
            </a:pPr>
            <a:r>
              <a:rPr lang="tr-TR" sz="2400" dirty="0">
                <a:solidFill>
                  <a:prstClr val="black"/>
                </a:solidFill>
              </a:rPr>
              <a:t>- </a:t>
            </a:r>
            <a:r>
              <a:rPr lang="tr-TR" sz="2400" i="1" dirty="0">
                <a:solidFill>
                  <a:prstClr val="black"/>
                </a:solidFill>
              </a:rPr>
              <a:t>P. </a:t>
            </a:r>
            <a:r>
              <a:rPr lang="tr-TR" sz="2400" i="1" dirty="0" err="1">
                <a:solidFill>
                  <a:prstClr val="black"/>
                </a:solidFill>
              </a:rPr>
              <a:t>dulcis</a:t>
            </a:r>
            <a:r>
              <a:rPr lang="tr-TR" sz="2400" i="1" dirty="0">
                <a:solidFill>
                  <a:prstClr val="black"/>
                </a:solidFill>
              </a:rPr>
              <a:t> x </a:t>
            </a:r>
            <a:r>
              <a:rPr lang="tr-TR" sz="2400" i="1" dirty="0" err="1">
                <a:solidFill>
                  <a:prstClr val="black"/>
                </a:solidFill>
              </a:rPr>
              <a:t>P.persica</a:t>
            </a:r>
            <a:r>
              <a:rPr lang="tr-TR" sz="2400" i="1" dirty="0">
                <a:solidFill>
                  <a:prstClr val="black"/>
                </a:solidFill>
              </a:rPr>
              <a:t> </a:t>
            </a:r>
            <a:r>
              <a:rPr lang="tr-TR" sz="2400" dirty="0">
                <a:solidFill>
                  <a:prstClr val="black"/>
                </a:solidFill>
              </a:rPr>
              <a:t>türlerinin melezlenmesi ile elde edilmiş olup 3 önemli GN anacı ticari olarak üretilmektedir.</a:t>
            </a:r>
          </a:p>
          <a:p>
            <a:pPr lvl="0">
              <a:buClr>
                <a:srgbClr val="0BD0D9"/>
              </a:buClr>
            </a:pPr>
            <a:endParaRPr lang="tr-TR" sz="2400" dirty="0">
              <a:solidFill>
                <a:prstClr val="black"/>
              </a:solidFill>
            </a:endParaRPr>
          </a:p>
          <a:p>
            <a:pPr lvl="0">
              <a:buClr>
                <a:srgbClr val="0BD0D9"/>
              </a:buClr>
            </a:pPr>
            <a:r>
              <a:rPr lang="tr-TR" sz="2400" dirty="0">
                <a:solidFill>
                  <a:prstClr val="black"/>
                </a:solidFill>
              </a:rPr>
              <a:t>- En önemli GN anaçları; GN 15 (</a:t>
            </a:r>
            <a:r>
              <a:rPr lang="tr-TR" sz="2400" dirty="0" err="1">
                <a:solidFill>
                  <a:prstClr val="black"/>
                </a:solidFill>
              </a:rPr>
              <a:t>Garnem</a:t>
            </a:r>
            <a:r>
              <a:rPr lang="tr-TR" sz="2400" dirty="0">
                <a:solidFill>
                  <a:prstClr val="black"/>
                </a:solidFill>
              </a:rPr>
              <a:t>); GN 22 (</a:t>
            </a:r>
            <a:r>
              <a:rPr lang="tr-TR" sz="2400" dirty="0" err="1">
                <a:solidFill>
                  <a:prstClr val="black"/>
                </a:solidFill>
              </a:rPr>
              <a:t>Felinem</a:t>
            </a:r>
            <a:r>
              <a:rPr lang="tr-TR" sz="2400" dirty="0">
                <a:solidFill>
                  <a:prstClr val="black"/>
                </a:solidFill>
              </a:rPr>
              <a:t>) ve GN 9 (</a:t>
            </a:r>
            <a:r>
              <a:rPr lang="tr-TR" sz="2400" dirty="0" err="1">
                <a:solidFill>
                  <a:prstClr val="black"/>
                </a:solidFill>
              </a:rPr>
              <a:t>Monegro</a:t>
            </a:r>
            <a:r>
              <a:rPr lang="tr-TR" sz="2400" dirty="0">
                <a:solidFill>
                  <a:prstClr val="black"/>
                </a:solidFill>
              </a:rPr>
              <a:t>) anaçlarıdır.</a:t>
            </a:r>
          </a:p>
          <a:p>
            <a:pPr lvl="0">
              <a:buClr>
                <a:srgbClr val="0BD0D9"/>
              </a:buClr>
            </a:pPr>
            <a:endParaRPr lang="tr-TR" sz="2400" dirty="0">
              <a:solidFill>
                <a:prstClr val="black"/>
              </a:solidFill>
            </a:endParaRPr>
          </a:p>
          <a:p>
            <a:pPr lvl="0">
              <a:buClr>
                <a:srgbClr val="0BD0D9"/>
              </a:buClr>
            </a:pPr>
            <a:r>
              <a:rPr lang="tr-TR" sz="2400" dirty="0">
                <a:solidFill>
                  <a:prstClr val="black"/>
                </a:solidFill>
              </a:rPr>
              <a:t>- </a:t>
            </a:r>
            <a:r>
              <a:rPr lang="tr-TR" sz="2400" b="1" dirty="0" err="1">
                <a:solidFill>
                  <a:srgbClr val="FF0000"/>
                </a:solidFill>
              </a:rPr>
              <a:t>Garnem</a:t>
            </a:r>
            <a:r>
              <a:rPr lang="tr-TR" sz="2400" dirty="0">
                <a:solidFill>
                  <a:prstClr val="black"/>
                </a:solidFill>
              </a:rPr>
              <a:t> anacı en yaygın kullanılan GN anacıdır.</a:t>
            </a:r>
          </a:p>
          <a:p>
            <a:pPr lvl="0">
              <a:buClr>
                <a:srgbClr val="0BD0D9"/>
              </a:buClr>
              <a:buNone/>
            </a:pPr>
            <a:r>
              <a:rPr lang="tr-TR" sz="2400" dirty="0">
                <a:solidFill>
                  <a:prstClr val="black"/>
                </a:solidFill>
              </a:rPr>
              <a:t/>
            </a:r>
            <a:br>
              <a:rPr lang="tr-TR" sz="2400" dirty="0">
                <a:solidFill>
                  <a:prstClr val="black"/>
                </a:solidFill>
              </a:rPr>
            </a:br>
            <a:r>
              <a:rPr lang="tr-TR" sz="2400" dirty="0">
                <a:solidFill>
                  <a:prstClr val="black"/>
                </a:solidFill>
              </a:rPr>
              <a:t>- Kök ur </a:t>
            </a:r>
            <a:r>
              <a:rPr lang="tr-TR" sz="2400" dirty="0" err="1">
                <a:solidFill>
                  <a:prstClr val="black"/>
                </a:solidFill>
              </a:rPr>
              <a:t>nematoduna</a:t>
            </a:r>
            <a:r>
              <a:rPr lang="tr-TR" sz="2400" dirty="0">
                <a:solidFill>
                  <a:prstClr val="black"/>
                </a:solidFill>
              </a:rPr>
              <a:t> dayanıklıdır.</a:t>
            </a:r>
            <a:br>
              <a:rPr lang="tr-TR" sz="2400" dirty="0">
                <a:solidFill>
                  <a:prstClr val="black"/>
                </a:solidFill>
              </a:rPr>
            </a:br>
            <a:r>
              <a:rPr lang="tr-TR" sz="2400" dirty="0">
                <a:solidFill>
                  <a:prstClr val="black"/>
                </a:solidFill>
              </a:rPr>
              <a:t>- Kuvvetli gelişen, toprağa bağlanması iyi olan bir anaçtır. </a:t>
            </a:r>
            <a:br>
              <a:rPr lang="tr-TR" sz="2400" dirty="0">
                <a:solidFill>
                  <a:prstClr val="black"/>
                </a:solidFill>
              </a:rPr>
            </a:br>
            <a:r>
              <a:rPr lang="tr-TR" sz="2400" dirty="0">
                <a:solidFill>
                  <a:prstClr val="black"/>
                </a:solidFill>
              </a:rPr>
              <a:t>- Şeftali, </a:t>
            </a:r>
            <a:r>
              <a:rPr lang="tr-TR" sz="2400" dirty="0" err="1">
                <a:solidFill>
                  <a:prstClr val="black"/>
                </a:solidFill>
              </a:rPr>
              <a:t>nektarin</a:t>
            </a:r>
            <a:r>
              <a:rPr lang="tr-TR" sz="2400" dirty="0">
                <a:solidFill>
                  <a:prstClr val="black"/>
                </a:solidFill>
              </a:rPr>
              <a:t>, erik ve badem çeşitleri için anaç olarak kullanılmaktadır.</a:t>
            </a:r>
            <a:endParaRPr lang="en-US" sz="2400" dirty="0">
              <a:solidFill>
                <a:prstClr val="black"/>
              </a:solidFill>
            </a:endParaRPr>
          </a:p>
          <a:p>
            <a:endParaRPr lang="en-US" dirty="0"/>
          </a:p>
        </p:txBody>
      </p:sp>
    </p:spTree>
    <p:extLst>
      <p:ext uri="{BB962C8B-B14F-4D97-AF65-F5344CB8AC3E}">
        <p14:creationId xmlns:p14="http://schemas.microsoft.com/office/powerpoint/2010/main" val="23953345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548680"/>
            <a:ext cx="7848872" cy="6048672"/>
          </a:xfrm>
        </p:spPr>
        <p:txBody>
          <a:bodyPr/>
          <a:lstStyle/>
          <a:p>
            <a:pPr indent="0" algn="just">
              <a:lnSpc>
                <a:spcPct val="107000"/>
              </a:lnSpc>
              <a:spcAft>
                <a:spcPts val="800"/>
              </a:spcAft>
              <a:buNone/>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Dikdörtgen 1"/>
          <p:cNvSpPr/>
          <p:nvPr/>
        </p:nvSpPr>
        <p:spPr>
          <a:xfrm>
            <a:off x="1260215" y="260648"/>
            <a:ext cx="6390456" cy="5773888"/>
          </a:xfrm>
          <a:prstGeom prst="rect">
            <a:avLst/>
          </a:prstGeom>
        </p:spPr>
        <p:txBody>
          <a:bodyPr wrap="square">
            <a:spAutoFit/>
          </a:bodyPr>
          <a:lstStyle/>
          <a:p>
            <a:pPr marL="274320" lvl="0" indent="-274320">
              <a:spcBef>
                <a:spcPct val="20000"/>
              </a:spcBef>
              <a:buClr>
                <a:srgbClr val="0BD0D9"/>
              </a:buClr>
              <a:buSzPct val="95000"/>
              <a:buFont typeface="Wingdings 2"/>
              <a:buChar char=""/>
            </a:pPr>
            <a:endParaRPr lang="tr-TR" sz="2600" b="1" dirty="0" smtClean="0">
              <a:solidFill>
                <a:prstClr val="black"/>
              </a:solidFill>
              <a:latin typeface="Constantia"/>
            </a:endParaRPr>
          </a:p>
          <a:p>
            <a:pPr marL="274320" lvl="0" indent="-274320">
              <a:spcBef>
                <a:spcPct val="20000"/>
              </a:spcBef>
              <a:buClr>
                <a:srgbClr val="0BD0D9"/>
              </a:buClr>
              <a:buSzPct val="95000"/>
              <a:buFont typeface="Wingdings 2"/>
              <a:buChar char=""/>
            </a:pPr>
            <a:r>
              <a:rPr lang="tr-TR" sz="2600" b="1" dirty="0" smtClean="0">
                <a:solidFill>
                  <a:prstClr val="black"/>
                </a:solidFill>
                <a:latin typeface="Constantia"/>
              </a:rPr>
              <a:t>-</a:t>
            </a:r>
            <a:r>
              <a:rPr lang="tr-TR" sz="2600" b="1" dirty="0">
                <a:solidFill>
                  <a:srgbClr val="FF0000"/>
                </a:solidFill>
                <a:latin typeface="Calibri" panose="020F0502020204030204" pitchFamily="34" charset="0"/>
                <a:cs typeface="Calibri" panose="020F0502020204030204" pitchFamily="34" charset="0"/>
              </a:rPr>
              <a:t>Badem x Şeftali </a:t>
            </a:r>
            <a:r>
              <a:rPr lang="tr-TR" sz="2600" b="1" dirty="0" err="1" smtClean="0">
                <a:solidFill>
                  <a:srgbClr val="FF0000"/>
                </a:solidFill>
                <a:latin typeface="Calibri" panose="020F0502020204030204" pitchFamily="34" charset="0"/>
                <a:cs typeface="Calibri" panose="020F0502020204030204" pitchFamily="34" charset="0"/>
              </a:rPr>
              <a:t>Hibritleri</a:t>
            </a:r>
            <a:endParaRPr lang="tr-TR" sz="2600" b="1" dirty="0" smtClean="0">
              <a:solidFill>
                <a:srgbClr val="FF0000"/>
              </a:solidFill>
              <a:latin typeface="Calibri" panose="020F0502020204030204" pitchFamily="34" charset="0"/>
              <a:cs typeface="Calibri" panose="020F0502020204030204" pitchFamily="34" charset="0"/>
            </a:endParaRPr>
          </a:p>
          <a:p>
            <a:pPr marL="274320" lvl="0" indent="-274320">
              <a:spcBef>
                <a:spcPct val="20000"/>
              </a:spcBef>
              <a:buClr>
                <a:srgbClr val="0BD0D9"/>
              </a:buClr>
              <a:buSzPct val="95000"/>
              <a:buFont typeface="Wingdings 2"/>
              <a:buChar char=""/>
            </a:pPr>
            <a:r>
              <a:rPr lang="tr-TR" sz="2600" dirty="0" smtClean="0">
                <a:solidFill>
                  <a:prstClr val="black"/>
                </a:solidFill>
                <a:latin typeface="Constantia"/>
              </a:rPr>
              <a:t>-</a:t>
            </a:r>
            <a:r>
              <a:rPr lang="tr-TR" sz="2600" dirty="0" err="1">
                <a:solidFill>
                  <a:prstClr val="black"/>
                </a:solidFill>
                <a:latin typeface="Constantia"/>
              </a:rPr>
              <a:t>Nemaguard</a:t>
            </a:r>
            <a:endParaRPr lang="en-US" sz="2600" dirty="0">
              <a:solidFill>
                <a:prstClr val="black"/>
              </a:solidFill>
              <a:latin typeface="Constantia"/>
            </a:endParaRPr>
          </a:p>
          <a:p>
            <a:pPr marL="274320" lvl="0" indent="-274320">
              <a:spcBef>
                <a:spcPct val="20000"/>
              </a:spcBef>
              <a:buClr>
                <a:srgbClr val="0BD0D9"/>
              </a:buClr>
              <a:buSzPct val="95000"/>
              <a:buFont typeface="Wingdings 2"/>
              <a:buChar char=""/>
            </a:pPr>
            <a:r>
              <a:rPr lang="tr-TR" sz="2600" dirty="0">
                <a:solidFill>
                  <a:prstClr val="black"/>
                </a:solidFill>
                <a:latin typeface="Constantia"/>
              </a:rPr>
              <a:t>-</a:t>
            </a:r>
            <a:r>
              <a:rPr lang="tr-TR" sz="2600" dirty="0" err="1">
                <a:solidFill>
                  <a:prstClr val="black"/>
                </a:solidFill>
                <a:latin typeface="Constantia"/>
              </a:rPr>
              <a:t>Nemared</a:t>
            </a:r>
            <a:endParaRPr lang="en-US" sz="2600" dirty="0">
              <a:solidFill>
                <a:prstClr val="black"/>
              </a:solidFill>
              <a:latin typeface="Constantia"/>
            </a:endParaRPr>
          </a:p>
          <a:p>
            <a:pPr marL="274320" lvl="0" indent="-274320">
              <a:spcBef>
                <a:spcPct val="20000"/>
              </a:spcBef>
              <a:buClr>
                <a:srgbClr val="0BD0D9"/>
              </a:buClr>
              <a:buSzPct val="95000"/>
              <a:buFont typeface="Wingdings 2"/>
              <a:buChar char=""/>
            </a:pPr>
            <a:r>
              <a:rPr lang="tr-TR" sz="2600" dirty="0">
                <a:solidFill>
                  <a:prstClr val="black"/>
                </a:solidFill>
                <a:latin typeface="Constantia"/>
              </a:rPr>
              <a:t>-GF-557</a:t>
            </a:r>
            <a:endParaRPr lang="en-US" sz="2600" dirty="0">
              <a:solidFill>
                <a:prstClr val="black"/>
              </a:solidFill>
              <a:latin typeface="Constantia"/>
            </a:endParaRPr>
          </a:p>
          <a:p>
            <a:pPr marL="274320" lvl="0" indent="-274320">
              <a:spcBef>
                <a:spcPct val="20000"/>
              </a:spcBef>
              <a:buClr>
                <a:srgbClr val="0BD0D9"/>
              </a:buClr>
              <a:buSzPct val="95000"/>
              <a:buFont typeface="Wingdings 2"/>
              <a:buChar char=""/>
            </a:pPr>
            <a:r>
              <a:rPr lang="tr-TR" sz="2600" dirty="0">
                <a:solidFill>
                  <a:prstClr val="black"/>
                </a:solidFill>
                <a:latin typeface="Constantia"/>
              </a:rPr>
              <a:t>-GF-667</a:t>
            </a:r>
            <a:endParaRPr lang="en-US" sz="2600" dirty="0">
              <a:solidFill>
                <a:prstClr val="black"/>
              </a:solidFill>
              <a:latin typeface="Constantia"/>
            </a:endParaRPr>
          </a:p>
          <a:p>
            <a:pPr marL="274320" lvl="0" indent="-274320">
              <a:spcBef>
                <a:spcPct val="20000"/>
              </a:spcBef>
              <a:buClr>
                <a:srgbClr val="0BD0D9"/>
              </a:buClr>
              <a:buSzPct val="95000"/>
              <a:buFont typeface="Wingdings 2"/>
              <a:buChar char=""/>
            </a:pPr>
            <a:r>
              <a:rPr lang="tr-TR" sz="2600" dirty="0">
                <a:solidFill>
                  <a:prstClr val="black"/>
                </a:solidFill>
                <a:latin typeface="Constantia"/>
              </a:rPr>
              <a:t>- </a:t>
            </a:r>
            <a:r>
              <a:rPr lang="tr-TR" sz="2600" dirty="0" err="1">
                <a:solidFill>
                  <a:prstClr val="black"/>
                </a:solidFill>
                <a:latin typeface="Constantia"/>
              </a:rPr>
              <a:t>Hansen</a:t>
            </a:r>
            <a:r>
              <a:rPr lang="tr-TR" sz="2600" dirty="0">
                <a:solidFill>
                  <a:prstClr val="black"/>
                </a:solidFill>
                <a:latin typeface="Constantia"/>
              </a:rPr>
              <a:t> 2168</a:t>
            </a:r>
            <a:endParaRPr lang="en-US" sz="2600" dirty="0">
              <a:solidFill>
                <a:prstClr val="black"/>
              </a:solidFill>
              <a:latin typeface="Constantia"/>
            </a:endParaRPr>
          </a:p>
          <a:p>
            <a:pPr marL="274320" lvl="0" indent="-274320">
              <a:spcBef>
                <a:spcPct val="20000"/>
              </a:spcBef>
              <a:buClr>
                <a:srgbClr val="0BD0D9"/>
              </a:buClr>
              <a:buSzPct val="95000"/>
              <a:buFont typeface="Wingdings 2"/>
              <a:buChar char=""/>
            </a:pPr>
            <a:r>
              <a:rPr lang="tr-TR" sz="2600" dirty="0">
                <a:solidFill>
                  <a:prstClr val="black"/>
                </a:solidFill>
                <a:latin typeface="Constantia"/>
              </a:rPr>
              <a:t>- </a:t>
            </a:r>
            <a:r>
              <a:rPr lang="tr-TR" sz="2600" dirty="0" err="1">
                <a:solidFill>
                  <a:prstClr val="black"/>
                </a:solidFill>
                <a:latin typeface="Constantia"/>
              </a:rPr>
              <a:t>Hansen</a:t>
            </a:r>
            <a:r>
              <a:rPr lang="tr-TR" sz="2600" dirty="0">
                <a:solidFill>
                  <a:prstClr val="black"/>
                </a:solidFill>
                <a:latin typeface="Constantia"/>
              </a:rPr>
              <a:t> 536</a:t>
            </a:r>
            <a:endParaRPr lang="en-US" sz="2600" dirty="0">
              <a:solidFill>
                <a:prstClr val="black"/>
              </a:solidFill>
              <a:latin typeface="Constantia"/>
            </a:endParaRPr>
          </a:p>
          <a:p>
            <a:pPr marL="274320" lvl="0" indent="-274320">
              <a:spcBef>
                <a:spcPct val="20000"/>
              </a:spcBef>
              <a:buClr>
                <a:srgbClr val="0BD0D9"/>
              </a:buClr>
              <a:buSzPct val="95000"/>
              <a:buFont typeface="Wingdings 2"/>
              <a:buChar char=""/>
            </a:pPr>
            <a:r>
              <a:rPr lang="tr-TR" sz="2600" dirty="0">
                <a:solidFill>
                  <a:prstClr val="black"/>
                </a:solidFill>
                <a:latin typeface="Constantia"/>
              </a:rPr>
              <a:t>- </a:t>
            </a:r>
            <a:r>
              <a:rPr lang="tr-TR" sz="2600" dirty="0" err="1">
                <a:solidFill>
                  <a:prstClr val="black"/>
                </a:solidFill>
                <a:latin typeface="Constantia"/>
              </a:rPr>
              <a:t>Garnem</a:t>
            </a:r>
            <a:r>
              <a:rPr lang="tr-TR" sz="2600" dirty="0">
                <a:solidFill>
                  <a:prstClr val="black"/>
                </a:solidFill>
                <a:latin typeface="Constantia"/>
              </a:rPr>
              <a:t> (GN-15)</a:t>
            </a:r>
            <a:endParaRPr lang="en-US" sz="2600" dirty="0">
              <a:solidFill>
                <a:prstClr val="black"/>
              </a:solidFill>
              <a:latin typeface="Constantia"/>
            </a:endParaRPr>
          </a:p>
          <a:p>
            <a:pPr marL="274320" lvl="0" indent="-274320">
              <a:spcBef>
                <a:spcPct val="20000"/>
              </a:spcBef>
              <a:buClr>
                <a:srgbClr val="0BD0D9"/>
              </a:buClr>
              <a:buSzPct val="95000"/>
              <a:buFont typeface="Wingdings 2"/>
              <a:buChar char=""/>
            </a:pPr>
            <a:r>
              <a:rPr lang="tr-TR" sz="2600" dirty="0">
                <a:solidFill>
                  <a:prstClr val="black"/>
                </a:solidFill>
                <a:latin typeface="Constantia"/>
              </a:rPr>
              <a:t>- </a:t>
            </a:r>
            <a:r>
              <a:rPr lang="tr-TR" sz="2600" dirty="0" err="1">
                <a:solidFill>
                  <a:prstClr val="black"/>
                </a:solidFill>
                <a:latin typeface="Constantia"/>
              </a:rPr>
              <a:t>Felinem</a:t>
            </a:r>
            <a:r>
              <a:rPr lang="tr-TR" sz="2600" dirty="0">
                <a:solidFill>
                  <a:prstClr val="black"/>
                </a:solidFill>
                <a:latin typeface="Constantia"/>
              </a:rPr>
              <a:t> (GN-22)</a:t>
            </a:r>
          </a:p>
          <a:p>
            <a:pPr marL="274320" lvl="0" indent="-274320">
              <a:spcBef>
                <a:spcPct val="20000"/>
              </a:spcBef>
              <a:buClr>
                <a:srgbClr val="0BD0D9"/>
              </a:buClr>
              <a:buSzPct val="95000"/>
              <a:buFont typeface="Wingdings 2"/>
              <a:buChar char=""/>
            </a:pPr>
            <a:r>
              <a:rPr lang="tr-TR" sz="2600" dirty="0">
                <a:solidFill>
                  <a:prstClr val="black"/>
                </a:solidFill>
                <a:latin typeface="Constantia"/>
              </a:rPr>
              <a:t>- </a:t>
            </a:r>
            <a:r>
              <a:rPr lang="tr-TR" sz="2600" dirty="0" err="1">
                <a:solidFill>
                  <a:prstClr val="black"/>
                </a:solidFill>
                <a:latin typeface="Constantia"/>
              </a:rPr>
              <a:t>Monegro</a:t>
            </a:r>
            <a:r>
              <a:rPr lang="tr-TR" sz="2600" dirty="0">
                <a:solidFill>
                  <a:prstClr val="black"/>
                </a:solidFill>
                <a:latin typeface="Constantia"/>
              </a:rPr>
              <a:t> (GN-9)</a:t>
            </a:r>
            <a:endParaRPr lang="en-US" sz="2600" dirty="0">
              <a:solidFill>
                <a:prstClr val="black"/>
              </a:solidFill>
              <a:latin typeface="Constantia"/>
            </a:endParaRPr>
          </a:p>
          <a:p>
            <a:pPr marL="274320" lvl="0" indent="-274320">
              <a:spcBef>
                <a:spcPct val="20000"/>
              </a:spcBef>
              <a:buClr>
                <a:srgbClr val="0BD0D9"/>
              </a:buClr>
              <a:buSzPct val="95000"/>
              <a:buFont typeface="Wingdings 2"/>
              <a:buChar char=""/>
            </a:pPr>
            <a:r>
              <a:rPr lang="tr-TR" sz="2600" dirty="0">
                <a:solidFill>
                  <a:prstClr val="black"/>
                </a:solidFill>
                <a:latin typeface="Constantia"/>
              </a:rPr>
              <a:t>- </a:t>
            </a:r>
            <a:r>
              <a:rPr lang="tr-TR" sz="2600" dirty="0" err="1">
                <a:solidFill>
                  <a:prstClr val="black"/>
                </a:solidFill>
                <a:latin typeface="Constantia"/>
              </a:rPr>
              <a:t>Rootpac</a:t>
            </a:r>
            <a:r>
              <a:rPr lang="tr-TR" sz="2600" dirty="0">
                <a:solidFill>
                  <a:prstClr val="black"/>
                </a:solidFill>
                <a:latin typeface="Constantia"/>
              </a:rPr>
              <a:t> serisi (R, 90, 70, 40, 20</a:t>
            </a:r>
            <a:r>
              <a:rPr lang="tr-TR" sz="2600" dirty="0" smtClean="0">
                <a:solidFill>
                  <a:prstClr val="black"/>
                </a:solidFill>
                <a:latin typeface="Constantia"/>
              </a:rPr>
              <a:t>)</a:t>
            </a:r>
            <a:endParaRPr lang="tr-TR" sz="2600" dirty="0">
              <a:solidFill>
                <a:prstClr val="black"/>
              </a:solidFill>
              <a:latin typeface="Constantia"/>
            </a:endParaRPr>
          </a:p>
        </p:txBody>
      </p:sp>
    </p:spTree>
    <p:extLst>
      <p:ext uri="{BB962C8B-B14F-4D97-AF65-F5344CB8AC3E}">
        <p14:creationId xmlns:p14="http://schemas.microsoft.com/office/powerpoint/2010/main" val="31304816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548680"/>
            <a:ext cx="7848872" cy="6048672"/>
          </a:xfrm>
        </p:spPr>
        <p:txBody>
          <a:bodyPr>
            <a:normAutofit fontScale="92500" lnSpcReduction="10000"/>
          </a:bodyPr>
          <a:lstStyle/>
          <a:p>
            <a:pPr marL="274320" lvl="0" indent="-274320" defTabSz="914400">
              <a:lnSpc>
                <a:spcPct val="100000"/>
              </a:lnSpc>
              <a:spcBef>
                <a:spcPct val="20000"/>
              </a:spcBef>
              <a:buClr>
                <a:srgbClr val="0BD0D9"/>
              </a:buClr>
              <a:buSzPct val="95000"/>
              <a:buFont typeface="Wingdings 2"/>
              <a:buChar char=""/>
            </a:pPr>
            <a:r>
              <a:rPr lang="tr-TR" sz="3200" dirty="0">
                <a:solidFill>
                  <a:srgbClr val="FF0000"/>
                </a:solidFill>
              </a:rPr>
              <a:t>- </a:t>
            </a:r>
            <a:r>
              <a:rPr lang="tr-TR" sz="3200" dirty="0" err="1">
                <a:solidFill>
                  <a:srgbClr val="FF0000"/>
                </a:solidFill>
              </a:rPr>
              <a:t>Rootpac</a:t>
            </a:r>
            <a:r>
              <a:rPr lang="tr-TR" sz="3200" dirty="0">
                <a:solidFill>
                  <a:srgbClr val="FF0000"/>
                </a:solidFill>
              </a:rPr>
              <a:t> Anaçları (R, 90, 70, 40, 20</a:t>
            </a:r>
            <a:r>
              <a:rPr lang="tr-TR" sz="3200" dirty="0" smtClean="0">
                <a:solidFill>
                  <a:srgbClr val="FF0000"/>
                </a:solidFill>
              </a:rPr>
              <a:t>)</a:t>
            </a:r>
          </a:p>
          <a:p>
            <a:pPr marL="274320" lvl="0" indent="-274320" defTabSz="914400">
              <a:lnSpc>
                <a:spcPct val="100000"/>
              </a:lnSpc>
              <a:spcBef>
                <a:spcPct val="20000"/>
              </a:spcBef>
              <a:buClr>
                <a:srgbClr val="0BD0D9"/>
              </a:buClr>
              <a:buSzPct val="95000"/>
              <a:buFont typeface="Wingdings 2"/>
              <a:buChar char=""/>
            </a:pPr>
            <a:endParaRPr lang="tr-TR" sz="2000" dirty="0">
              <a:solidFill>
                <a:srgbClr val="FF0000"/>
              </a:solidFill>
            </a:endParaRPr>
          </a:p>
          <a:p>
            <a:pPr indent="0" algn="just">
              <a:lnSpc>
                <a:spcPct val="107000"/>
              </a:lnSpc>
              <a:spcAft>
                <a:spcPts val="800"/>
              </a:spcAft>
              <a:buNone/>
            </a:pPr>
            <a:r>
              <a:rPr lang="tr-TR" sz="2000" dirty="0" smtClean="0">
                <a:effectLst/>
                <a:ea typeface="Calibri" panose="020F0502020204030204" pitchFamily="34" charset="0"/>
                <a:cs typeface="Times New Roman" panose="02020603050405020304" pitchFamily="18" charset="0"/>
              </a:rPr>
              <a:t> </a:t>
            </a:r>
            <a:r>
              <a:rPr lang="tr-TR" sz="2000" dirty="0" smtClean="0">
                <a:solidFill>
                  <a:srgbClr val="FF0000"/>
                </a:solidFill>
                <a:effectLst/>
                <a:ea typeface="Calibri" panose="020F0502020204030204" pitchFamily="34" charset="0"/>
                <a:cs typeface="Times New Roman" panose="02020603050405020304" pitchFamily="18" charset="0"/>
              </a:rPr>
              <a:t>- </a:t>
            </a:r>
            <a:r>
              <a:rPr lang="tr-TR" sz="2000" dirty="0" err="1" smtClean="0">
                <a:solidFill>
                  <a:srgbClr val="FF0000"/>
                </a:solidFill>
                <a:effectLst/>
                <a:ea typeface="Calibri" panose="020F0502020204030204" pitchFamily="34" charset="0"/>
                <a:cs typeface="Times New Roman" panose="02020603050405020304" pitchFamily="18" charset="0"/>
              </a:rPr>
              <a:t>Rootpac</a:t>
            </a:r>
            <a:r>
              <a:rPr lang="tr-TR" sz="2000" dirty="0" smtClean="0">
                <a:solidFill>
                  <a:srgbClr val="FF0000"/>
                </a:solidFill>
                <a:effectLst/>
                <a:ea typeface="Calibri" panose="020F0502020204030204" pitchFamily="34" charset="0"/>
                <a:cs typeface="Times New Roman" panose="02020603050405020304" pitchFamily="18" charset="0"/>
              </a:rPr>
              <a:t>-R </a:t>
            </a:r>
            <a:r>
              <a:rPr lang="tr-TR" sz="2000" dirty="0" smtClean="0">
                <a:effectLst/>
                <a:ea typeface="Calibri" panose="020F0502020204030204" pitchFamily="34" charset="0"/>
                <a:cs typeface="Times New Roman" panose="02020603050405020304" pitchFamily="18" charset="0"/>
              </a:rPr>
              <a:t>(P</a:t>
            </a:r>
            <a:r>
              <a:rPr lang="tr-TR" sz="2000" i="1" dirty="0" smtClean="0">
                <a:effectLst/>
                <a:ea typeface="Calibri" panose="020F0502020204030204" pitchFamily="34" charset="0"/>
                <a:cs typeface="Times New Roman" panose="02020603050405020304" pitchFamily="18" charset="0"/>
              </a:rPr>
              <a:t>. </a:t>
            </a:r>
            <a:r>
              <a:rPr lang="tr-TR" sz="2000" i="1" dirty="0" err="1" smtClean="0">
                <a:effectLst/>
                <a:ea typeface="Calibri" panose="020F0502020204030204" pitchFamily="34" charset="0"/>
                <a:cs typeface="Times New Roman" panose="02020603050405020304" pitchFamily="18" charset="0"/>
              </a:rPr>
              <a:t>cerasifera</a:t>
            </a:r>
            <a:r>
              <a:rPr lang="tr-TR" sz="2000" i="1" dirty="0" smtClean="0">
                <a:effectLst/>
                <a:ea typeface="Calibri" panose="020F0502020204030204" pitchFamily="34" charset="0"/>
                <a:cs typeface="Times New Roman" panose="02020603050405020304" pitchFamily="18" charset="0"/>
              </a:rPr>
              <a:t> x P. </a:t>
            </a:r>
            <a:r>
              <a:rPr lang="tr-TR" sz="2000" i="1" dirty="0" err="1" smtClean="0">
                <a:effectLst/>
                <a:ea typeface="Calibri" panose="020F0502020204030204" pitchFamily="34" charset="0"/>
                <a:cs typeface="Times New Roman" panose="02020603050405020304" pitchFamily="18" charset="0"/>
              </a:rPr>
              <a:t>dulcis</a:t>
            </a:r>
            <a:r>
              <a:rPr lang="tr-TR" sz="2000" dirty="0" smtClean="0">
                <a:effectLst/>
                <a:ea typeface="Calibri" panose="020F0502020204030204" pitchFamily="34" charset="0"/>
                <a:cs typeface="Times New Roman" panose="02020603050405020304" pitchFamily="18" charset="0"/>
              </a:rPr>
              <a:t>):</a:t>
            </a:r>
            <a:r>
              <a:rPr lang="tr-TR" sz="2000" dirty="0" smtClean="0">
                <a:solidFill>
                  <a:srgbClr val="FF0000"/>
                </a:solidFill>
                <a:effectLst/>
                <a:ea typeface="Calibri" panose="020F0502020204030204" pitchFamily="34" charset="0"/>
                <a:cs typeface="Times New Roman" panose="02020603050405020304" pitchFamily="18" charset="0"/>
              </a:rPr>
              <a:t> </a:t>
            </a:r>
            <a:r>
              <a:rPr lang="tr-TR" sz="2000" dirty="0" smtClean="0">
                <a:effectLst/>
                <a:ea typeface="Calibri" panose="020F0502020204030204" pitchFamily="34" charset="0"/>
                <a:cs typeface="Times New Roman" panose="02020603050405020304" pitchFamily="18" charset="0"/>
              </a:rPr>
              <a:t>Kök ur </a:t>
            </a:r>
            <a:r>
              <a:rPr lang="tr-TR" sz="2000" dirty="0" err="1" smtClean="0">
                <a:effectLst/>
                <a:ea typeface="Calibri" panose="020F0502020204030204" pitchFamily="34" charset="0"/>
                <a:cs typeface="Times New Roman" panose="02020603050405020304" pitchFamily="18" charset="0"/>
              </a:rPr>
              <a:t>nematoduna</a:t>
            </a:r>
            <a:r>
              <a:rPr lang="tr-TR" sz="2000" dirty="0" smtClean="0">
                <a:effectLst/>
                <a:ea typeface="Calibri" panose="020F0502020204030204" pitchFamily="34" charset="0"/>
                <a:cs typeface="Times New Roman" panose="02020603050405020304" pitchFamily="18" charset="0"/>
              </a:rPr>
              <a:t> dayanıklı, güçlü </a:t>
            </a:r>
            <a:r>
              <a:rPr lang="tr-TR" sz="2000" dirty="0" err="1" smtClean="0">
                <a:effectLst/>
                <a:ea typeface="Calibri" panose="020F0502020204030204" pitchFamily="34" charset="0"/>
                <a:cs typeface="Times New Roman" panose="02020603050405020304" pitchFamily="18" charset="0"/>
              </a:rPr>
              <a:t>Marianna</a:t>
            </a:r>
            <a:r>
              <a:rPr lang="tr-TR" sz="2000" dirty="0" smtClean="0">
                <a:effectLst/>
                <a:ea typeface="Calibri" panose="020F0502020204030204" pitchFamily="34" charset="0"/>
                <a:cs typeface="Times New Roman" panose="02020603050405020304" pitchFamily="18" charset="0"/>
              </a:rPr>
              <a:t> 2624’e benziyor. </a:t>
            </a:r>
            <a:r>
              <a:rPr lang="tr-TR" sz="2000" dirty="0" smtClean="0">
                <a:ea typeface="Calibri" panose="020F0502020204030204" pitchFamily="34" charset="0"/>
                <a:cs typeface="Times New Roman" panose="02020603050405020304" pitchFamily="18" charset="0"/>
              </a:rPr>
              <a:t>Erik ve şeftali ile uyumlu</a:t>
            </a:r>
            <a:endParaRPr lang="tr-TR" sz="2000" dirty="0" smtClean="0">
              <a:effectLst/>
              <a:ea typeface="Calibri" panose="020F0502020204030204" pitchFamily="34" charset="0"/>
              <a:cs typeface="Times New Roman" panose="02020603050405020304" pitchFamily="18" charset="0"/>
            </a:endParaRPr>
          </a:p>
          <a:p>
            <a:pPr lvl="0" indent="0" algn="just">
              <a:lnSpc>
                <a:spcPct val="107000"/>
              </a:lnSpc>
              <a:spcAft>
                <a:spcPts val="800"/>
              </a:spcAft>
              <a:buNone/>
            </a:pPr>
            <a:r>
              <a:rPr lang="tr-TR" sz="2000" dirty="0">
                <a:solidFill>
                  <a:srgbClr val="FF0000"/>
                </a:solidFill>
                <a:ea typeface="Calibri" panose="020F0502020204030204" pitchFamily="34" charset="0"/>
                <a:cs typeface="Times New Roman" panose="02020603050405020304" pitchFamily="18" charset="0"/>
              </a:rPr>
              <a:t> - </a:t>
            </a:r>
            <a:r>
              <a:rPr lang="tr-TR" sz="2000" dirty="0" smtClean="0">
                <a:solidFill>
                  <a:srgbClr val="FF0000"/>
                </a:solidFill>
                <a:ea typeface="Calibri" panose="020F0502020204030204" pitchFamily="34" charset="0"/>
                <a:cs typeface="Times New Roman" panose="02020603050405020304" pitchFamily="18" charset="0"/>
              </a:rPr>
              <a:t>Rootpac-90 </a:t>
            </a:r>
            <a:r>
              <a:rPr lang="tr-TR" sz="2000" dirty="0">
                <a:ea typeface="Calibri" panose="020F0502020204030204" pitchFamily="34" charset="0"/>
                <a:cs typeface="Times New Roman" panose="02020603050405020304" pitchFamily="18" charset="0"/>
              </a:rPr>
              <a:t>(P</a:t>
            </a:r>
            <a:r>
              <a:rPr lang="tr-TR" sz="2000" i="1" dirty="0">
                <a:ea typeface="Calibri" panose="020F0502020204030204" pitchFamily="34" charset="0"/>
                <a:cs typeface="Times New Roman" panose="02020603050405020304" pitchFamily="18" charset="0"/>
              </a:rPr>
              <a:t>. </a:t>
            </a:r>
            <a:r>
              <a:rPr lang="tr-TR" sz="2000" i="1" dirty="0" err="1" smtClean="0">
                <a:ea typeface="Calibri" panose="020F0502020204030204" pitchFamily="34" charset="0"/>
                <a:cs typeface="Times New Roman" panose="02020603050405020304" pitchFamily="18" charset="0"/>
              </a:rPr>
              <a:t>persica</a:t>
            </a:r>
            <a:r>
              <a:rPr lang="tr-TR" sz="2000" i="1" dirty="0" smtClean="0">
                <a:ea typeface="Calibri" panose="020F0502020204030204" pitchFamily="34" charset="0"/>
                <a:cs typeface="Times New Roman" panose="02020603050405020304" pitchFamily="18" charset="0"/>
              </a:rPr>
              <a:t> </a:t>
            </a:r>
            <a:r>
              <a:rPr lang="tr-TR" sz="2000" i="1" dirty="0">
                <a:ea typeface="Calibri" panose="020F0502020204030204" pitchFamily="34" charset="0"/>
                <a:cs typeface="Times New Roman" panose="02020603050405020304" pitchFamily="18" charset="0"/>
              </a:rPr>
              <a:t>x P. </a:t>
            </a:r>
            <a:r>
              <a:rPr lang="tr-TR" sz="2000" i="1" dirty="0" err="1" smtClean="0">
                <a:ea typeface="Calibri" panose="020F0502020204030204" pitchFamily="34" charset="0"/>
                <a:cs typeface="Times New Roman" panose="02020603050405020304" pitchFamily="18" charset="0"/>
              </a:rPr>
              <a:t>davidiana</a:t>
            </a:r>
            <a:r>
              <a:rPr lang="tr-TR" sz="2000" dirty="0" smtClean="0">
                <a:ea typeface="Calibri" panose="020F0502020204030204" pitchFamily="34" charset="0"/>
                <a:cs typeface="Times New Roman" panose="02020603050405020304" pitchFamily="18" charset="0"/>
              </a:rPr>
              <a:t>) X </a:t>
            </a:r>
            <a:r>
              <a:rPr lang="tr-TR" sz="2000" dirty="0">
                <a:ea typeface="Calibri" panose="020F0502020204030204" pitchFamily="34" charset="0"/>
                <a:cs typeface="Times New Roman" panose="02020603050405020304" pitchFamily="18" charset="0"/>
              </a:rPr>
              <a:t>(P</a:t>
            </a:r>
            <a:r>
              <a:rPr lang="tr-TR" sz="2000" i="1" dirty="0">
                <a:ea typeface="Calibri" panose="020F0502020204030204" pitchFamily="34" charset="0"/>
                <a:cs typeface="Times New Roman" panose="02020603050405020304" pitchFamily="18" charset="0"/>
              </a:rPr>
              <a:t>. </a:t>
            </a:r>
            <a:r>
              <a:rPr lang="tr-TR" sz="2000" i="1" dirty="0" err="1" smtClean="0">
                <a:ea typeface="Calibri" panose="020F0502020204030204" pitchFamily="34" charset="0"/>
                <a:cs typeface="Times New Roman" panose="02020603050405020304" pitchFamily="18" charset="0"/>
              </a:rPr>
              <a:t>dulcis</a:t>
            </a:r>
            <a:r>
              <a:rPr lang="tr-TR" sz="2000" i="1" dirty="0" smtClean="0">
                <a:ea typeface="Calibri" panose="020F0502020204030204" pitchFamily="34" charset="0"/>
                <a:cs typeface="Times New Roman" panose="02020603050405020304" pitchFamily="18" charset="0"/>
              </a:rPr>
              <a:t> </a:t>
            </a:r>
            <a:r>
              <a:rPr lang="tr-TR" sz="2000" i="1" dirty="0">
                <a:ea typeface="Calibri" panose="020F0502020204030204" pitchFamily="34" charset="0"/>
                <a:cs typeface="Times New Roman" panose="02020603050405020304" pitchFamily="18" charset="0"/>
              </a:rPr>
              <a:t>x P. </a:t>
            </a:r>
            <a:r>
              <a:rPr lang="tr-TR" sz="2000" i="1" dirty="0" err="1" smtClean="0">
                <a:ea typeface="Calibri" panose="020F0502020204030204" pitchFamily="34" charset="0"/>
                <a:cs typeface="Times New Roman" panose="02020603050405020304" pitchFamily="18" charset="0"/>
              </a:rPr>
              <a:t>persica</a:t>
            </a:r>
            <a:r>
              <a:rPr lang="tr-TR" sz="2000" dirty="0" smtClean="0">
                <a:ea typeface="Calibri" panose="020F0502020204030204" pitchFamily="34" charset="0"/>
                <a:cs typeface="Times New Roman" panose="02020603050405020304" pitchFamily="18" charset="0"/>
              </a:rPr>
              <a:t>) </a:t>
            </a:r>
            <a:r>
              <a:rPr lang="tr-TR" sz="2000" dirty="0" smtClean="0">
                <a:solidFill>
                  <a:prstClr val="black"/>
                </a:solidFill>
                <a:ea typeface="Calibri" panose="020F0502020204030204" pitchFamily="34" charset="0"/>
                <a:cs typeface="Times New Roman" panose="02020603050405020304" pitchFamily="18" charset="0"/>
              </a:rPr>
              <a:t>Gücü GF 677’e benzer, şeftali ve erikle uyumlu, </a:t>
            </a:r>
            <a:r>
              <a:rPr lang="tr-TR" sz="2000" dirty="0" err="1" smtClean="0">
                <a:solidFill>
                  <a:prstClr val="black"/>
                </a:solidFill>
                <a:ea typeface="Calibri" panose="020F0502020204030204" pitchFamily="34" charset="0"/>
                <a:cs typeface="Times New Roman" panose="02020603050405020304" pitchFamily="18" charset="0"/>
              </a:rPr>
              <a:t>Garnem’e</a:t>
            </a:r>
            <a:r>
              <a:rPr lang="tr-TR" sz="2000" dirty="0" smtClean="0">
                <a:solidFill>
                  <a:prstClr val="black"/>
                </a:solidFill>
                <a:ea typeface="Calibri" panose="020F0502020204030204" pitchFamily="34" charset="0"/>
                <a:cs typeface="Times New Roman" panose="02020603050405020304" pitchFamily="18" charset="0"/>
              </a:rPr>
              <a:t> benzer, Kök ur </a:t>
            </a:r>
            <a:r>
              <a:rPr lang="tr-TR" sz="2000" dirty="0" err="1" smtClean="0">
                <a:solidFill>
                  <a:prstClr val="black"/>
                </a:solidFill>
                <a:ea typeface="Calibri" panose="020F0502020204030204" pitchFamily="34" charset="0"/>
                <a:cs typeface="Times New Roman" panose="02020603050405020304" pitchFamily="18" charset="0"/>
              </a:rPr>
              <a:t>nematoduna</a:t>
            </a:r>
            <a:r>
              <a:rPr lang="tr-TR" sz="2000" dirty="0" smtClean="0">
                <a:solidFill>
                  <a:prstClr val="black"/>
                </a:solidFill>
                <a:ea typeface="Calibri" panose="020F0502020204030204" pitchFamily="34" charset="0"/>
                <a:cs typeface="Times New Roman" panose="02020603050405020304" pitchFamily="18" charset="0"/>
              </a:rPr>
              <a:t> orta dayanıklı</a:t>
            </a:r>
            <a:endParaRPr lang="tr-TR" sz="2000" dirty="0">
              <a:solidFill>
                <a:prstClr val="black"/>
              </a:solidFill>
              <a:ea typeface="Calibri" panose="020F0502020204030204" pitchFamily="34" charset="0"/>
              <a:cs typeface="Times New Roman" panose="02020603050405020304" pitchFamily="18" charset="0"/>
            </a:endParaRPr>
          </a:p>
          <a:p>
            <a:pPr lvl="0" indent="0" algn="just">
              <a:lnSpc>
                <a:spcPct val="107000"/>
              </a:lnSpc>
              <a:spcAft>
                <a:spcPts val="800"/>
              </a:spcAft>
              <a:buNone/>
            </a:pPr>
            <a:r>
              <a:rPr lang="tr-TR" sz="2000" dirty="0">
                <a:solidFill>
                  <a:prstClr val="black"/>
                </a:solidFill>
                <a:ea typeface="Calibri" panose="020F0502020204030204" pitchFamily="34" charset="0"/>
                <a:cs typeface="Times New Roman" panose="02020603050405020304" pitchFamily="18" charset="0"/>
              </a:rPr>
              <a:t> </a:t>
            </a:r>
            <a:r>
              <a:rPr lang="tr-TR" sz="2000" dirty="0">
                <a:solidFill>
                  <a:srgbClr val="FF0000"/>
                </a:solidFill>
                <a:ea typeface="Calibri" panose="020F0502020204030204" pitchFamily="34" charset="0"/>
                <a:cs typeface="Times New Roman" panose="02020603050405020304" pitchFamily="18" charset="0"/>
              </a:rPr>
              <a:t>- </a:t>
            </a:r>
            <a:r>
              <a:rPr lang="tr-TR" sz="2000" dirty="0" smtClean="0">
                <a:solidFill>
                  <a:srgbClr val="FF0000"/>
                </a:solidFill>
                <a:ea typeface="Calibri" panose="020F0502020204030204" pitchFamily="34" charset="0"/>
                <a:cs typeface="Times New Roman" panose="02020603050405020304" pitchFamily="18" charset="0"/>
              </a:rPr>
              <a:t>Rootpac-70 </a:t>
            </a:r>
            <a:r>
              <a:rPr lang="tr-TR" sz="2000" dirty="0" smtClean="0">
                <a:ea typeface="Calibri" panose="020F0502020204030204" pitchFamily="34" charset="0"/>
                <a:cs typeface="Times New Roman" panose="02020603050405020304" pitchFamily="18" charset="0"/>
              </a:rPr>
              <a:t>(P</a:t>
            </a:r>
            <a:r>
              <a:rPr lang="tr-TR" sz="2000" i="1" dirty="0">
                <a:ea typeface="Calibri" panose="020F0502020204030204" pitchFamily="34" charset="0"/>
                <a:cs typeface="Times New Roman" panose="02020603050405020304" pitchFamily="18" charset="0"/>
              </a:rPr>
              <a:t>. </a:t>
            </a:r>
            <a:r>
              <a:rPr lang="tr-TR" sz="2000" i="1" dirty="0" err="1" smtClean="0">
                <a:ea typeface="Calibri" panose="020F0502020204030204" pitchFamily="34" charset="0"/>
                <a:cs typeface="Times New Roman" panose="02020603050405020304" pitchFamily="18" charset="0"/>
              </a:rPr>
              <a:t>persica</a:t>
            </a:r>
            <a:r>
              <a:rPr lang="tr-TR" sz="2000" i="1" dirty="0" smtClean="0">
                <a:ea typeface="Calibri" panose="020F0502020204030204" pitchFamily="34" charset="0"/>
                <a:cs typeface="Times New Roman" panose="02020603050405020304" pitchFamily="18" charset="0"/>
              </a:rPr>
              <a:t> </a:t>
            </a:r>
            <a:r>
              <a:rPr lang="tr-TR" sz="2000" i="1" dirty="0">
                <a:ea typeface="Calibri" panose="020F0502020204030204" pitchFamily="34" charset="0"/>
                <a:cs typeface="Times New Roman" panose="02020603050405020304" pitchFamily="18" charset="0"/>
              </a:rPr>
              <a:t>x P. </a:t>
            </a:r>
            <a:r>
              <a:rPr lang="tr-TR" sz="2000" i="1" dirty="0" err="1" smtClean="0">
                <a:ea typeface="Calibri" panose="020F0502020204030204" pitchFamily="34" charset="0"/>
                <a:cs typeface="Times New Roman" panose="02020603050405020304" pitchFamily="18" charset="0"/>
              </a:rPr>
              <a:t>davidiana</a:t>
            </a:r>
            <a:r>
              <a:rPr lang="tr-TR" sz="2000" dirty="0" smtClean="0">
                <a:ea typeface="Calibri" panose="020F0502020204030204" pitchFamily="34" charset="0"/>
                <a:cs typeface="Times New Roman" panose="02020603050405020304" pitchFamily="18" charset="0"/>
              </a:rPr>
              <a:t>)</a:t>
            </a:r>
            <a:r>
              <a:rPr lang="tr-TR" sz="2000" dirty="0">
                <a:ea typeface="Calibri" panose="020F0502020204030204" pitchFamily="34" charset="0"/>
                <a:cs typeface="Times New Roman" panose="02020603050405020304" pitchFamily="18" charset="0"/>
              </a:rPr>
              <a:t> ) X (P</a:t>
            </a:r>
            <a:r>
              <a:rPr lang="tr-TR" sz="2000" i="1" dirty="0">
                <a:ea typeface="Calibri" panose="020F0502020204030204" pitchFamily="34" charset="0"/>
                <a:cs typeface="Times New Roman" panose="02020603050405020304" pitchFamily="18" charset="0"/>
              </a:rPr>
              <a:t>. </a:t>
            </a:r>
            <a:r>
              <a:rPr lang="tr-TR" sz="2000" i="1" dirty="0" err="1">
                <a:ea typeface="Calibri" panose="020F0502020204030204" pitchFamily="34" charset="0"/>
                <a:cs typeface="Times New Roman" panose="02020603050405020304" pitchFamily="18" charset="0"/>
              </a:rPr>
              <a:t>dulcis</a:t>
            </a:r>
            <a:r>
              <a:rPr lang="tr-TR" sz="2000" i="1" dirty="0">
                <a:ea typeface="Calibri" panose="020F0502020204030204" pitchFamily="34" charset="0"/>
                <a:cs typeface="Times New Roman" panose="02020603050405020304" pitchFamily="18" charset="0"/>
              </a:rPr>
              <a:t> x P. </a:t>
            </a:r>
            <a:r>
              <a:rPr lang="tr-TR" sz="2000" i="1" dirty="0" err="1">
                <a:ea typeface="Calibri" panose="020F0502020204030204" pitchFamily="34" charset="0"/>
                <a:cs typeface="Times New Roman" panose="02020603050405020304" pitchFamily="18" charset="0"/>
              </a:rPr>
              <a:t>persica</a:t>
            </a:r>
            <a:r>
              <a:rPr lang="tr-TR" sz="2000" dirty="0" smtClean="0">
                <a:ea typeface="Calibri" panose="020F0502020204030204" pitchFamily="34" charset="0"/>
                <a:cs typeface="Times New Roman" panose="02020603050405020304" pitchFamily="18" charset="0"/>
              </a:rPr>
              <a:t>) </a:t>
            </a:r>
            <a:r>
              <a:rPr lang="tr-TR" sz="2000" dirty="0" smtClean="0">
                <a:solidFill>
                  <a:prstClr val="black"/>
                </a:solidFill>
                <a:ea typeface="Calibri" panose="020F0502020204030204" pitchFamily="34" charset="0"/>
                <a:cs typeface="Times New Roman" panose="02020603050405020304" pitchFamily="18" charset="0"/>
              </a:rPr>
              <a:t>GF 677’den %20 daha düşük güç, şeftali ve </a:t>
            </a:r>
            <a:r>
              <a:rPr lang="tr-TR" sz="2000" dirty="0" err="1" smtClean="0">
                <a:solidFill>
                  <a:prstClr val="black"/>
                </a:solidFill>
                <a:ea typeface="Calibri" panose="020F0502020204030204" pitchFamily="34" charset="0"/>
                <a:cs typeface="Times New Roman" panose="02020603050405020304" pitchFamily="18" charset="0"/>
              </a:rPr>
              <a:t>japon</a:t>
            </a:r>
            <a:r>
              <a:rPr lang="tr-TR" sz="2000" dirty="0" smtClean="0">
                <a:solidFill>
                  <a:prstClr val="black"/>
                </a:solidFill>
                <a:ea typeface="Calibri" panose="020F0502020204030204" pitchFamily="34" charset="0"/>
                <a:cs typeface="Times New Roman" panose="02020603050405020304" pitchFamily="18" charset="0"/>
              </a:rPr>
              <a:t> eriği ile uyumlu, erkencilik sağlar.</a:t>
            </a:r>
            <a:endParaRPr lang="tr-TR" sz="2000" dirty="0">
              <a:solidFill>
                <a:prstClr val="black"/>
              </a:solidFill>
              <a:ea typeface="Calibri" panose="020F0502020204030204" pitchFamily="34" charset="0"/>
              <a:cs typeface="Times New Roman" panose="02020603050405020304" pitchFamily="18" charset="0"/>
            </a:endParaRPr>
          </a:p>
          <a:p>
            <a:pPr lvl="0" indent="0" algn="just">
              <a:lnSpc>
                <a:spcPct val="107000"/>
              </a:lnSpc>
              <a:spcAft>
                <a:spcPts val="800"/>
              </a:spcAft>
              <a:buNone/>
            </a:pPr>
            <a:r>
              <a:rPr lang="tr-TR" sz="2000" dirty="0">
                <a:solidFill>
                  <a:srgbClr val="FF0000"/>
                </a:solidFill>
                <a:ea typeface="Calibri" panose="020F0502020204030204" pitchFamily="34" charset="0"/>
                <a:cs typeface="Times New Roman" panose="02020603050405020304" pitchFamily="18" charset="0"/>
              </a:rPr>
              <a:t> - </a:t>
            </a:r>
            <a:r>
              <a:rPr lang="tr-TR" sz="2000" dirty="0" smtClean="0">
                <a:solidFill>
                  <a:srgbClr val="FF0000"/>
                </a:solidFill>
                <a:ea typeface="Calibri" panose="020F0502020204030204" pitchFamily="34" charset="0"/>
                <a:cs typeface="Times New Roman" panose="02020603050405020304" pitchFamily="18" charset="0"/>
              </a:rPr>
              <a:t>Rootpac-40 </a:t>
            </a:r>
            <a:r>
              <a:rPr lang="tr-TR" sz="2000" dirty="0" smtClean="0">
                <a:ea typeface="Calibri" panose="020F0502020204030204" pitchFamily="34" charset="0"/>
                <a:cs typeface="Times New Roman" panose="02020603050405020304" pitchFamily="18" charset="0"/>
              </a:rPr>
              <a:t>(</a:t>
            </a:r>
            <a:r>
              <a:rPr lang="tr-TR" sz="2000" dirty="0">
                <a:ea typeface="Calibri" panose="020F0502020204030204" pitchFamily="34" charset="0"/>
                <a:cs typeface="Times New Roman" panose="02020603050405020304" pitchFamily="18" charset="0"/>
              </a:rPr>
              <a:t>P</a:t>
            </a:r>
            <a:r>
              <a:rPr lang="tr-TR" sz="2000" i="1" dirty="0">
                <a:ea typeface="Calibri" panose="020F0502020204030204" pitchFamily="34" charset="0"/>
                <a:cs typeface="Times New Roman" panose="02020603050405020304" pitchFamily="18" charset="0"/>
              </a:rPr>
              <a:t>. </a:t>
            </a:r>
            <a:r>
              <a:rPr lang="tr-TR" sz="2000" i="1" dirty="0" err="1">
                <a:ea typeface="Calibri" panose="020F0502020204030204" pitchFamily="34" charset="0"/>
                <a:cs typeface="Times New Roman" panose="02020603050405020304" pitchFamily="18" charset="0"/>
              </a:rPr>
              <a:t>dulcis</a:t>
            </a:r>
            <a:r>
              <a:rPr lang="tr-TR" sz="2000" i="1" dirty="0">
                <a:ea typeface="Calibri" panose="020F0502020204030204" pitchFamily="34" charset="0"/>
                <a:cs typeface="Times New Roman" panose="02020603050405020304" pitchFamily="18" charset="0"/>
              </a:rPr>
              <a:t> x P. </a:t>
            </a:r>
            <a:r>
              <a:rPr lang="tr-TR" sz="2000" i="1" dirty="0" err="1">
                <a:ea typeface="Calibri" panose="020F0502020204030204" pitchFamily="34" charset="0"/>
                <a:cs typeface="Times New Roman" panose="02020603050405020304" pitchFamily="18" charset="0"/>
              </a:rPr>
              <a:t>persica</a:t>
            </a:r>
            <a:r>
              <a:rPr lang="tr-TR" sz="2000" dirty="0" smtClean="0">
                <a:ea typeface="Calibri" panose="020F0502020204030204" pitchFamily="34" charset="0"/>
                <a:cs typeface="Times New Roman" panose="02020603050405020304" pitchFamily="18" charset="0"/>
              </a:rPr>
              <a:t>) x </a:t>
            </a:r>
            <a:r>
              <a:rPr lang="tr-TR" sz="2000" dirty="0">
                <a:ea typeface="Calibri" panose="020F0502020204030204" pitchFamily="34" charset="0"/>
                <a:cs typeface="Times New Roman" panose="02020603050405020304" pitchFamily="18" charset="0"/>
              </a:rPr>
              <a:t>P</a:t>
            </a:r>
            <a:r>
              <a:rPr lang="tr-TR" sz="2000" i="1" dirty="0">
                <a:ea typeface="Calibri" panose="020F0502020204030204" pitchFamily="34" charset="0"/>
                <a:cs typeface="Times New Roman" panose="02020603050405020304" pitchFamily="18" charset="0"/>
              </a:rPr>
              <a:t>. </a:t>
            </a:r>
            <a:r>
              <a:rPr lang="tr-TR" sz="2000" i="1" dirty="0" err="1">
                <a:ea typeface="Calibri" panose="020F0502020204030204" pitchFamily="34" charset="0"/>
                <a:cs typeface="Times New Roman" panose="02020603050405020304" pitchFamily="18" charset="0"/>
              </a:rPr>
              <a:t>dulcis</a:t>
            </a:r>
            <a:r>
              <a:rPr lang="tr-TR" sz="2000" i="1" dirty="0">
                <a:ea typeface="Calibri" panose="020F0502020204030204" pitchFamily="34" charset="0"/>
                <a:cs typeface="Times New Roman" panose="02020603050405020304" pitchFamily="18" charset="0"/>
              </a:rPr>
              <a:t> x P. </a:t>
            </a:r>
            <a:r>
              <a:rPr lang="tr-TR" sz="2000" i="1" dirty="0" err="1" smtClean="0">
                <a:ea typeface="Calibri" panose="020F0502020204030204" pitchFamily="34" charset="0"/>
                <a:cs typeface="Times New Roman" panose="02020603050405020304" pitchFamily="18" charset="0"/>
              </a:rPr>
              <a:t>persica</a:t>
            </a:r>
            <a:r>
              <a:rPr lang="tr-TR" sz="2000" i="1" dirty="0" smtClean="0">
                <a:ea typeface="Calibri" panose="020F0502020204030204" pitchFamily="34" charset="0"/>
                <a:cs typeface="Times New Roman" panose="02020603050405020304" pitchFamily="18" charset="0"/>
              </a:rPr>
              <a:t> </a:t>
            </a:r>
            <a:r>
              <a:rPr lang="tr-TR" sz="2000" i="1" dirty="0" smtClean="0">
                <a:solidFill>
                  <a:prstClr val="black"/>
                </a:solidFill>
                <a:ea typeface="Calibri" panose="020F0502020204030204" pitchFamily="34" charset="0"/>
                <a:cs typeface="Times New Roman" panose="02020603050405020304" pitchFamily="18" charset="0"/>
              </a:rPr>
              <a:t>ĞF 677’den % 25-30 daha az güçlü, şeftali ve </a:t>
            </a:r>
            <a:r>
              <a:rPr lang="tr-TR" sz="2000" i="1" dirty="0" err="1" smtClean="0">
                <a:solidFill>
                  <a:prstClr val="black"/>
                </a:solidFill>
                <a:ea typeface="Calibri" panose="020F0502020204030204" pitchFamily="34" charset="0"/>
                <a:cs typeface="Times New Roman" panose="02020603050405020304" pitchFamily="18" charset="0"/>
              </a:rPr>
              <a:t>japon</a:t>
            </a:r>
            <a:r>
              <a:rPr lang="tr-TR" sz="2000" i="1" dirty="0" smtClean="0">
                <a:solidFill>
                  <a:prstClr val="black"/>
                </a:solidFill>
                <a:ea typeface="Calibri" panose="020F0502020204030204" pitchFamily="34" charset="0"/>
                <a:cs typeface="Times New Roman" panose="02020603050405020304" pitchFamily="18" charset="0"/>
              </a:rPr>
              <a:t> eriği ile uyumlu, dik, yeşil yapraklı, </a:t>
            </a:r>
            <a:r>
              <a:rPr lang="tr-TR" sz="2000" i="1" dirty="0" err="1" smtClean="0">
                <a:solidFill>
                  <a:prstClr val="black"/>
                </a:solidFill>
                <a:ea typeface="Calibri" panose="020F0502020204030204" pitchFamily="34" charset="0"/>
                <a:cs typeface="Times New Roman" panose="02020603050405020304" pitchFamily="18" charset="0"/>
              </a:rPr>
              <a:t>Garnem’e</a:t>
            </a:r>
            <a:r>
              <a:rPr lang="tr-TR" sz="2000" i="1" dirty="0" smtClean="0">
                <a:solidFill>
                  <a:prstClr val="black"/>
                </a:solidFill>
                <a:ea typeface="Calibri" panose="020F0502020204030204" pitchFamily="34" charset="0"/>
                <a:cs typeface="Times New Roman" panose="02020603050405020304" pitchFamily="18" charset="0"/>
              </a:rPr>
              <a:t> benzer, kök ur </a:t>
            </a:r>
            <a:r>
              <a:rPr lang="tr-TR" sz="2000" i="1" dirty="0" err="1" smtClean="0">
                <a:solidFill>
                  <a:prstClr val="black"/>
                </a:solidFill>
                <a:ea typeface="Calibri" panose="020F0502020204030204" pitchFamily="34" charset="0"/>
                <a:cs typeface="Times New Roman" panose="02020603050405020304" pitchFamily="18" charset="0"/>
              </a:rPr>
              <a:t>nematoduna</a:t>
            </a:r>
            <a:r>
              <a:rPr lang="tr-TR" sz="2000" i="1" dirty="0" smtClean="0">
                <a:solidFill>
                  <a:prstClr val="black"/>
                </a:solidFill>
                <a:ea typeface="Calibri" panose="020F0502020204030204" pitchFamily="34" charset="0"/>
                <a:cs typeface="Times New Roman" panose="02020603050405020304" pitchFamily="18" charset="0"/>
              </a:rPr>
              <a:t> orta dayanıklı</a:t>
            </a:r>
            <a:endParaRPr lang="tr-TR" sz="2000" dirty="0">
              <a:solidFill>
                <a:prstClr val="black"/>
              </a:solidFill>
              <a:ea typeface="Calibri" panose="020F0502020204030204" pitchFamily="34" charset="0"/>
              <a:cs typeface="Times New Roman" panose="02020603050405020304" pitchFamily="18" charset="0"/>
            </a:endParaRPr>
          </a:p>
          <a:p>
            <a:pPr lvl="0" indent="0" algn="just">
              <a:lnSpc>
                <a:spcPct val="107000"/>
              </a:lnSpc>
              <a:spcAft>
                <a:spcPts val="800"/>
              </a:spcAft>
              <a:buNone/>
            </a:pPr>
            <a:r>
              <a:rPr lang="tr-TR" sz="2000" dirty="0">
                <a:solidFill>
                  <a:srgbClr val="FF0000"/>
                </a:solidFill>
                <a:ea typeface="Calibri" panose="020F0502020204030204" pitchFamily="34" charset="0"/>
                <a:cs typeface="Times New Roman" panose="02020603050405020304" pitchFamily="18" charset="0"/>
              </a:rPr>
              <a:t> - </a:t>
            </a:r>
            <a:r>
              <a:rPr lang="tr-TR" sz="2000" dirty="0" smtClean="0">
                <a:solidFill>
                  <a:srgbClr val="FF0000"/>
                </a:solidFill>
                <a:ea typeface="Calibri" panose="020F0502020204030204" pitchFamily="34" charset="0"/>
                <a:cs typeface="Times New Roman" panose="02020603050405020304" pitchFamily="18" charset="0"/>
              </a:rPr>
              <a:t>Rootpac-20 </a:t>
            </a:r>
            <a:r>
              <a:rPr lang="tr-TR" sz="2000" dirty="0">
                <a:ea typeface="Calibri" panose="020F0502020204030204" pitchFamily="34" charset="0"/>
                <a:cs typeface="Times New Roman" panose="02020603050405020304" pitchFamily="18" charset="0"/>
              </a:rPr>
              <a:t>(P</a:t>
            </a:r>
            <a:r>
              <a:rPr lang="tr-TR" sz="2000" i="1" dirty="0">
                <a:ea typeface="Calibri" panose="020F0502020204030204" pitchFamily="34" charset="0"/>
                <a:cs typeface="Times New Roman" panose="02020603050405020304" pitchFamily="18" charset="0"/>
              </a:rPr>
              <a:t>. </a:t>
            </a:r>
            <a:r>
              <a:rPr lang="tr-TR" sz="2000" i="1" dirty="0" err="1">
                <a:ea typeface="Calibri" panose="020F0502020204030204" pitchFamily="34" charset="0"/>
                <a:cs typeface="Times New Roman" panose="02020603050405020304" pitchFamily="18" charset="0"/>
              </a:rPr>
              <a:t>cerasifera</a:t>
            </a:r>
            <a:r>
              <a:rPr lang="tr-TR" sz="2000" i="1" dirty="0">
                <a:ea typeface="Calibri" panose="020F0502020204030204" pitchFamily="34" charset="0"/>
                <a:cs typeface="Times New Roman" panose="02020603050405020304" pitchFamily="18" charset="0"/>
              </a:rPr>
              <a:t> x P. </a:t>
            </a:r>
            <a:r>
              <a:rPr lang="tr-TR" sz="2000" i="1" dirty="0" err="1" smtClean="0">
                <a:ea typeface="Calibri" panose="020F0502020204030204" pitchFamily="34" charset="0"/>
                <a:cs typeface="Times New Roman" panose="02020603050405020304" pitchFamily="18" charset="0"/>
              </a:rPr>
              <a:t>besseyi</a:t>
            </a:r>
            <a:r>
              <a:rPr lang="tr-TR" sz="2000" dirty="0" smtClean="0">
                <a:ea typeface="Calibri" panose="020F0502020204030204" pitchFamily="34" charset="0"/>
                <a:cs typeface="Times New Roman" panose="02020603050405020304" pitchFamily="18" charset="0"/>
              </a:rPr>
              <a:t>)</a:t>
            </a:r>
            <a:r>
              <a:rPr lang="tr-TR" sz="2000" dirty="0">
                <a:solidFill>
                  <a:prstClr val="black"/>
                </a:solidFill>
                <a:ea typeface="Calibri" panose="020F0502020204030204" pitchFamily="34" charset="0"/>
                <a:cs typeface="Times New Roman" panose="02020603050405020304" pitchFamily="18" charset="0"/>
              </a:rPr>
              <a:t> 677’den </a:t>
            </a:r>
            <a:r>
              <a:rPr lang="tr-TR" sz="2000" dirty="0" smtClean="0">
                <a:solidFill>
                  <a:prstClr val="black"/>
                </a:solidFill>
                <a:ea typeface="Calibri" panose="020F0502020204030204" pitchFamily="34" charset="0"/>
                <a:cs typeface="Times New Roman" panose="02020603050405020304" pitchFamily="18" charset="0"/>
              </a:rPr>
              <a:t>%40 </a:t>
            </a:r>
            <a:r>
              <a:rPr lang="tr-TR" sz="2000" dirty="0">
                <a:solidFill>
                  <a:prstClr val="black"/>
                </a:solidFill>
                <a:ea typeface="Calibri" panose="020F0502020204030204" pitchFamily="34" charset="0"/>
                <a:cs typeface="Times New Roman" panose="02020603050405020304" pitchFamily="18" charset="0"/>
              </a:rPr>
              <a:t>daha </a:t>
            </a:r>
            <a:r>
              <a:rPr lang="tr-TR" sz="2000" dirty="0" smtClean="0">
                <a:solidFill>
                  <a:prstClr val="black"/>
                </a:solidFill>
                <a:ea typeface="Calibri" panose="020F0502020204030204" pitchFamily="34" charset="0"/>
                <a:cs typeface="Times New Roman" panose="02020603050405020304" pitchFamily="18" charset="0"/>
              </a:rPr>
              <a:t>az güçlü, şeftali, </a:t>
            </a:r>
            <a:r>
              <a:rPr lang="tr-TR" sz="2000" dirty="0" err="1" smtClean="0">
                <a:solidFill>
                  <a:prstClr val="black"/>
                </a:solidFill>
                <a:ea typeface="Calibri" panose="020F0502020204030204" pitchFamily="34" charset="0"/>
                <a:cs typeface="Times New Roman" panose="02020603050405020304" pitchFamily="18" charset="0"/>
              </a:rPr>
              <a:t>japon</a:t>
            </a:r>
            <a:r>
              <a:rPr lang="tr-TR" sz="2000" dirty="0" smtClean="0">
                <a:solidFill>
                  <a:prstClr val="black"/>
                </a:solidFill>
                <a:ea typeface="Calibri" panose="020F0502020204030204" pitchFamily="34" charset="0"/>
                <a:cs typeface="Times New Roman" panose="02020603050405020304" pitchFamily="18" charset="0"/>
              </a:rPr>
              <a:t> eriği ve badem </a:t>
            </a:r>
            <a:r>
              <a:rPr lang="tr-TR" sz="2000" dirty="0">
                <a:solidFill>
                  <a:prstClr val="black"/>
                </a:solidFill>
                <a:ea typeface="Calibri" panose="020F0502020204030204" pitchFamily="34" charset="0"/>
                <a:cs typeface="Times New Roman" panose="02020603050405020304" pitchFamily="18" charset="0"/>
              </a:rPr>
              <a:t>ile uyumlu, </a:t>
            </a:r>
            <a:r>
              <a:rPr lang="tr-TR" i="1" dirty="0">
                <a:solidFill>
                  <a:prstClr val="black"/>
                </a:solidFill>
                <a:ea typeface="Calibri" panose="020F0502020204030204" pitchFamily="34" charset="0"/>
                <a:cs typeface="Times New Roman" panose="02020603050405020304" pitchFamily="18" charset="0"/>
              </a:rPr>
              <a:t>kök ur </a:t>
            </a:r>
            <a:r>
              <a:rPr lang="tr-TR" i="1" dirty="0" err="1">
                <a:solidFill>
                  <a:prstClr val="black"/>
                </a:solidFill>
                <a:ea typeface="Calibri" panose="020F0502020204030204" pitchFamily="34" charset="0"/>
                <a:cs typeface="Times New Roman" panose="02020603050405020304" pitchFamily="18" charset="0"/>
              </a:rPr>
              <a:t>nematoduna</a:t>
            </a:r>
            <a:r>
              <a:rPr lang="tr-TR" i="1" dirty="0">
                <a:solidFill>
                  <a:prstClr val="black"/>
                </a:solidFill>
                <a:ea typeface="Calibri" panose="020F0502020204030204" pitchFamily="34" charset="0"/>
                <a:cs typeface="Times New Roman" panose="02020603050405020304" pitchFamily="18" charset="0"/>
              </a:rPr>
              <a:t> </a:t>
            </a:r>
            <a:r>
              <a:rPr lang="tr-TR" i="1" dirty="0" smtClean="0">
                <a:solidFill>
                  <a:prstClr val="black"/>
                </a:solidFill>
                <a:ea typeface="Calibri" panose="020F0502020204030204" pitchFamily="34" charset="0"/>
                <a:cs typeface="Times New Roman" panose="02020603050405020304" pitchFamily="18" charset="0"/>
              </a:rPr>
              <a:t>dayanıklı</a:t>
            </a:r>
            <a:r>
              <a:rPr lang="tr-TR" sz="2000" dirty="0" smtClean="0">
                <a:solidFill>
                  <a:prstClr val="black"/>
                </a:solidFill>
                <a:ea typeface="Calibri" panose="020F0502020204030204" pitchFamily="34" charset="0"/>
                <a:cs typeface="Times New Roman" panose="02020603050405020304" pitchFamily="18" charset="0"/>
              </a:rPr>
              <a:t>.</a:t>
            </a:r>
            <a:endParaRPr lang="tr-TR" sz="2000" dirty="0">
              <a:solidFill>
                <a:prstClr val="black"/>
              </a:solidFill>
              <a:ea typeface="Calibri" panose="020F0502020204030204" pitchFamily="34" charset="0"/>
              <a:cs typeface="Times New Roman" panose="02020603050405020304" pitchFamily="18" charset="0"/>
            </a:endParaRPr>
          </a:p>
          <a:p>
            <a:pPr lvl="0" indent="0" algn="just">
              <a:lnSpc>
                <a:spcPct val="107000"/>
              </a:lnSpc>
              <a:spcAft>
                <a:spcPts val="800"/>
              </a:spcAft>
              <a:buNone/>
            </a:pPr>
            <a:r>
              <a:rPr lang="tr-TR" sz="2000" dirty="0" smtClean="0">
                <a:solidFill>
                  <a:prstClr val="black"/>
                </a:solidFill>
                <a:ea typeface="Calibri" panose="020F0502020204030204" pitchFamily="34" charset="0"/>
                <a:cs typeface="Times New Roman" panose="02020603050405020304" pitchFamily="18" charset="0"/>
              </a:rPr>
              <a:t> </a:t>
            </a:r>
            <a:endParaRPr lang="tr-TR" sz="2000" dirty="0">
              <a:solidFill>
                <a:prstClr val="black"/>
              </a:solidFill>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6914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11560" y="764704"/>
            <a:ext cx="7848872" cy="5328592"/>
          </a:xfrm>
        </p:spPr>
        <p:txBody>
          <a:bodyPr>
            <a:normAutofit fontScale="92500"/>
          </a:bodyPr>
          <a:lstStyle/>
          <a:p>
            <a:pPr lvl="0"/>
            <a:r>
              <a:rPr lang="tr-TR" b="1" dirty="0" smtClean="0"/>
              <a:t>ERİK:</a:t>
            </a:r>
            <a:r>
              <a:rPr lang="tr-TR" dirty="0" smtClean="0"/>
              <a:t> Ağır topraklar, taban suyu yüksek topraklarda</a:t>
            </a:r>
            <a:endParaRPr lang="en-US" dirty="0" smtClean="0"/>
          </a:p>
          <a:p>
            <a:r>
              <a:rPr lang="tr-TR" dirty="0" smtClean="0"/>
              <a:t>-</a:t>
            </a:r>
            <a:r>
              <a:rPr lang="tr-TR" i="1" dirty="0" smtClean="0"/>
              <a:t>Prunus </a:t>
            </a:r>
            <a:r>
              <a:rPr lang="tr-TR" i="1" dirty="0" err="1" smtClean="0"/>
              <a:t>domestica</a:t>
            </a:r>
            <a:endParaRPr lang="en-US" dirty="0" smtClean="0"/>
          </a:p>
          <a:p>
            <a:r>
              <a:rPr lang="tr-TR" i="1" dirty="0" smtClean="0"/>
              <a:t>-P. </a:t>
            </a:r>
            <a:r>
              <a:rPr lang="tr-TR" i="1" dirty="0" err="1" smtClean="0"/>
              <a:t>cerasifera</a:t>
            </a:r>
            <a:endParaRPr lang="en-US" dirty="0" smtClean="0"/>
          </a:p>
          <a:p>
            <a:r>
              <a:rPr lang="tr-TR" i="1" dirty="0" smtClean="0"/>
              <a:t>-P. </a:t>
            </a:r>
            <a:r>
              <a:rPr lang="tr-TR" i="1" dirty="0" err="1" smtClean="0"/>
              <a:t>institita</a:t>
            </a:r>
            <a:endParaRPr lang="en-US" dirty="0" smtClean="0"/>
          </a:p>
          <a:p>
            <a:r>
              <a:rPr lang="tr-TR" i="1" dirty="0" smtClean="0"/>
              <a:t>-P.</a:t>
            </a:r>
            <a:r>
              <a:rPr lang="tr-TR" i="1" dirty="0" err="1" smtClean="0"/>
              <a:t>besseji</a:t>
            </a:r>
            <a:endParaRPr lang="en-US" dirty="0" smtClean="0"/>
          </a:p>
          <a:p>
            <a:r>
              <a:rPr lang="tr-TR" dirty="0" smtClean="0"/>
              <a:t>-Saint </a:t>
            </a:r>
            <a:r>
              <a:rPr lang="tr-TR" dirty="0" err="1" smtClean="0"/>
              <a:t>Julien</a:t>
            </a:r>
            <a:r>
              <a:rPr lang="tr-TR" dirty="0" smtClean="0"/>
              <a:t> </a:t>
            </a:r>
            <a:r>
              <a:rPr lang="tr-TR" dirty="0" err="1" smtClean="0"/>
              <a:t>Hibrid</a:t>
            </a:r>
            <a:r>
              <a:rPr lang="tr-TR" dirty="0" smtClean="0"/>
              <a:t> No.1</a:t>
            </a:r>
            <a:endParaRPr lang="en-US" dirty="0" smtClean="0"/>
          </a:p>
          <a:p>
            <a:r>
              <a:rPr lang="tr-TR" dirty="0" smtClean="0"/>
              <a:t>-</a:t>
            </a:r>
            <a:r>
              <a:rPr lang="tr-TR" dirty="0" err="1" smtClean="0"/>
              <a:t>Myrobalan</a:t>
            </a:r>
            <a:r>
              <a:rPr lang="tr-TR" dirty="0" smtClean="0"/>
              <a:t> çöğürü ve klonları</a:t>
            </a:r>
            <a:endParaRPr lang="en-US" dirty="0" smtClean="0"/>
          </a:p>
          <a:p>
            <a:r>
              <a:rPr lang="tr-TR" dirty="0" smtClean="0"/>
              <a:t>-</a:t>
            </a:r>
            <a:r>
              <a:rPr lang="tr-TR" dirty="0" err="1" smtClean="0"/>
              <a:t>Brompton</a:t>
            </a:r>
            <a:endParaRPr lang="en-US" dirty="0" smtClean="0"/>
          </a:p>
          <a:p>
            <a:r>
              <a:rPr lang="tr-TR" dirty="0" smtClean="0"/>
              <a:t>-</a:t>
            </a:r>
            <a:r>
              <a:rPr lang="tr-TR" dirty="0" err="1" smtClean="0"/>
              <a:t>Damas</a:t>
            </a:r>
            <a:endParaRPr lang="en-US" dirty="0" smtClean="0"/>
          </a:p>
          <a:p>
            <a:r>
              <a:rPr lang="tr-TR" dirty="0" smtClean="0"/>
              <a:t>-</a:t>
            </a:r>
            <a:r>
              <a:rPr lang="tr-TR" dirty="0" err="1" smtClean="0"/>
              <a:t>Marianna</a:t>
            </a:r>
            <a:r>
              <a:rPr lang="tr-TR" dirty="0" smtClean="0"/>
              <a:t> 2624</a:t>
            </a:r>
            <a:endParaRPr lang="en-US" dirty="0" smtClean="0"/>
          </a:p>
          <a:p>
            <a:r>
              <a:rPr lang="tr-TR" dirty="0" smtClean="0"/>
              <a:t>- </a:t>
            </a:r>
            <a:r>
              <a:rPr lang="tr-TR" dirty="0" err="1" smtClean="0"/>
              <a:t>Marianna</a:t>
            </a:r>
            <a:r>
              <a:rPr lang="tr-TR" dirty="0" smtClean="0"/>
              <a:t> GF 8-1</a:t>
            </a:r>
            <a:endParaRPr lang="en-US" dirty="0" smtClean="0"/>
          </a:p>
          <a:p>
            <a:r>
              <a:rPr lang="tr-TR" dirty="0" smtClean="0"/>
              <a:t>-</a:t>
            </a:r>
            <a:r>
              <a:rPr lang="tr-TR" dirty="0" err="1" smtClean="0"/>
              <a:t>Pixy</a:t>
            </a:r>
            <a:endParaRPr lang="en-US" dirty="0" smtClean="0"/>
          </a:p>
          <a:p>
            <a:pPr>
              <a:buNone/>
            </a:pPr>
            <a:endParaRPr lang="en-US" dirty="0"/>
          </a:p>
        </p:txBody>
      </p:sp>
    </p:spTree>
    <p:extLst>
      <p:ext uri="{BB962C8B-B14F-4D97-AF65-F5344CB8AC3E}">
        <p14:creationId xmlns:p14="http://schemas.microsoft.com/office/powerpoint/2010/main" val="29590784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99592" y="980728"/>
            <a:ext cx="7615758" cy="5196235"/>
          </a:xfrm>
        </p:spPr>
        <p:txBody>
          <a:bodyPr>
            <a:normAutofit/>
          </a:bodyPr>
          <a:lstStyle/>
          <a:p>
            <a:pPr marL="274320" lvl="0" indent="-274320" defTabSz="914400">
              <a:lnSpc>
                <a:spcPct val="100000"/>
              </a:lnSpc>
              <a:spcBef>
                <a:spcPct val="20000"/>
              </a:spcBef>
              <a:buClr>
                <a:srgbClr val="0BD0D9"/>
              </a:buClr>
              <a:buSzPct val="95000"/>
              <a:buFont typeface="Wingdings 2"/>
              <a:buChar char=""/>
            </a:pPr>
            <a:r>
              <a:rPr lang="tr-TR" sz="2400" b="1" dirty="0" smtClean="0">
                <a:solidFill>
                  <a:srgbClr val="FF0000"/>
                </a:solidFill>
                <a:latin typeface="Calibri" panose="020F0502020204030204" pitchFamily="34" charset="0"/>
                <a:cs typeface="Calibri" panose="020F0502020204030204" pitchFamily="34" charset="0"/>
              </a:rPr>
              <a:t>KAYISI</a:t>
            </a:r>
            <a:endParaRPr lang="tr-TR" sz="2400" b="1" dirty="0">
              <a:solidFill>
                <a:srgbClr val="FF0000"/>
              </a:solidFill>
              <a:latin typeface="Calibri" panose="020F0502020204030204" pitchFamily="34" charset="0"/>
              <a:cs typeface="Calibri" panose="020F0502020204030204" pitchFamily="34" charset="0"/>
            </a:endParaRPr>
          </a:p>
          <a:p>
            <a:pPr marL="274320" lvl="0" indent="-274320" defTabSz="914400">
              <a:lnSpc>
                <a:spcPct val="100000"/>
              </a:lnSpc>
              <a:spcBef>
                <a:spcPct val="20000"/>
              </a:spcBef>
              <a:buClr>
                <a:srgbClr val="0BD0D9"/>
              </a:buClr>
              <a:buSzPct val="95000"/>
              <a:buFont typeface="Wingdings 2"/>
              <a:buChar char=""/>
            </a:pPr>
            <a:endParaRPr lang="tr-TR" sz="2400" dirty="0">
              <a:solidFill>
                <a:srgbClr val="FF0000"/>
              </a:solidFill>
              <a:latin typeface="Calibri" panose="020F0502020204030204" pitchFamily="34" charset="0"/>
              <a:cs typeface="Calibri" panose="020F0502020204030204" pitchFamily="34" charset="0"/>
            </a:endParaRPr>
          </a:p>
          <a:p>
            <a:pPr marL="274320" lvl="0" indent="-274320" defTabSz="914400">
              <a:lnSpc>
                <a:spcPct val="100000"/>
              </a:lnSpc>
              <a:spcBef>
                <a:spcPct val="20000"/>
              </a:spcBef>
              <a:buClr>
                <a:srgbClr val="0BD0D9"/>
              </a:buClr>
              <a:buSzPct val="95000"/>
              <a:buFont typeface="Wingdings 2"/>
              <a:buChar char=""/>
            </a:pPr>
            <a:r>
              <a:rPr lang="tr-TR" sz="2400" dirty="0" smtClean="0">
                <a:solidFill>
                  <a:prstClr val="black"/>
                </a:solidFill>
                <a:latin typeface="Calibri" panose="020F0502020204030204" pitchFamily="34" charset="0"/>
                <a:cs typeface="Calibri" panose="020F0502020204030204" pitchFamily="34" charset="0"/>
              </a:rPr>
              <a:t>Kurak </a:t>
            </a:r>
            <a:r>
              <a:rPr lang="tr-TR" sz="2400" dirty="0">
                <a:solidFill>
                  <a:prstClr val="black"/>
                </a:solidFill>
                <a:latin typeface="Calibri" panose="020F0502020204030204" pitchFamily="34" charset="0"/>
                <a:cs typeface="Calibri" panose="020F0502020204030204" pitchFamily="34" charset="0"/>
              </a:rPr>
              <a:t>şartlarda ve kurak iklimli bölgelerde</a:t>
            </a:r>
            <a:endParaRPr lang="en-US" sz="2400" dirty="0">
              <a:solidFill>
                <a:prstClr val="black"/>
              </a:solidFill>
              <a:latin typeface="Calibri" panose="020F0502020204030204" pitchFamily="34" charset="0"/>
              <a:cs typeface="Calibri" panose="020F0502020204030204" pitchFamily="34" charset="0"/>
            </a:endParaRPr>
          </a:p>
          <a:p>
            <a:pPr marL="274320" lvl="0" indent="-274320" defTabSz="914400">
              <a:lnSpc>
                <a:spcPct val="100000"/>
              </a:lnSpc>
              <a:spcBef>
                <a:spcPct val="20000"/>
              </a:spcBef>
              <a:buClr>
                <a:srgbClr val="0BD0D9"/>
              </a:buClr>
              <a:buSzPct val="95000"/>
              <a:buFont typeface="Wingdings 2"/>
              <a:buChar char=""/>
            </a:pPr>
            <a:r>
              <a:rPr lang="tr-TR" sz="2400" dirty="0">
                <a:solidFill>
                  <a:prstClr val="black"/>
                </a:solidFill>
                <a:latin typeface="Calibri" panose="020F0502020204030204" pitchFamily="34" charset="0"/>
                <a:cs typeface="Calibri" panose="020F0502020204030204" pitchFamily="34" charset="0"/>
              </a:rPr>
              <a:t> - </a:t>
            </a:r>
            <a:r>
              <a:rPr lang="tr-TR" sz="2400" dirty="0" err="1">
                <a:solidFill>
                  <a:prstClr val="black"/>
                </a:solidFill>
                <a:latin typeface="Calibri" panose="020F0502020204030204" pitchFamily="34" charset="0"/>
                <a:cs typeface="Calibri" panose="020F0502020204030204" pitchFamily="34" charset="0"/>
              </a:rPr>
              <a:t>Nematoda</a:t>
            </a:r>
            <a:r>
              <a:rPr lang="tr-TR" sz="2400" dirty="0">
                <a:solidFill>
                  <a:prstClr val="black"/>
                </a:solidFill>
                <a:latin typeface="Calibri" panose="020F0502020204030204" pitchFamily="34" charset="0"/>
                <a:cs typeface="Calibri" panose="020F0502020204030204" pitchFamily="34" charset="0"/>
              </a:rPr>
              <a:t> dayanıklı</a:t>
            </a:r>
            <a:endParaRPr lang="en-US" sz="2400" dirty="0">
              <a:solidFill>
                <a:prstClr val="black"/>
              </a:solidFill>
              <a:latin typeface="Calibri" panose="020F0502020204030204" pitchFamily="34" charset="0"/>
              <a:cs typeface="Calibri" panose="020F0502020204030204" pitchFamily="34" charset="0"/>
            </a:endParaRPr>
          </a:p>
          <a:p>
            <a:pPr marL="274320" lvl="0" indent="-274320" defTabSz="914400">
              <a:lnSpc>
                <a:spcPct val="100000"/>
              </a:lnSpc>
              <a:spcBef>
                <a:spcPct val="20000"/>
              </a:spcBef>
              <a:buClr>
                <a:srgbClr val="0BD0D9"/>
              </a:buClr>
              <a:buSzPct val="95000"/>
              <a:buFont typeface="Wingdings 2"/>
              <a:buChar char=""/>
            </a:pPr>
            <a:r>
              <a:rPr lang="tr-TR" sz="2400" dirty="0">
                <a:solidFill>
                  <a:prstClr val="black"/>
                </a:solidFill>
                <a:latin typeface="Calibri" panose="020F0502020204030204" pitchFamily="34" charset="0"/>
                <a:cs typeface="Calibri" panose="020F0502020204030204" pitchFamily="34" charset="0"/>
              </a:rPr>
              <a:t>- Uyuşmazlık var. </a:t>
            </a:r>
          </a:p>
          <a:p>
            <a:pPr indent="449580" algn="just">
              <a:lnSpc>
                <a:spcPct val="107000"/>
              </a:lnSpc>
              <a:spcAft>
                <a:spcPts val="800"/>
              </a:spcAft>
            </a:pP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438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8640"/>
            <a:ext cx="4320480" cy="617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13590"/>
            <a:ext cx="4320480" cy="644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1553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980728"/>
            <a:ext cx="7056784" cy="4692179"/>
          </a:xfrm>
        </p:spPr>
        <p:txBody>
          <a:bodyPr/>
          <a:lstStyle/>
          <a:p>
            <a:pPr indent="449580" algn="just">
              <a:lnSpc>
                <a:spcPct val="107000"/>
              </a:lnSpc>
              <a:spcAft>
                <a:spcPts val="800"/>
              </a:spcAft>
            </a:pPr>
            <a:r>
              <a:rPr lang="tr-TR" sz="2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ÜRETİM MATERYALLERİ</a:t>
            </a:r>
          </a:p>
          <a:p>
            <a:pPr indent="449580" algn="just">
              <a:lnSpc>
                <a:spcPct val="107000"/>
              </a:lnSpc>
              <a:spcAft>
                <a:spcPts val="800"/>
              </a:spcAft>
            </a:pPr>
            <a:r>
              <a:rPr lang="tr-TR" sz="2000" dirty="0" smtClean="0">
                <a:effectLst/>
                <a:latin typeface="Calibri" panose="020F0502020204030204" pitchFamily="34" charset="0"/>
                <a:ea typeface="Calibri" panose="020F0502020204030204" pitchFamily="34" charset="0"/>
                <a:cs typeface="Times New Roman" panose="02020603050405020304" pitchFamily="18" charset="0"/>
              </a:rPr>
              <a:t>Bir meyve fidanı elde etmek için üzerine aşılanacağı anaçlar da son derece önemlidir. Hem çeşidin hem de anacın ismine doğru, temiz</a:t>
            </a:r>
            <a:r>
              <a:rPr lang="tr-TR" sz="2000" dirty="0" smtClean="0">
                <a:latin typeface="Calibri" panose="020F0502020204030204" pitchFamily="34" charset="0"/>
                <a:ea typeface="Calibri" panose="020F0502020204030204" pitchFamily="34" charset="0"/>
                <a:cs typeface="Times New Roman" panose="02020603050405020304" pitchFamily="18" charset="0"/>
              </a:rPr>
              <a:t> ve</a:t>
            </a:r>
            <a:r>
              <a:rPr lang="tr-TR" sz="2000" dirty="0" smtClean="0">
                <a:effectLst/>
                <a:latin typeface="Calibri" panose="020F0502020204030204" pitchFamily="34" charset="0"/>
                <a:ea typeface="Calibri" panose="020F0502020204030204" pitchFamily="34" charset="0"/>
                <a:cs typeface="Times New Roman" panose="02020603050405020304" pitchFamily="18" charset="0"/>
              </a:rPr>
              <a:t> sertifikalı materyaller olması gerekmektedir. </a:t>
            </a:r>
          </a:p>
          <a:p>
            <a:pPr indent="449580" algn="just">
              <a:lnSpc>
                <a:spcPct val="107000"/>
              </a:lnSpc>
              <a:spcAft>
                <a:spcPts val="800"/>
              </a:spcAft>
            </a:pPr>
            <a:r>
              <a:rPr lang="tr-TR" sz="2000" dirty="0" smtClean="0">
                <a:latin typeface="Calibri" panose="020F0502020204030204" pitchFamily="34" charset="0"/>
                <a:ea typeface="Calibri" panose="020F0502020204030204" pitchFamily="34" charset="0"/>
                <a:cs typeface="Times New Roman" panose="02020603050405020304" pitchFamily="18" charset="0"/>
              </a:rPr>
              <a:t>Anaç ve çeşit seçiminde bahçenin bulunduğu bölgenin toprak ve iklim koşullarının dikkate alınması gerekir. </a:t>
            </a:r>
          </a:p>
          <a:p>
            <a:pPr indent="449580" algn="just">
              <a:lnSpc>
                <a:spcPct val="107000"/>
              </a:lnSpc>
              <a:spcAft>
                <a:spcPts val="800"/>
              </a:spcAft>
            </a:pPr>
            <a:r>
              <a:rPr lang="tr-TR" sz="2000" dirty="0" smtClean="0">
                <a:effectLst/>
                <a:latin typeface="Calibri" panose="020F0502020204030204" pitchFamily="34" charset="0"/>
                <a:ea typeface="Calibri" panose="020F0502020204030204" pitchFamily="34" charset="0"/>
                <a:cs typeface="Times New Roman" panose="02020603050405020304" pitchFamily="18" charset="0"/>
              </a:rPr>
              <a:t>Özellikle </a:t>
            </a:r>
            <a:r>
              <a:rPr lang="tr-TR" sz="2000" dirty="0" err="1" smtClean="0">
                <a:effectLst/>
                <a:latin typeface="Calibri" panose="020F0502020204030204" pitchFamily="34" charset="0"/>
                <a:ea typeface="Calibri" panose="020F0502020204030204" pitchFamily="34" charset="0"/>
                <a:cs typeface="Times New Roman" panose="02020603050405020304" pitchFamily="18" charset="0"/>
              </a:rPr>
              <a:t>tozlayıcıya</a:t>
            </a:r>
            <a:r>
              <a:rPr lang="tr-TR" sz="2000" dirty="0" smtClean="0">
                <a:effectLst/>
                <a:latin typeface="Calibri" panose="020F0502020204030204" pitchFamily="34" charset="0"/>
                <a:ea typeface="Calibri" panose="020F0502020204030204" pitchFamily="34" charset="0"/>
                <a:cs typeface="Times New Roman" panose="02020603050405020304" pitchFamily="18" charset="0"/>
              </a:rPr>
              <a:t> gereksinim duyan kiraz, badem, bazı erik çeşitleri gibi türlerde bu çeşitlerin fidanlarının da </a:t>
            </a:r>
            <a:r>
              <a:rPr lang="tr-TR" sz="2000" smtClean="0">
                <a:effectLst/>
                <a:latin typeface="Calibri" panose="020F0502020204030204" pitchFamily="34" charset="0"/>
                <a:ea typeface="Calibri" panose="020F0502020204030204" pitchFamily="34" charset="0"/>
                <a:cs typeface="Times New Roman" panose="02020603050405020304" pitchFamily="18" charset="0"/>
              </a:rPr>
              <a:t>bahçeye dikilmesi </a:t>
            </a:r>
            <a:r>
              <a:rPr lang="tr-TR" sz="2000" dirty="0" smtClean="0">
                <a:effectLst/>
                <a:latin typeface="Calibri" panose="020F0502020204030204" pitchFamily="34" charset="0"/>
                <a:ea typeface="Calibri" panose="020F0502020204030204" pitchFamily="34" charset="0"/>
                <a:cs typeface="Times New Roman" panose="02020603050405020304" pitchFamily="18" charset="0"/>
              </a:rPr>
              <a:t>çok önemlidir.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50371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836712"/>
            <a:ext cx="7975798" cy="5340251"/>
          </a:xfrm>
        </p:spPr>
        <p:txBody>
          <a:bodyPr/>
          <a:lstStyle/>
          <a:p>
            <a:pPr indent="449580" algn="just">
              <a:lnSpc>
                <a:spcPct val="107000"/>
              </a:lnSpc>
              <a:spcAft>
                <a:spcPts val="800"/>
              </a:spcAft>
            </a:pPr>
            <a:r>
              <a:rPr lang="tr-TR" sz="2400" b="1" dirty="0">
                <a:solidFill>
                  <a:srgbClr val="FF0000"/>
                </a:solidFill>
                <a:ea typeface="Calibri" panose="020F0502020204030204" pitchFamily="34" charset="0"/>
                <a:cs typeface="Times New Roman" panose="02020603050405020304" pitchFamily="18" charset="0"/>
              </a:rPr>
              <a:t>Meyve Fidanı </a:t>
            </a:r>
            <a:r>
              <a:rPr lang="tr-TR" sz="2400" b="1" dirty="0" smtClean="0">
                <a:solidFill>
                  <a:srgbClr val="FF0000"/>
                </a:solidFill>
                <a:ea typeface="Calibri" panose="020F0502020204030204" pitchFamily="34" charset="0"/>
                <a:cs typeface="Times New Roman" panose="02020603050405020304" pitchFamily="18" charset="0"/>
              </a:rPr>
              <a:t> ve Üretim </a:t>
            </a:r>
            <a:r>
              <a:rPr lang="tr-TR" sz="2400" b="1" dirty="0">
                <a:solidFill>
                  <a:srgbClr val="FF0000"/>
                </a:solidFill>
                <a:ea typeface="Calibri" panose="020F0502020204030204" pitchFamily="34" charset="0"/>
                <a:cs typeface="Times New Roman" panose="02020603050405020304" pitchFamily="18" charset="0"/>
              </a:rPr>
              <a:t>Materyali Sertifikasyonu İle Pazarlaması Yönetmeliğine</a:t>
            </a:r>
            <a:r>
              <a:rPr lang="tr-TR" sz="2400" dirty="0">
                <a:solidFill>
                  <a:srgbClr val="FF0000"/>
                </a:solidFill>
                <a:ea typeface="Calibri" panose="020F0502020204030204" pitchFamily="34" charset="0"/>
                <a:cs typeface="Times New Roman" panose="02020603050405020304" pitchFamily="18" charset="0"/>
              </a:rPr>
              <a:t> </a:t>
            </a:r>
            <a:r>
              <a:rPr lang="tr-TR" sz="2400" dirty="0">
                <a:ea typeface="Calibri" panose="020F0502020204030204" pitchFamily="34" charset="0"/>
                <a:cs typeface="Times New Roman" panose="02020603050405020304" pitchFamily="18" charset="0"/>
              </a:rPr>
              <a:t>göre</a:t>
            </a:r>
            <a:r>
              <a:rPr lang="tr-TR" sz="2400" dirty="0">
                <a:solidFill>
                  <a:srgbClr val="FF0000"/>
                </a:solidFill>
                <a:ea typeface="Calibri" panose="020F0502020204030204" pitchFamily="34" charset="0"/>
                <a:cs typeface="Times New Roman" panose="02020603050405020304" pitchFamily="18" charset="0"/>
              </a:rPr>
              <a:t> </a:t>
            </a:r>
            <a:endParaRPr lang="tr-TR" sz="2400" dirty="0" smtClean="0">
              <a:solidFill>
                <a:srgbClr val="FF0000"/>
              </a:solidFill>
              <a:ea typeface="Calibri" panose="020F0502020204030204" pitchFamily="34" charset="0"/>
              <a:cs typeface="Times New Roman" panose="02020603050405020304" pitchFamily="18" charset="0"/>
            </a:endParaRPr>
          </a:p>
          <a:p>
            <a:pPr indent="449580" algn="just">
              <a:lnSpc>
                <a:spcPct val="107000"/>
              </a:lnSpc>
              <a:spcAft>
                <a:spcPts val="800"/>
              </a:spcAft>
            </a:pPr>
            <a:r>
              <a:rPr lang="tr-TR" sz="2400" dirty="0" smtClean="0">
                <a:ea typeface="Calibri" panose="020F0502020204030204" pitchFamily="34" charset="0"/>
                <a:cs typeface="Times New Roman" panose="02020603050405020304" pitchFamily="18" charset="0"/>
              </a:rPr>
              <a:t>Damızlıklardaki </a:t>
            </a:r>
            <a:r>
              <a:rPr lang="tr-TR" sz="2400" dirty="0">
                <a:ea typeface="Calibri" panose="020F0502020204030204" pitchFamily="34" charset="0"/>
                <a:cs typeface="Times New Roman" panose="02020603050405020304" pitchFamily="18" charset="0"/>
              </a:rPr>
              <a:t>tüm bitkiler ve fidanlar, iç karantina etmenlerinden ari olmak zorundadır. </a:t>
            </a:r>
            <a:endParaRPr lang="tr-TR" sz="2400" dirty="0" smtClean="0">
              <a:ea typeface="Calibri" panose="020F0502020204030204" pitchFamily="34" charset="0"/>
              <a:cs typeface="Times New Roman" panose="02020603050405020304" pitchFamily="18" charset="0"/>
            </a:endParaRPr>
          </a:p>
          <a:p>
            <a:pPr indent="449580" algn="just">
              <a:lnSpc>
                <a:spcPct val="107000"/>
              </a:lnSpc>
              <a:spcAft>
                <a:spcPts val="800"/>
              </a:spcAft>
            </a:pPr>
            <a:r>
              <a:rPr lang="tr-TR" sz="2400" dirty="0" smtClean="0">
                <a:ea typeface="Calibri" panose="020F0502020204030204" pitchFamily="34" charset="0"/>
                <a:cs typeface="Times New Roman" panose="02020603050405020304" pitchFamily="18" charset="0"/>
              </a:rPr>
              <a:t>Sertifikasyona </a:t>
            </a:r>
            <a:r>
              <a:rPr lang="tr-TR" sz="2400" dirty="0">
                <a:ea typeface="Calibri" panose="020F0502020204030204" pitchFamily="34" charset="0"/>
                <a:cs typeface="Times New Roman" panose="02020603050405020304" pitchFamily="18" charset="0"/>
              </a:rPr>
              <a:t>tabi zararlı organizma kontrolleri, Bakanlık il müdürlüğü veya Bakanlık tarafından hastalık kontrolleriyle görevlendirilmiş bitki sağlığı kontrol kuruluşu uzmanları tarafından yapılır.</a:t>
            </a:r>
            <a:endParaRPr lang="tr-TR"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3612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548680"/>
            <a:ext cx="8191822" cy="5628283"/>
          </a:xfrm>
        </p:spPr>
        <p:txBody>
          <a:bodyPr/>
          <a:lstStyle/>
          <a:p>
            <a:pPr indent="450215" algn="just">
              <a:lnSpc>
                <a:spcPct val="150000"/>
              </a:lnSpc>
              <a:spcAft>
                <a:spcPts val="600"/>
              </a:spcAft>
            </a:pPr>
            <a:r>
              <a:rPr lang="tr-TR" sz="2400" dirty="0" smtClean="0">
                <a:effectLst/>
                <a:ea typeface="Times New Roman" panose="02020603050405020304" pitchFamily="18" charset="0"/>
              </a:rPr>
              <a:t>Türkiye özellikle kuru kayısı ve kirazın üretim ve ihracatında dünya birincisi olma konumundadır. Sert çekirdekli meyve üretimimiz 730.000 ton kayısı, 674.136 ton şeftali-</a:t>
            </a:r>
            <a:r>
              <a:rPr lang="tr-TR" sz="2400" dirty="0" err="1" smtClean="0">
                <a:effectLst/>
                <a:ea typeface="Times New Roman" panose="02020603050405020304" pitchFamily="18" charset="0"/>
              </a:rPr>
              <a:t>nektarin</a:t>
            </a:r>
            <a:r>
              <a:rPr lang="tr-TR" sz="2400" dirty="0" smtClean="0">
                <a:effectLst/>
                <a:ea typeface="Times New Roman" panose="02020603050405020304" pitchFamily="18" charset="0"/>
              </a:rPr>
              <a:t>, 599.650 ton kiraz, 297.589 ton erik, 192.500 ton vişne ve 19.050 ton zerdalidir (TÜİK, 2016). </a:t>
            </a:r>
          </a:p>
          <a:p>
            <a:pPr indent="450215" algn="just">
              <a:lnSpc>
                <a:spcPct val="150000"/>
              </a:lnSpc>
              <a:spcAft>
                <a:spcPts val="600"/>
              </a:spcAft>
            </a:pPr>
            <a:r>
              <a:rPr lang="tr-TR" sz="2400" dirty="0" smtClean="0">
                <a:effectLst/>
                <a:ea typeface="Times New Roman" panose="02020603050405020304" pitchFamily="18" charset="0"/>
              </a:rPr>
              <a:t>Ülkemizin çeşitli bölgelerine dağılmış bu kadar önemli meyve türlerinin fidan üretim miktarları Çizelge 1’de verilmiştir. </a:t>
            </a:r>
            <a:endParaRPr lang="tr-TR" dirty="0"/>
          </a:p>
        </p:txBody>
      </p:sp>
    </p:spTree>
    <p:extLst>
      <p:ext uri="{BB962C8B-B14F-4D97-AF65-F5344CB8AC3E}">
        <p14:creationId xmlns:p14="http://schemas.microsoft.com/office/powerpoint/2010/main" val="31212716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1484784"/>
            <a:ext cx="7272808" cy="5124227"/>
          </a:xfrm>
        </p:spPr>
        <p:txBody>
          <a:bodyPr/>
          <a:lstStyle/>
          <a:p>
            <a:pPr algn="just">
              <a:lnSpc>
                <a:spcPct val="107000"/>
              </a:lnSpc>
              <a:spcAft>
                <a:spcPts val="800"/>
              </a:spcAft>
            </a:pPr>
            <a:r>
              <a:rPr lang="tr-TR" sz="2400" dirty="0">
                <a:solidFill>
                  <a:srgbClr val="FF0000"/>
                </a:solidFill>
                <a:ea typeface="Calibri" panose="020F0502020204030204" pitchFamily="34" charset="0"/>
                <a:cs typeface="Times New Roman" panose="02020603050405020304" pitchFamily="18" charset="0"/>
              </a:rPr>
              <a:t>Fidan ve üretim materyallerinde etiket rengi</a:t>
            </a:r>
            <a:r>
              <a:rPr lang="tr-TR" sz="2400" dirty="0">
                <a:ea typeface="Calibri" panose="020F0502020204030204" pitchFamily="34" charset="0"/>
                <a:cs typeface="Times New Roman" panose="02020603050405020304" pitchFamily="18" charset="0"/>
              </a:rPr>
              <a:t>; </a:t>
            </a:r>
            <a:endParaRPr lang="tr-TR" sz="2400" dirty="0" smtClean="0">
              <a:ea typeface="Calibri" panose="020F0502020204030204" pitchFamily="34" charset="0"/>
              <a:cs typeface="Times New Roman" panose="02020603050405020304" pitchFamily="18" charset="0"/>
            </a:endParaRPr>
          </a:p>
          <a:p>
            <a:pPr algn="just">
              <a:lnSpc>
                <a:spcPct val="107000"/>
              </a:lnSpc>
              <a:spcAft>
                <a:spcPts val="800"/>
              </a:spcAft>
            </a:pPr>
            <a:r>
              <a:rPr lang="tr-TR" sz="2400" dirty="0" smtClean="0">
                <a:ea typeface="Calibri" panose="020F0502020204030204" pitchFamily="34" charset="0"/>
                <a:cs typeface="Times New Roman" panose="02020603050405020304" pitchFamily="18" charset="0"/>
              </a:rPr>
              <a:t>ön </a:t>
            </a:r>
            <a:r>
              <a:rPr lang="tr-TR" sz="2400" dirty="0">
                <a:ea typeface="Calibri" panose="020F0502020204030204" pitchFamily="34" charset="0"/>
                <a:cs typeface="Times New Roman" panose="02020603050405020304" pitchFamily="18" charset="0"/>
              </a:rPr>
              <a:t>temel üretimlerde “beyaz üzeri mor kuşaklı”, </a:t>
            </a:r>
            <a:endParaRPr lang="tr-TR" sz="2400" dirty="0" smtClean="0">
              <a:ea typeface="Calibri" panose="020F0502020204030204" pitchFamily="34" charset="0"/>
              <a:cs typeface="Times New Roman" panose="02020603050405020304" pitchFamily="18" charset="0"/>
            </a:endParaRPr>
          </a:p>
          <a:p>
            <a:pPr algn="just">
              <a:lnSpc>
                <a:spcPct val="107000"/>
              </a:lnSpc>
              <a:spcAft>
                <a:spcPts val="800"/>
              </a:spcAft>
            </a:pPr>
            <a:r>
              <a:rPr lang="tr-TR" sz="2400" dirty="0" smtClean="0">
                <a:ea typeface="Calibri" panose="020F0502020204030204" pitchFamily="34" charset="0"/>
                <a:cs typeface="Times New Roman" panose="02020603050405020304" pitchFamily="18" charset="0"/>
              </a:rPr>
              <a:t>temel </a:t>
            </a:r>
            <a:r>
              <a:rPr lang="tr-TR" sz="2400" dirty="0">
                <a:ea typeface="Calibri" panose="020F0502020204030204" pitchFamily="34" charset="0"/>
                <a:cs typeface="Times New Roman" panose="02020603050405020304" pitchFamily="18" charset="0"/>
              </a:rPr>
              <a:t>üretimlerde “</a:t>
            </a:r>
            <a:r>
              <a:rPr lang="tr-TR" sz="2400" b="1" i="1" dirty="0">
                <a:ea typeface="Calibri" panose="020F0502020204030204" pitchFamily="34" charset="0"/>
                <a:cs typeface="Times New Roman" panose="02020603050405020304" pitchFamily="18" charset="0"/>
              </a:rPr>
              <a:t>beyaz</a:t>
            </a:r>
            <a:r>
              <a:rPr lang="tr-TR" sz="2400" dirty="0">
                <a:ea typeface="Calibri" panose="020F0502020204030204" pitchFamily="34" charset="0"/>
                <a:cs typeface="Times New Roman" panose="02020603050405020304" pitchFamily="18" charset="0"/>
              </a:rPr>
              <a:t>”, </a:t>
            </a:r>
            <a:endParaRPr lang="tr-TR" sz="2400" dirty="0" smtClean="0">
              <a:ea typeface="Calibri" panose="020F0502020204030204" pitchFamily="34" charset="0"/>
              <a:cs typeface="Times New Roman" panose="02020603050405020304" pitchFamily="18" charset="0"/>
            </a:endParaRPr>
          </a:p>
          <a:p>
            <a:pPr algn="just">
              <a:lnSpc>
                <a:spcPct val="107000"/>
              </a:lnSpc>
              <a:spcAft>
                <a:spcPts val="800"/>
              </a:spcAft>
            </a:pPr>
            <a:r>
              <a:rPr lang="tr-TR" sz="2400" dirty="0" smtClean="0">
                <a:ea typeface="Calibri" panose="020F0502020204030204" pitchFamily="34" charset="0"/>
                <a:cs typeface="Times New Roman" panose="02020603050405020304" pitchFamily="18" charset="0"/>
              </a:rPr>
              <a:t>sertifikalı </a:t>
            </a:r>
            <a:r>
              <a:rPr lang="tr-TR" sz="2400" dirty="0">
                <a:ea typeface="Calibri" panose="020F0502020204030204" pitchFamily="34" charset="0"/>
                <a:cs typeface="Times New Roman" panose="02020603050405020304" pitchFamily="18" charset="0"/>
              </a:rPr>
              <a:t>üretimlerde “</a:t>
            </a:r>
            <a:r>
              <a:rPr lang="tr-TR" sz="2400" b="1" i="1" dirty="0">
                <a:ea typeface="Calibri" panose="020F0502020204030204" pitchFamily="34" charset="0"/>
                <a:cs typeface="Times New Roman" panose="02020603050405020304" pitchFamily="18" charset="0"/>
              </a:rPr>
              <a:t>mavi</a:t>
            </a:r>
            <a:r>
              <a:rPr lang="tr-TR" sz="2400" dirty="0">
                <a:ea typeface="Calibri" panose="020F0502020204030204" pitchFamily="34" charset="0"/>
                <a:cs typeface="Times New Roman" panose="02020603050405020304" pitchFamily="18" charset="0"/>
              </a:rPr>
              <a:t>” ve </a:t>
            </a:r>
            <a:endParaRPr lang="tr-TR" sz="2400" dirty="0" smtClean="0">
              <a:ea typeface="Calibri" panose="020F0502020204030204" pitchFamily="34" charset="0"/>
              <a:cs typeface="Times New Roman" panose="02020603050405020304" pitchFamily="18" charset="0"/>
            </a:endParaRPr>
          </a:p>
          <a:p>
            <a:pPr algn="just">
              <a:lnSpc>
                <a:spcPct val="107000"/>
              </a:lnSpc>
              <a:spcAft>
                <a:spcPts val="800"/>
              </a:spcAft>
            </a:pPr>
            <a:r>
              <a:rPr lang="tr-TR" sz="2400" dirty="0" smtClean="0">
                <a:ea typeface="Calibri" panose="020F0502020204030204" pitchFamily="34" charset="0"/>
                <a:cs typeface="Times New Roman" panose="02020603050405020304" pitchFamily="18" charset="0"/>
              </a:rPr>
              <a:t>standart </a:t>
            </a:r>
            <a:r>
              <a:rPr lang="tr-TR" sz="2400" dirty="0">
                <a:ea typeface="Calibri" panose="020F0502020204030204" pitchFamily="34" charset="0"/>
                <a:cs typeface="Times New Roman" panose="02020603050405020304" pitchFamily="18" charset="0"/>
              </a:rPr>
              <a:t>üretimlerde “</a:t>
            </a:r>
            <a:r>
              <a:rPr lang="tr-TR" sz="2400" b="1" i="1" dirty="0">
                <a:ea typeface="Calibri" panose="020F0502020204030204" pitchFamily="34" charset="0"/>
                <a:cs typeface="Times New Roman" panose="02020603050405020304" pitchFamily="18" charset="0"/>
              </a:rPr>
              <a:t>sarı</a:t>
            </a:r>
            <a:r>
              <a:rPr lang="tr-TR" sz="2400" dirty="0">
                <a:ea typeface="Calibri" panose="020F0502020204030204" pitchFamily="34" charset="0"/>
                <a:cs typeface="Times New Roman" panose="02020603050405020304" pitchFamily="18" charset="0"/>
              </a:rPr>
              <a:t>” kullanılır. </a:t>
            </a:r>
            <a:endParaRPr lang="tr-TR" sz="2400" dirty="0" smtClean="0">
              <a:ea typeface="Calibri" panose="020F0502020204030204" pitchFamily="34" charset="0"/>
              <a:cs typeface="Times New Roman" panose="02020603050405020304" pitchFamily="18" charset="0"/>
            </a:endParaRPr>
          </a:p>
          <a:p>
            <a:pPr algn="just">
              <a:lnSpc>
                <a:spcPct val="107000"/>
              </a:lnSpc>
              <a:spcAft>
                <a:spcPts val="800"/>
              </a:spcAft>
            </a:pPr>
            <a:endParaRPr lang="tr-TR" sz="2400" dirty="0">
              <a:ea typeface="Calibri" panose="020F0502020204030204" pitchFamily="34" charset="0"/>
              <a:cs typeface="Times New Roman" panose="02020603050405020304" pitchFamily="18" charset="0"/>
            </a:endParaRPr>
          </a:p>
          <a:p>
            <a:pPr algn="just">
              <a:lnSpc>
                <a:spcPct val="107000"/>
              </a:lnSpc>
              <a:spcAft>
                <a:spcPts val="800"/>
              </a:spcAft>
            </a:pPr>
            <a:r>
              <a:rPr lang="tr-TR" sz="2400" dirty="0" smtClean="0">
                <a:ea typeface="Calibri" panose="020F0502020204030204" pitchFamily="34" charset="0"/>
                <a:cs typeface="Times New Roman" panose="02020603050405020304" pitchFamily="18" charset="0"/>
              </a:rPr>
              <a:t>Etiket </a:t>
            </a:r>
            <a:r>
              <a:rPr lang="tr-TR" sz="2400" dirty="0">
                <a:ea typeface="Calibri" panose="020F0502020204030204" pitchFamily="34" charset="0"/>
                <a:cs typeface="Times New Roman" panose="02020603050405020304" pitchFamily="18" charset="0"/>
              </a:rPr>
              <a:t>ve etiketleme ile ilgili usul ve esaslar Bakanlıkça belirlenir.</a:t>
            </a:r>
            <a:endParaRPr lang="tr-TR"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98121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692696"/>
            <a:ext cx="8119814" cy="5484267"/>
          </a:xfrm>
        </p:spPr>
        <p:txBody>
          <a:bodyPr>
            <a:normAutofit/>
          </a:bodyPr>
          <a:lstStyle/>
          <a:p>
            <a:pPr indent="228600" algn="just">
              <a:lnSpc>
                <a:spcPct val="107000"/>
              </a:lnSpc>
              <a:spcAft>
                <a:spcPts val="800"/>
              </a:spcAft>
            </a:pPr>
            <a:endParaRPr lang="tr-T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Dikdörtgen 1"/>
          <p:cNvSpPr/>
          <p:nvPr/>
        </p:nvSpPr>
        <p:spPr>
          <a:xfrm>
            <a:off x="2504514" y="2967335"/>
            <a:ext cx="4134978" cy="923330"/>
          </a:xfrm>
          <a:prstGeom prst="rect">
            <a:avLst/>
          </a:prstGeom>
          <a:noFill/>
        </p:spPr>
        <p:txBody>
          <a:bodyPr wrap="none" lIns="91440" tIns="45720" rIns="91440" bIns="45720">
            <a:spAutoFit/>
          </a:bodyPr>
          <a:lstStyle/>
          <a:p>
            <a:pPr algn="ctr"/>
            <a:r>
              <a:rPr lang="tr-TR"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TEŞEKKÜRLER</a:t>
            </a:r>
            <a:endParaRPr lang="tr-T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096631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692696"/>
            <a:ext cx="8119814" cy="5484267"/>
          </a:xfrm>
        </p:spPr>
        <p:txBody>
          <a:bodyPr>
            <a:normAutofit/>
          </a:bodyPr>
          <a:lstStyle/>
          <a:p>
            <a:pPr indent="228600" algn="just">
              <a:lnSpc>
                <a:spcPct val="107000"/>
              </a:lnSpc>
              <a:spcAft>
                <a:spcPts val="800"/>
              </a:spcAft>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1314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İçerik Yer Tutucusu 10"/>
          <p:cNvGraphicFramePr>
            <a:graphicFrameLocks noGrp="1"/>
          </p:cNvGraphicFramePr>
          <p:nvPr>
            <p:ph idx="1"/>
            <p:extLst>
              <p:ext uri="{D42A27DB-BD31-4B8C-83A1-F6EECF244321}">
                <p14:modId xmlns:p14="http://schemas.microsoft.com/office/powerpoint/2010/main" val="4024580394"/>
              </p:ext>
            </p:extLst>
          </p:nvPr>
        </p:nvGraphicFramePr>
        <p:xfrm>
          <a:off x="323528" y="491325"/>
          <a:ext cx="8640960" cy="5913051"/>
        </p:xfrm>
        <a:graphic>
          <a:graphicData uri="http://schemas.openxmlformats.org/drawingml/2006/table">
            <a:tbl>
              <a:tblPr firstRow="1" firstCol="1" bandRow="1">
                <a:tableStyleId>{5C22544A-7EE6-4342-B048-85BDC9FD1C3A}</a:tableStyleId>
              </a:tblPr>
              <a:tblGrid>
                <a:gridCol w="1944216"/>
                <a:gridCol w="1656184"/>
                <a:gridCol w="1728192"/>
                <a:gridCol w="1583794"/>
                <a:gridCol w="1728574"/>
              </a:tblGrid>
              <a:tr h="633419">
                <a:tc rowSpan="2">
                  <a:txBody>
                    <a:bodyPr/>
                    <a:lstStyle/>
                    <a:p>
                      <a:pPr algn="just">
                        <a:lnSpc>
                          <a:spcPct val="150000"/>
                        </a:lnSpc>
                        <a:spcAft>
                          <a:spcPts val="600"/>
                        </a:spcAft>
                      </a:pPr>
                      <a:r>
                        <a:rPr lang="tr-TR" sz="2000" dirty="0">
                          <a:effectLst/>
                        </a:rPr>
                        <a:t> </a:t>
                      </a:r>
                      <a:endParaRPr lang="tr-TR" sz="1100" dirty="0">
                        <a:effectLst/>
                      </a:endParaRPr>
                    </a:p>
                    <a:p>
                      <a:pPr algn="just">
                        <a:lnSpc>
                          <a:spcPct val="150000"/>
                        </a:lnSpc>
                        <a:spcAft>
                          <a:spcPts val="600"/>
                        </a:spcAft>
                      </a:pPr>
                      <a:r>
                        <a:rPr lang="tr-TR" sz="2000" dirty="0">
                          <a:effectLst/>
                        </a:rPr>
                        <a:t>Türler/Yıllar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algn="ctr">
                        <a:lnSpc>
                          <a:spcPct val="150000"/>
                        </a:lnSpc>
                        <a:spcAft>
                          <a:spcPts val="600"/>
                        </a:spcAft>
                      </a:pPr>
                      <a:r>
                        <a:rPr lang="tr-TR" sz="2000" dirty="0">
                          <a:effectLst/>
                        </a:rPr>
                        <a:t>Meyve Fidanı Üretim Miktarları (adet)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tr-TR"/>
                    </a:p>
                  </a:txBody>
                  <a:tcPr/>
                </a:tc>
                <a:tc hMerge="1">
                  <a:txBody>
                    <a:bodyPr/>
                    <a:lstStyle/>
                    <a:p>
                      <a:endParaRPr lang="tr-TR"/>
                    </a:p>
                  </a:txBody>
                  <a:tcPr/>
                </a:tc>
                <a:tc hMerge="1">
                  <a:txBody>
                    <a:bodyPr/>
                    <a:lstStyle/>
                    <a:p>
                      <a:endParaRPr lang="tr-TR"/>
                    </a:p>
                  </a:txBody>
                  <a:tcPr/>
                </a:tc>
              </a:tr>
              <a:tr h="1016501">
                <a:tc vMerge="1">
                  <a:txBody>
                    <a:bodyPr/>
                    <a:lstStyle/>
                    <a:p>
                      <a:endParaRPr lang="tr-TR"/>
                    </a:p>
                  </a:txBody>
                  <a:tcPr/>
                </a:tc>
                <a:tc>
                  <a:txBody>
                    <a:bodyPr/>
                    <a:lstStyle/>
                    <a:p>
                      <a:pPr algn="ctr">
                        <a:lnSpc>
                          <a:spcPct val="150000"/>
                        </a:lnSpc>
                        <a:spcAft>
                          <a:spcPts val="600"/>
                        </a:spcAft>
                      </a:pPr>
                      <a:r>
                        <a:rPr lang="tr-TR" sz="2000" b="1" dirty="0">
                          <a:solidFill>
                            <a:srgbClr val="FF0000"/>
                          </a:solidFill>
                          <a:effectLst/>
                        </a:rPr>
                        <a:t>2014</a:t>
                      </a:r>
                      <a:endParaRPr lang="tr-TR"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solidFill>
                            <a:srgbClr val="FF0000"/>
                          </a:solidFill>
                          <a:effectLst/>
                        </a:rPr>
                        <a:t>2015</a:t>
                      </a:r>
                      <a:endParaRPr lang="tr-TR"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solidFill>
                            <a:srgbClr val="FF0000"/>
                          </a:solidFill>
                          <a:effectLst/>
                        </a:rPr>
                        <a:t>2016</a:t>
                      </a:r>
                      <a:endParaRPr lang="tr-TR"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solidFill>
                            <a:srgbClr val="FF0000"/>
                          </a:solidFill>
                          <a:effectLst/>
                        </a:rPr>
                        <a:t>Toplam Üretim</a:t>
                      </a:r>
                      <a:endParaRPr lang="tr-TR"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40030">
                <a:tc>
                  <a:txBody>
                    <a:bodyPr/>
                    <a:lstStyle/>
                    <a:p>
                      <a:pPr algn="just">
                        <a:lnSpc>
                          <a:spcPct val="150000"/>
                        </a:lnSpc>
                        <a:spcAft>
                          <a:spcPts val="600"/>
                        </a:spcAft>
                      </a:pPr>
                      <a:r>
                        <a:rPr lang="tr-TR" sz="2000" dirty="0">
                          <a:effectLst/>
                        </a:rPr>
                        <a:t>Kayısı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1.173.030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1.202.207</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1.016.252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3.391.489</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40030">
                <a:tc>
                  <a:txBody>
                    <a:bodyPr/>
                    <a:lstStyle/>
                    <a:p>
                      <a:pPr algn="just">
                        <a:lnSpc>
                          <a:spcPct val="150000"/>
                        </a:lnSpc>
                        <a:spcAft>
                          <a:spcPts val="600"/>
                        </a:spcAft>
                      </a:pPr>
                      <a:r>
                        <a:rPr lang="tr-TR" sz="2000">
                          <a:effectLst/>
                        </a:rPr>
                        <a:t>Kiraz</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1.377.182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1.384.408</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1.721.368</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4.482.958</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62027">
                <a:tc>
                  <a:txBody>
                    <a:bodyPr/>
                    <a:lstStyle/>
                    <a:p>
                      <a:pPr algn="just">
                        <a:lnSpc>
                          <a:spcPct val="150000"/>
                        </a:lnSpc>
                        <a:spcAft>
                          <a:spcPts val="600"/>
                        </a:spcAft>
                      </a:pPr>
                      <a:r>
                        <a:rPr lang="tr-TR" sz="2000">
                          <a:effectLst/>
                        </a:rPr>
                        <a:t>Şeftali/Nektarin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1.301.962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896.401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1.506.943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3.705.306</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40030">
                <a:tc>
                  <a:txBody>
                    <a:bodyPr/>
                    <a:lstStyle/>
                    <a:p>
                      <a:pPr algn="just">
                        <a:lnSpc>
                          <a:spcPct val="150000"/>
                        </a:lnSpc>
                        <a:spcAft>
                          <a:spcPts val="600"/>
                        </a:spcAft>
                      </a:pPr>
                      <a:r>
                        <a:rPr lang="tr-TR" sz="2000">
                          <a:effectLst/>
                        </a:rPr>
                        <a:t>Erik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1.048.282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892.571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1.011.431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2.952.284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81014">
                <a:tc>
                  <a:txBody>
                    <a:bodyPr/>
                    <a:lstStyle/>
                    <a:p>
                      <a:pPr algn="just">
                        <a:lnSpc>
                          <a:spcPct val="150000"/>
                        </a:lnSpc>
                        <a:spcAft>
                          <a:spcPts val="600"/>
                        </a:spcAft>
                      </a:pPr>
                      <a:r>
                        <a:rPr lang="tr-TR" sz="2000" dirty="0">
                          <a:effectLst/>
                        </a:rPr>
                        <a:t>Vişne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254.120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232.383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a:effectLst/>
                        </a:rPr>
                        <a:t>280.356</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dirty="0">
                          <a:effectLst/>
                        </a:rPr>
                        <a:t>766.859</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2" name="Rectangle 5"/>
          <p:cNvSpPr>
            <a:spLocks noChangeArrowheads="1"/>
          </p:cNvSpPr>
          <p:nvPr/>
        </p:nvSpPr>
        <p:spPr bwMode="auto">
          <a:xfrm>
            <a:off x="733032" y="-2232"/>
            <a:ext cx="76779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tr-TR" altLang="tr-TR" sz="2400" b="1" i="0" u="none" strike="noStrike" cap="none" normalizeH="0" baseline="0" dirty="0" smtClean="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Çizelge 1. Sert çekirdekli meyve fidanı üretim miktarları</a:t>
            </a:r>
            <a:endParaRPr kumimoji="0" lang="tr-TR" altLang="tr-TR" sz="2400" b="1" i="0" u="none" strike="noStrike" cap="none" normalizeH="0" baseline="0" dirty="0" smtClean="0">
              <a:ln>
                <a:noFill/>
              </a:ln>
              <a:solidFill>
                <a:srgbClr val="FF0000"/>
              </a:solidFill>
              <a:effectLst/>
            </a:endParaRPr>
          </a:p>
        </p:txBody>
      </p:sp>
      <p:sp>
        <p:nvSpPr>
          <p:cNvPr id="2" name="Dikdörtgen 1"/>
          <p:cNvSpPr/>
          <p:nvPr/>
        </p:nvSpPr>
        <p:spPr>
          <a:xfrm>
            <a:off x="0" y="6462849"/>
            <a:ext cx="1979260" cy="338554"/>
          </a:xfrm>
          <a:prstGeom prst="rect">
            <a:avLst/>
          </a:prstGeom>
        </p:spPr>
        <p:txBody>
          <a:bodyPr wrap="none">
            <a:spAutoFit/>
          </a:bodyPr>
          <a:lstStyle/>
          <a:p>
            <a:pPr lvl="0" indent="450850" algn="just" eaLnBrk="0" fontAlgn="base" hangingPunct="0">
              <a:spcBef>
                <a:spcPct val="0"/>
              </a:spcBef>
              <a:spcAft>
                <a:spcPct val="0"/>
              </a:spcAft>
            </a:pPr>
            <a:r>
              <a:rPr lang="tr-TR" altLang="tr-TR" sz="16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Kaynak: BÜGEM</a:t>
            </a:r>
            <a:endParaRPr lang="tr-TR" altLang="tr-TR" sz="1600" dirty="0">
              <a:solidFill>
                <a:prstClr val="black"/>
              </a:solidFill>
              <a:latin typeface="Arial" panose="020B0604020202020204" pitchFamily="34" charset="0"/>
            </a:endParaRPr>
          </a:p>
        </p:txBody>
      </p:sp>
    </p:spTree>
    <p:extLst>
      <p:ext uri="{BB962C8B-B14F-4D97-AF65-F5344CB8AC3E}">
        <p14:creationId xmlns:p14="http://schemas.microsoft.com/office/powerpoint/2010/main" val="3667001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p:cNvGraphicFramePr>
            <a:graphicFrameLocks noGrp="1"/>
          </p:cNvGraphicFramePr>
          <p:nvPr>
            <p:ph idx="1"/>
            <p:extLst>
              <p:ext uri="{D42A27DB-BD31-4B8C-83A1-F6EECF244321}">
                <p14:modId xmlns:p14="http://schemas.microsoft.com/office/powerpoint/2010/main" val="756782596"/>
              </p:ext>
            </p:extLst>
          </p:nvPr>
        </p:nvGraphicFramePr>
        <p:xfrm>
          <a:off x="251520" y="764703"/>
          <a:ext cx="8640960" cy="5760639"/>
        </p:xfrm>
        <a:graphic>
          <a:graphicData uri="http://schemas.openxmlformats.org/drawingml/2006/table">
            <a:tbl>
              <a:tblPr firstRow="1" firstCol="1" bandRow="1">
                <a:tableStyleId>{5C22544A-7EE6-4342-B048-85BDC9FD1C3A}</a:tableStyleId>
              </a:tblPr>
              <a:tblGrid>
                <a:gridCol w="4320480"/>
                <a:gridCol w="4320480"/>
              </a:tblGrid>
              <a:tr h="1005769">
                <a:tc rowSpan="2">
                  <a:txBody>
                    <a:bodyPr/>
                    <a:lstStyle/>
                    <a:p>
                      <a:pPr algn="just">
                        <a:lnSpc>
                          <a:spcPct val="150000"/>
                        </a:lnSpc>
                        <a:spcAft>
                          <a:spcPts val="600"/>
                        </a:spcAft>
                      </a:pPr>
                      <a:r>
                        <a:rPr lang="tr-TR" sz="2000" dirty="0">
                          <a:effectLst/>
                        </a:rPr>
                        <a:t> </a:t>
                      </a:r>
                      <a:endParaRPr lang="tr-TR" sz="1100" dirty="0">
                        <a:effectLst/>
                      </a:endParaRPr>
                    </a:p>
                    <a:p>
                      <a:pPr algn="just">
                        <a:lnSpc>
                          <a:spcPct val="150000"/>
                        </a:lnSpc>
                        <a:spcAft>
                          <a:spcPts val="600"/>
                        </a:spcAft>
                      </a:pPr>
                      <a:r>
                        <a:rPr lang="tr-TR" sz="2000" dirty="0">
                          <a:effectLst/>
                        </a:rPr>
                        <a:t>Türler/Yıllar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dirty="0">
                          <a:effectLst/>
                        </a:rPr>
                        <a:t>Üretim Materyali Miktarları (adet)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487">
                <a:tc vMerge="1">
                  <a:txBody>
                    <a:bodyPr/>
                    <a:lstStyle/>
                    <a:p>
                      <a:endParaRPr lang="tr-TR"/>
                    </a:p>
                  </a:txBody>
                  <a:tcPr/>
                </a:tc>
                <a:tc>
                  <a:txBody>
                    <a:bodyPr/>
                    <a:lstStyle/>
                    <a:p>
                      <a:pPr algn="ctr">
                        <a:lnSpc>
                          <a:spcPct val="150000"/>
                        </a:lnSpc>
                        <a:spcAft>
                          <a:spcPts val="600"/>
                        </a:spcAft>
                      </a:pPr>
                      <a:r>
                        <a:rPr lang="tr-TR" sz="2000" b="1" dirty="0" smtClean="0">
                          <a:solidFill>
                            <a:srgbClr val="FF0000"/>
                          </a:solidFill>
                          <a:effectLst/>
                        </a:rPr>
                        <a:t>2016 yılı</a:t>
                      </a:r>
                      <a:endParaRPr lang="tr-TR"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487">
                <a:tc>
                  <a:txBody>
                    <a:bodyPr/>
                    <a:lstStyle/>
                    <a:p>
                      <a:pPr algn="just">
                        <a:lnSpc>
                          <a:spcPct val="150000"/>
                        </a:lnSpc>
                        <a:spcAft>
                          <a:spcPts val="600"/>
                        </a:spcAft>
                      </a:pPr>
                      <a:r>
                        <a:rPr lang="tr-TR" sz="2000">
                          <a:effectLst/>
                        </a:rPr>
                        <a:t>Kayısı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effectLst/>
                        </a:rPr>
                        <a:t>115.100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487">
                <a:tc>
                  <a:txBody>
                    <a:bodyPr/>
                    <a:lstStyle/>
                    <a:p>
                      <a:pPr algn="just">
                        <a:lnSpc>
                          <a:spcPct val="150000"/>
                        </a:lnSpc>
                        <a:spcAft>
                          <a:spcPts val="600"/>
                        </a:spcAft>
                      </a:pPr>
                      <a:r>
                        <a:rPr lang="tr-TR" sz="2000">
                          <a:effectLst/>
                        </a:rPr>
                        <a:t>Kiraz</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effectLst/>
                        </a:rPr>
                        <a:t>2.057.815</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487">
                <a:tc>
                  <a:txBody>
                    <a:bodyPr/>
                    <a:lstStyle/>
                    <a:p>
                      <a:pPr algn="just">
                        <a:lnSpc>
                          <a:spcPct val="150000"/>
                        </a:lnSpc>
                        <a:spcAft>
                          <a:spcPts val="600"/>
                        </a:spcAft>
                      </a:pPr>
                      <a:r>
                        <a:rPr lang="tr-TR" sz="2000" dirty="0">
                          <a:effectLst/>
                        </a:rPr>
                        <a:t>Kiraz/Vişne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effectLst/>
                        </a:rPr>
                        <a:t>41.000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487">
                <a:tc>
                  <a:txBody>
                    <a:bodyPr/>
                    <a:lstStyle/>
                    <a:p>
                      <a:pPr algn="just">
                        <a:lnSpc>
                          <a:spcPct val="150000"/>
                        </a:lnSpc>
                        <a:spcAft>
                          <a:spcPts val="600"/>
                        </a:spcAft>
                      </a:pPr>
                      <a:r>
                        <a:rPr lang="tr-TR" sz="2000">
                          <a:effectLst/>
                        </a:rPr>
                        <a:t>Şeftali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effectLst/>
                        </a:rPr>
                        <a:t>5.467.445</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487">
                <a:tc>
                  <a:txBody>
                    <a:bodyPr/>
                    <a:lstStyle/>
                    <a:p>
                      <a:pPr algn="just">
                        <a:lnSpc>
                          <a:spcPct val="150000"/>
                        </a:lnSpc>
                        <a:spcAft>
                          <a:spcPts val="600"/>
                        </a:spcAft>
                      </a:pPr>
                      <a:r>
                        <a:rPr lang="tr-TR" sz="2000">
                          <a:effectLst/>
                        </a:rPr>
                        <a:t>Şeftali/Nektarin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effectLst/>
                        </a:rPr>
                        <a:t>414.500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487">
                <a:tc>
                  <a:txBody>
                    <a:bodyPr/>
                    <a:lstStyle/>
                    <a:p>
                      <a:pPr algn="just">
                        <a:lnSpc>
                          <a:spcPct val="150000"/>
                        </a:lnSpc>
                        <a:spcAft>
                          <a:spcPts val="600"/>
                        </a:spcAft>
                      </a:pPr>
                      <a:r>
                        <a:rPr lang="tr-TR" sz="2000">
                          <a:effectLst/>
                        </a:rPr>
                        <a:t>Şeftali/Nektarin/Kayısı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effectLst/>
                        </a:rPr>
                        <a:t>9.000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487">
                <a:tc>
                  <a:txBody>
                    <a:bodyPr/>
                    <a:lstStyle/>
                    <a:p>
                      <a:pPr algn="just">
                        <a:lnSpc>
                          <a:spcPct val="150000"/>
                        </a:lnSpc>
                        <a:spcAft>
                          <a:spcPts val="600"/>
                        </a:spcAft>
                      </a:pPr>
                      <a:r>
                        <a:rPr lang="tr-TR" sz="2000">
                          <a:effectLst/>
                        </a:rPr>
                        <a:t>Erik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effectLst/>
                        </a:rPr>
                        <a:t>2.079.015</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487">
                <a:tc>
                  <a:txBody>
                    <a:bodyPr/>
                    <a:lstStyle/>
                    <a:p>
                      <a:pPr algn="just">
                        <a:lnSpc>
                          <a:spcPct val="150000"/>
                        </a:lnSpc>
                        <a:spcAft>
                          <a:spcPts val="600"/>
                        </a:spcAft>
                      </a:pPr>
                      <a:r>
                        <a:rPr lang="tr-TR" sz="2000">
                          <a:effectLst/>
                        </a:rPr>
                        <a:t>Erik/Şeftali/Nektarin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effectLst/>
                        </a:rPr>
                        <a:t>18.000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487">
                <a:tc>
                  <a:txBody>
                    <a:bodyPr/>
                    <a:lstStyle/>
                    <a:p>
                      <a:pPr algn="just">
                        <a:lnSpc>
                          <a:spcPct val="150000"/>
                        </a:lnSpc>
                        <a:spcAft>
                          <a:spcPts val="600"/>
                        </a:spcAft>
                      </a:pPr>
                      <a:r>
                        <a:rPr lang="tr-TR" sz="2000" dirty="0">
                          <a:effectLst/>
                        </a:rPr>
                        <a:t>Vişne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tr-TR" sz="2000" b="1" dirty="0">
                          <a:effectLst/>
                        </a:rPr>
                        <a:t>10.000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Rectangle 1"/>
          <p:cNvSpPr>
            <a:spLocks noChangeArrowheads="1"/>
          </p:cNvSpPr>
          <p:nvPr/>
        </p:nvSpPr>
        <p:spPr bwMode="auto">
          <a:xfrm>
            <a:off x="423460" y="-2232"/>
            <a:ext cx="82970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Çizelge 2. Sert çekirdekli meyveler üretim materyali miktarları</a:t>
            </a:r>
            <a:endParaRPr kumimoji="0" lang="tr-TR" altLang="tr-TR" sz="2400" b="0" i="0" u="none" strike="noStrike" cap="none" normalizeH="0" baseline="0" dirty="0" smtClean="0">
              <a:ln>
                <a:noFill/>
              </a:ln>
              <a:solidFill>
                <a:schemeClr val="tx1"/>
              </a:solidFill>
              <a:effectLst/>
            </a:endParaRPr>
          </a:p>
        </p:txBody>
      </p:sp>
      <p:sp>
        <p:nvSpPr>
          <p:cNvPr id="3" name="Dikdörtgen 2"/>
          <p:cNvSpPr/>
          <p:nvPr/>
        </p:nvSpPr>
        <p:spPr>
          <a:xfrm>
            <a:off x="251520" y="6496853"/>
            <a:ext cx="1979260" cy="338554"/>
          </a:xfrm>
          <a:prstGeom prst="rect">
            <a:avLst/>
          </a:prstGeom>
        </p:spPr>
        <p:txBody>
          <a:bodyPr wrap="none">
            <a:spAutoFit/>
          </a:bodyPr>
          <a:lstStyle/>
          <a:p>
            <a:pPr lvl="0" indent="450850" algn="just" eaLnBrk="0" fontAlgn="base" hangingPunct="0">
              <a:spcBef>
                <a:spcPct val="0"/>
              </a:spcBef>
              <a:spcAft>
                <a:spcPct val="0"/>
              </a:spcAft>
            </a:pPr>
            <a:r>
              <a:rPr lang="tr-TR" altLang="tr-TR" sz="16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Kaynak: BÜGEM</a:t>
            </a:r>
            <a:endParaRPr lang="tr-TR" altLang="tr-TR" sz="1600" dirty="0">
              <a:solidFill>
                <a:prstClr val="black"/>
              </a:solidFill>
              <a:latin typeface="Arial" panose="020B0604020202020204" pitchFamily="34" charset="0"/>
            </a:endParaRPr>
          </a:p>
        </p:txBody>
      </p:sp>
    </p:spTree>
    <p:extLst>
      <p:ext uri="{BB962C8B-B14F-4D97-AF65-F5344CB8AC3E}">
        <p14:creationId xmlns:p14="http://schemas.microsoft.com/office/powerpoint/2010/main" val="369960970"/>
      </p:ext>
    </p:extLst>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1_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2_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3_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2657</TotalTime>
  <Words>2845</Words>
  <Application>Microsoft Office PowerPoint</Application>
  <PresentationFormat>Ekran Gösterisi (4:3)</PresentationFormat>
  <Paragraphs>634</Paragraphs>
  <Slides>72</Slides>
  <Notes>0</Notes>
  <HiddenSlides>0</HiddenSlides>
  <MMClips>0</MMClips>
  <ScaleCrop>false</ScaleCrop>
  <HeadingPairs>
    <vt:vector size="6" baseType="variant">
      <vt:variant>
        <vt:lpstr>Kullanılan Yazı Tipleri</vt:lpstr>
      </vt:variant>
      <vt:variant>
        <vt:i4>8</vt:i4>
      </vt:variant>
      <vt:variant>
        <vt:lpstr>Tema</vt:lpstr>
      </vt:variant>
      <vt:variant>
        <vt:i4>14</vt:i4>
      </vt:variant>
      <vt:variant>
        <vt:lpstr>Slayt Başlıkları</vt:lpstr>
      </vt:variant>
      <vt:variant>
        <vt:i4>72</vt:i4>
      </vt:variant>
    </vt:vector>
  </HeadingPairs>
  <TitlesOfParts>
    <vt:vector size="94" baseType="lpstr">
      <vt:lpstr>Arial</vt:lpstr>
      <vt:lpstr>Calibri</vt:lpstr>
      <vt:lpstr>Calibri Light</vt:lpstr>
      <vt:lpstr>Century Gothic</vt:lpstr>
      <vt:lpstr>Constantia</vt:lpstr>
      <vt:lpstr>Times New Roman</vt:lpstr>
      <vt:lpstr>Wingdings 2</vt:lpstr>
      <vt:lpstr>Wingdings 3</vt:lpstr>
      <vt:lpstr>Office Teması</vt:lpstr>
      <vt:lpstr>Duman</vt:lpstr>
      <vt:lpstr>Ofis Teması</vt:lpstr>
      <vt:lpstr>1_Ofis Teması</vt:lpstr>
      <vt:lpstr>2_Ofis Teması</vt:lpstr>
      <vt:lpstr>3_Ofis Teması</vt:lpstr>
      <vt:lpstr>4_Ofis Teması</vt:lpstr>
      <vt:lpstr>5_Ofis Teması</vt:lpstr>
      <vt:lpstr>6_Ofis Teması</vt:lpstr>
      <vt:lpstr>7_Ofis Teması</vt:lpstr>
      <vt:lpstr>Akış</vt:lpstr>
      <vt:lpstr>1_Akış</vt:lpstr>
      <vt:lpstr>2_Akış</vt:lpstr>
      <vt:lpstr>3_Akış</vt:lpstr>
      <vt:lpstr>          SERT ÇEKİRDEKLİ MEYVELER  ÜRETİM TEKNİKLERİ, ÖNERİLEN ÇEŞİTLER VE YENİLİKLER   Prof. Dr. Ayzin B. KÜDEN,  Prof. Dr. Ali KÜDEN  Çukurova Üniversitesi Ziraat Fakültesi Bahçe Bitkileri Bölümü Balcalı, ADANA</vt:lpstr>
      <vt:lpstr>PowerPoint Sunusu</vt:lpstr>
      <vt:lpstr>PowerPoint Sunusu</vt:lpstr>
      <vt:lpstr>PowerPoint Sunusu</vt:lpstr>
      <vt:lpstr>PowerPoint Sunusu</vt:lpstr>
      <vt:lpstr>PowerPoint Sunusu</vt:lpstr>
      <vt:lpstr>PowerPoint Sunusu</vt:lpstr>
      <vt:lpstr>PowerPoint Sunusu</vt:lpstr>
      <vt:lpstr>PowerPoint Sunusu</vt:lpstr>
      <vt:lpstr>FİDAN ÜRETİM TEKNİKLERİNDEKİ GELİŞMELER</vt:lpstr>
      <vt:lpstr>Aşı Zamanları</vt:lpstr>
      <vt:lpstr>Aşı Zamanları</vt:lpstr>
      <vt:lpstr>İç Mekan Masabaşı aşısı</vt:lpstr>
      <vt:lpstr>PowerPoint Sunusu</vt:lpstr>
      <vt:lpstr>PowerPoint Sunusu</vt:lpstr>
      <vt:lpstr>PowerPoint Sunusu</vt:lpstr>
      <vt:lpstr>PowerPoint Sunusu</vt:lpstr>
      <vt:lpstr>Kaysı çeşit Çalışmaları</vt:lpstr>
      <vt:lpstr>PowerPoint Sunusu</vt:lpstr>
      <vt:lpstr>PowerPoint Sunusu</vt:lpstr>
      <vt:lpstr>PowerPoint Sunusu</vt:lpstr>
      <vt:lpstr>PowerPoint Sunusu</vt:lpstr>
      <vt:lpstr>PowerPoint Sunusu</vt:lpstr>
      <vt:lpstr>PowerPoint Sunusu</vt:lpstr>
      <vt:lpstr>PowerPoint Sunusu</vt:lpstr>
      <vt:lpstr>PowerPoint Sunusu</vt:lpstr>
      <vt:lpstr>Türkiye İlk Badem Çeşit Denemeleri</vt:lpstr>
      <vt:lpstr>Türkiye İlk Badem Çeşit Denemeleri</vt:lpstr>
      <vt:lpstr>Yeni Badem Çeşitleri</vt:lpstr>
      <vt:lpstr>PowerPoint Sunusu</vt:lpstr>
      <vt:lpstr>KİRAZ ÇEŞİT ÇALIŞMALARI</vt:lpstr>
      <vt:lpstr>KİRAZ ÇEŞİT ÇALIŞMALARI</vt:lpstr>
      <vt:lpstr>PowerPoint Sunusu</vt:lpstr>
      <vt:lpstr>Kiraz Fidanı Üretiminde Tozlayıcı Sorunu</vt:lpstr>
      <vt:lpstr>PowerPoint Sunusu</vt:lpstr>
      <vt:lpstr>PowerPoint Sunusu</vt:lpstr>
      <vt:lpstr>PowerPoint Sunusu</vt:lpstr>
      <vt:lpstr>Sweet Heart</vt:lpstr>
      <vt:lpstr>Regina </vt:lpstr>
      <vt:lpstr>Türkiyede Kiraz Ağaçlarında Şekil ve Verim  Budamasının Başlatılması (1996)</vt:lpstr>
      <vt:lpstr>PowerPoint Sunusu</vt:lpstr>
      <vt:lpstr>1997  Yılında ‘’Türkiye Ulusal Kiraz Çalışma Grubu’’ Prof. Dr. Nurettin KAŞKA Başkanlığında  Kuruldu</vt:lpstr>
      <vt:lpstr>Kiraz Anaçları</vt:lpstr>
      <vt:lpstr>PowerPoint Sunusu</vt:lpstr>
      <vt:lpstr>PowerPoint Sunusu</vt:lpstr>
      <vt:lpstr>ERİK</vt:lpstr>
      <vt:lpstr>2000 Yılında İtalya’dan İthal Edilerek Adana’ya Dikilen Japon Grubu Erik Çeşitleri</vt:lpstr>
      <vt:lpstr>PowerPoint Sunusu</vt:lpstr>
      <vt:lpstr>PowerPoint Sunusu</vt:lpstr>
      <vt:lpstr>PowerPoint Sunusu</vt:lpstr>
      <vt:lpstr>ŞEFTALİ-NEKTARİN</vt:lpstr>
      <vt:lpstr>2000 Yılında İtalya’dan İthal Edilerek Adana’ya Dikilen  Şeftali ve  Nektarin  Çeşitleri</vt:lpstr>
      <vt:lpstr>PowerPoint Sunusu</vt:lpstr>
      <vt:lpstr>ÜSTÜN Şeftali Çeşidi Değnek Köyü/Mersin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FİDAN ÜRETİM TEKNİKLERİNDEKİ GELİŞMELER</dc:title>
  <dc:creator>Ali KÜDEN</dc:creator>
  <cp:lastModifiedBy>Ayzin B.KÜDEN</cp:lastModifiedBy>
  <cp:revision>130</cp:revision>
  <dcterms:created xsi:type="dcterms:W3CDTF">2017-10-15T02:42:54Z</dcterms:created>
  <dcterms:modified xsi:type="dcterms:W3CDTF">2017-10-19T11:28:22Z</dcterms:modified>
</cp:coreProperties>
</file>