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7" r:id="rId3"/>
    <p:sldId id="284" r:id="rId4"/>
    <p:sldId id="285" r:id="rId5"/>
    <p:sldId id="286" r:id="rId6"/>
    <p:sldId id="292" r:id="rId7"/>
    <p:sldId id="291" r:id="rId8"/>
    <p:sldId id="293" r:id="rId9"/>
    <p:sldId id="287" r:id="rId10"/>
    <p:sldId id="294" r:id="rId11"/>
    <p:sldId id="296" r:id="rId12"/>
    <p:sldId id="295" r:id="rId13"/>
    <p:sldId id="297" r:id="rId14"/>
    <p:sldId id="298" r:id="rId15"/>
    <p:sldId id="299" r:id="rId16"/>
    <p:sldId id="300" r:id="rId17"/>
    <p:sldId id="28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4E3E8C-7904-448B-9412-6F8626198053}" type="datetimeFigureOut">
              <a:rPr lang="tr-TR" smtClean="0"/>
              <a:pPr/>
              <a:t>19.10.2017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DA6A05-2F45-4025-9A60-92FBD79D7809}" type="slidenum">
              <a:rPr lang="tr-TR" smtClean="0"/>
              <a:pPr/>
              <a:t>‹#›</a:t>
            </a:fld>
            <a:endParaRPr lang="tr-TR"/>
          </a:p>
        </p:txBody>
      </p:sp>
    </p:spTree>
    <p:extLst>
      <p:ext uri="{BB962C8B-B14F-4D97-AF65-F5344CB8AC3E}">
        <p14:creationId xmlns:p14="http://schemas.microsoft.com/office/powerpoint/2010/main" val="20764830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265BA-AD0E-46F2-9C2E-74725759BCDA}" type="datetimeFigureOut">
              <a:rPr lang="tr-TR" smtClean="0"/>
              <a:pPr/>
              <a:t>19.10.2017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0A7856-AAE4-4866-9567-DEA052EAAB20}" type="slidenum">
              <a:rPr lang="tr-TR" smtClean="0"/>
              <a:pPr/>
              <a:t>‹#›</a:t>
            </a:fld>
            <a:endParaRPr lang="tr-TR"/>
          </a:p>
        </p:txBody>
      </p:sp>
    </p:spTree>
    <p:extLst>
      <p:ext uri="{BB962C8B-B14F-4D97-AF65-F5344CB8AC3E}">
        <p14:creationId xmlns:p14="http://schemas.microsoft.com/office/powerpoint/2010/main" val="31400851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B0A7856-AAE4-4866-9567-DEA052EAAB20}" type="slidenum">
              <a:rPr lang="tr-TR" smtClean="0"/>
              <a:pPr/>
              <a:t>1</a:t>
            </a:fld>
            <a:endParaRPr lang="tr-TR"/>
          </a:p>
        </p:txBody>
      </p:sp>
    </p:spTree>
    <p:extLst>
      <p:ext uri="{BB962C8B-B14F-4D97-AF65-F5344CB8AC3E}">
        <p14:creationId xmlns:p14="http://schemas.microsoft.com/office/powerpoint/2010/main" val="2422822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B0A7856-AAE4-4866-9567-DEA052EAAB20}" type="slidenum">
              <a:rPr lang="tr-TR" smtClean="0"/>
              <a:pPr/>
              <a:t>2</a:t>
            </a:fld>
            <a:endParaRPr lang="tr-TR"/>
          </a:p>
        </p:txBody>
      </p:sp>
    </p:spTree>
    <p:extLst>
      <p:ext uri="{BB962C8B-B14F-4D97-AF65-F5344CB8AC3E}">
        <p14:creationId xmlns:p14="http://schemas.microsoft.com/office/powerpoint/2010/main" val="295953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8A674E3-FA8C-4ED7-B588-F7F30366854E}" type="datetime1">
              <a:rPr lang="tr-TR" smtClean="0"/>
              <a:t>19.10.2017</a:t>
            </a:fld>
            <a:endParaRPr lang="tr-TR"/>
          </a:p>
        </p:txBody>
      </p:sp>
      <p:sp>
        <p:nvSpPr>
          <p:cNvPr id="5" name="4 Altbilgi Yer Tutucusu"/>
          <p:cNvSpPr>
            <a:spLocks noGrp="1"/>
          </p:cNvSpPr>
          <p:nvPr>
            <p:ph type="ftr" sz="quarter" idx="11"/>
          </p:nvPr>
        </p:nvSpPr>
        <p:spPr/>
        <p:txBody>
          <a:bodyPr/>
          <a:lstStyle/>
          <a:p>
            <a:r>
              <a:rPr lang="tr-TR" smtClean="0"/>
              <a:t>Fidan Üreticileri Alt Birliği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5B09E5D-6A8F-43B1-84C6-09A33EAF266D}" type="datetime1">
              <a:rPr lang="tr-TR" smtClean="0"/>
              <a:t>19.10.2017</a:t>
            </a:fld>
            <a:endParaRPr lang="tr-TR"/>
          </a:p>
        </p:txBody>
      </p:sp>
      <p:sp>
        <p:nvSpPr>
          <p:cNvPr id="5" name="4 Altbilgi Yer Tutucusu"/>
          <p:cNvSpPr>
            <a:spLocks noGrp="1"/>
          </p:cNvSpPr>
          <p:nvPr>
            <p:ph type="ftr" sz="quarter" idx="11"/>
          </p:nvPr>
        </p:nvSpPr>
        <p:spPr/>
        <p:txBody>
          <a:bodyPr/>
          <a:lstStyle/>
          <a:p>
            <a:r>
              <a:rPr lang="tr-TR" smtClean="0"/>
              <a:t>Fidan Üreticileri Alt Birliği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90675C-41AD-4D83-BA8A-79BEFB50699E}" type="datetime1">
              <a:rPr lang="tr-TR" smtClean="0"/>
              <a:t>19.10.2017</a:t>
            </a:fld>
            <a:endParaRPr lang="tr-TR"/>
          </a:p>
        </p:txBody>
      </p:sp>
      <p:sp>
        <p:nvSpPr>
          <p:cNvPr id="5" name="4 Altbilgi Yer Tutucusu"/>
          <p:cNvSpPr>
            <a:spLocks noGrp="1"/>
          </p:cNvSpPr>
          <p:nvPr>
            <p:ph type="ftr" sz="quarter" idx="11"/>
          </p:nvPr>
        </p:nvSpPr>
        <p:spPr/>
        <p:txBody>
          <a:bodyPr/>
          <a:lstStyle/>
          <a:p>
            <a:r>
              <a:rPr lang="tr-TR" smtClean="0"/>
              <a:t>Fidan Üreticileri Alt Birliği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6B1A0E-0BEC-487C-896B-97868554ED0D}" type="datetime1">
              <a:rPr lang="tr-TR" smtClean="0"/>
              <a:t>19.10.2017</a:t>
            </a:fld>
            <a:endParaRPr lang="tr-TR"/>
          </a:p>
        </p:txBody>
      </p:sp>
      <p:sp>
        <p:nvSpPr>
          <p:cNvPr id="5" name="4 Altbilgi Yer Tutucusu"/>
          <p:cNvSpPr>
            <a:spLocks noGrp="1"/>
          </p:cNvSpPr>
          <p:nvPr>
            <p:ph type="ftr" sz="quarter" idx="11"/>
          </p:nvPr>
        </p:nvSpPr>
        <p:spPr/>
        <p:txBody>
          <a:bodyPr/>
          <a:lstStyle/>
          <a:p>
            <a:r>
              <a:rPr lang="tr-TR" smtClean="0"/>
              <a:t>Fidan Üreticileri Alt Birliği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F1BFD0A-D118-47DB-BE37-F645983E0B92}" type="datetime1">
              <a:rPr lang="tr-TR" smtClean="0"/>
              <a:t>19.10.2017</a:t>
            </a:fld>
            <a:endParaRPr lang="tr-TR"/>
          </a:p>
        </p:txBody>
      </p:sp>
      <p:sp>
        <p:nvSpPr>
          <p:cNvPr id="5" name="4 Altbilgi Yer Tutucusu"/>
          <p:cNvSpPr>
            <a:spLocks noGrp="1"/>
          </p:cNvSpPr>
          <p:nvPr>
            <p:ph type="ftr" sz="quarter" idx="11"/>
          </p:nvPr>
        </p:nvSpPr>
        <p:spPr/>
        <p:txBody>
          <a:bodyPr/>
          <a:lstStyle/>
          <a:p>
            <a:r>
              <a:rPr lang="tr-TR" smtClean="0"/>
              <a:t>Fidan Üreticileri Alt Birliği</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433C416-7472-4F16-8149-4B193893DB41}" type="datetime1">
              <a:rPr lang="tr-TR" smtClean="0"/>
              <a:t>19.10.2017</a:t>
            </a:fld>
            <a:endParaRPr lang="tr-TR"/>
          </a:p>
        </p:txBody>
      </p:sp>
      <p:sp>
        <p:nvSpPr>
          <p:cNvPr id="6" name="5 Altbilgi Yer Tutucusu"/>
          <p:cNvSpPr>
            <a:spLocks noGrp="1"/>
          </p:cNvSpPr>
          <p:nvPr>
            <p:ph type="ftr" sz="quarter" idx="11"/>
          </p:nvPr>
        </p:nvSpPr>
        <p:spPr/>
        <p:txBody>
          <a:bodyPr/>
          <a:lstStyle/>
          <a:p>
            <a:r>
              <a:rPr lang="tr-TR" smtClean="0"/>
              <a:t>Fidan Üreticileri Alt Birliği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F8DB695-C58C-4225-AC99-2C7BF806B326}" type="datetime1">
              <a:rPr lang="tr-TR" smtClean="0"/>
              <a:t>19.10.2017</a:t>
            </a:fld>
            <a:endParaRPr lang="tr-TR"/>
          </a:p>
        </p:txBody>
      </p:sp>
      <p:sp>
        <p:nvSpPr>
          <p:cNvPr id="8" name="7 Altbilgi Yer Tutucusu"/>
          <p:cNvSpPr>
            <a:spLocks noGrp="1"/>
          </p:cNvSpPr>
          <p:nvPr>
            <p:ph type="ftr" sz="quarter" idx="11"/>
          </p:nvPr>
        </p:nvSpPr>
        <p:spPr/>
        <p:txBody>
          <a:bodyPr/>
          <a:lstStyle/>
          <a:p>
            <a:r>
              <a:rPr lang="tr-TR" smtClean="0"/>
              <a:t>Fidan Üreticileri Alt Birliği</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0449F6A-92A9-47F3-9FEA-7CBED335C84A}" type="datetime1">
              <a:rPr lang="tr-TR" smtClean="0"/>
              <a:t>19.10.2017</a:t>
            </a:fld>
            <a:endParaRPr lang="tr-TR"/>
          </a:p>
        </p:txBody>
      </p:sp>
      <p:sp>
        <p:nvSpPr>
          <p:cNvPr id="4" name="3 Altbilgi Yer Tutucusu"/>
          <p:cNvSpPr>
            <a:spLocks noGrp="1"/>
          </p:cNvSpPr>
          <p:nvPr>
            <p:ph type="ftr" sz="quarter" idx="11"/>
          </p:nvPr>
        </p:nvSpPr>
        <p:spPr/>
        <p:txBody>
          <a:bodyPr/>
          <a:lstStyle/>
          <a:p>
            <a:r>
              <a:rPr lang="tr-TR" smtClean="0"/>
              <a:t>Fidan Üreticileri Alt Birliği</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687FA38-B672-4505-AC37-C1DD57ADFD3F}" type="datetime1">
              <a:rPr lang="tr-TR" smtClean="0"/>
              <a:t>19.10.2017</a:t>
            </a:fld>
            <a:endParaRPr lang="tr-TR"/>
          </a:p>
        </p:txBody>
      </p:sp>
      <p:sp>
        <p:nvSpPr>
          <p:cNvPr id="3" name="2 Altbilgi Yer Tutucusu"/>
          <p:cNvSpPr>
            <a:spLocks noGrp="1"/>
          </p:cNvSpPr>
          <p:nvPr>
            <p:ph type="ftr" sz="quarter" idx="11"/>
          </p:nvPr>
        </p:nvSpPr>
        <p:spPr/>
        <p:txBody>
          <a:bodyPr/>
          <a:lstStyle/>
          <a:p>
            <a:r>
              <a:rPr lang="tr-TR" smtClean="0"/>
              <a:t>Fidan Üreticileri Alt Birliği</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9F7AE9D-1756-4389-BDFD-CECCC32F6644}" type="datetime1">
              <a:rPr lang="tr-TR" smtClean="0"/>
              <a:t>19.10.2017</a:t>
            </a:fld>
            <a:endParaRPr lang="tr-TR"/>
          </a:p>
        </p:txBody>
      </p:sp>
      <p:sp>
        <p:nvSpPr>
          <p:cNvPr id="6" name="5 Altbilgi Yer Tutucusu"/>
          <p:cNvSpPr>
            <a:spLocks noGrp="1"/>
          </p:cNvSpPr>
          <p:nvPr>
            <p:ph type="ftr" sz="quarter" idx="11"/>
          </p:nvPr>
        </p:nvSpPr>
        <p:spPr/>
        <p:txBody>
          <a:bodyPr/>
          <a:lstStyle/>
          <a:p>
            <a:r>
              <a:rPr lang="tr-TR" smtClean="0"/>
              <a:t>Fidan Üreticileri Alt Birliği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B722D4B-8806-4C53-BDDF-7EB80A5AF4DE}" type="datetime1">
              <a:rPr lang="tr-TR" smtClean="0"/>
              <a:t>19.10.2017</a:t>
            </a:fld>
            <a:endParaRPr lang="tr-TR"/>
          </a:p>
        </p:txBody>
      </p:sp>
      <p:sp>
        <p:nvSpPr>
          <p:cNvPr id="6" name="5 Altbilgi Yer Tutucusu"/>
          <p:cNvSpPr>
            <a:spLocks noGrp="1"/>
          </p:cNvSpPr>
          <p:nvPr>
            <p:ph type="ftr" sz="quarter" idx="11"/>
          </p:nvPr>
        </p:nvSpPr>
        <p:spPr/>
        <p:txBody>
          <a:bodyPr/>
          <a:lstStyle/>
          <a:p>
            <a:r>
              <a:rPr lang="tr-TR" smtClean="0"/>
              <a:t>Fidan Üreticileri Alt Birliği</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7000"/>
            <a:lum/>
          </a:blip>
          <a:srcRect/>
          <a:stretch>
            <a:fillRect t="-3000" b="-3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0846F-51BD-4276-B9AB-A0393515C7B4}" type="datetime1">
              <a:rPr lang="tr-TR" smtClean="0"/>
              <a:t>19.10.2017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Fidan Üreticileri Alt Birliği</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692696"/>
            <a:ext cx="8064896" cy="1470025"/>
          </a:xfrm>
        </p:spPr>
        <p:txBody>
          <a:bodyPr/>
          <a:lstStyle/>
          <a:p>
            <a:r>
              <a:rPr lang="tr-TR" b="1" dirty="0" smtClean="0">
                <a:solidFill>
                  <a:schemeClr val="tx2">
                    <a:lumMod val="75000"/>
                  </a:schemeClr>
                </a:solidFill>
              </a:rPr>
              <a:t>FİDAN ÜRETİCİLERİ ALT BİRLİĞİ</a:t>
            </a:r>
            <a:endParaRPr lang="tr-TR" b="1" dirty="0">
              <a:solidFill>
                <a:schemeClr val="tx2">
                  <a:lumMod val="75000"/>
                </a:schemeClr>
              </a:solidFill>
            </a:endParaRPr>
          </a:p>
        </p:txBody>
      </p:sp>
      <p:sp>
        <p:nvSpPr>
          <p:cNvPr id="3" name="2 Alt Başlık"/>
          <p:cNvSpPr>
            <a:spLocks noGrp="1"/>
          </p:cNvSpPr>
          <p:nvPr>
            <p:ph type="subTitle" idx="1"/>
          </p:nvPr>
        </p:nvSpPr>
        <p:spPr>
          <a:xfrm>
            <a:off x="1547664" y="2492896"/>
            <a:ext cx="6400800" cy="3600400"/>
          </a:xfrm>
        </p:spPr>
        <p:txBody>
          <a:bodyPr>
            <a:noAutofit/>
          </a:bodyPr>
          <a:lstStyle/>
          <a:p>
            <a:endParaRPr lang="tr-TR" sz="4800" b="1" dirty="0" smtClean="0">
              <a:solidFill>
                <a:srgbClr val="FF0000"/>
              </a:solidFill>
            </a:endParaRPr>
          </a:p>
          <a:p>
            <a:r>
              <a:rPr lang="tr-TR" sz="4800" b="1" dirty="0" smtClean="0">
                <a:solidFill>
                  <a:srgbClr val="FF0000"/>
                </a:solidFill>
              </a:rPr>
              <a:t>GÜRSEL TANRIVER</a:t>
            </a:r>
          </a:p>
          <a:p>
            <a:r>
              <a:rPr lang="tr-TR" sz="1800" b="1" dirty="0" smtClean="0">
                <a:solidFill>
                  <a:schemeClr val="tx2">
                    <a:lumMod val="75000"/>
                  </a:schemeClr>
                </a:solidFill>
              </a:rPr>
              <a:t>YÖNETİM KURULU BAŞKANI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5937523"/>
          </a:xfrm>
        </p:spPr>
        <p:txBody>
          <a:bodyPr>
            <a:normAutofit fontScale="62500" lnSpcReduction="20000"/>
          </a:bodyPr>
          <a:lstStyle/>
          <a:p>
            <a:pPr algn="just">
              <a:lnSpc>
                <a:spcPct val="200000"/>
              </a:lnSpc>
              <a:buNone/>
              <a:defRPr/>
            </a:pPr>
            <a:r>
              <a:rPr lang="tr-TR" dirty="0">
                <a:latin typeface="Arial" pitchFamily="34" charset="0"/>
                <a:cs typeface="Arial" pitchFamily="34" charset="0"/>
              </a:rPr>
              <a:t>D</a:t>
            </a:r>
            <a:r>
              <a:rPr lang="tr-TR" dirty="0" smtClean="0">
                <a:latin typeface="Arial" pitchFamily="34" charset="0"/>
                <a:cs typeface="Arial" pitchFamily="34" charset="0"/>
              </a:rPr>
              <a:t>eğerli </a:t>
            </a:r>
            <a:r>
              <a:rPr lang="tr-TR" dirty="0" smtClean="0">
                <a:latin typeface="Arial" pitchFamily="34" charset="0"/>
                <a:cs typeface="Arial" pitchFamily="34" charset="0"/>
              </a:rPr>
              <a:t>hocalarımız, özel sektör ve kamu araştırma kuruluşlarımız ;</a:t>
            </a:r>
          </a:p>
          <a:p>
            <a:pPr algn="just">
              <a:lnSpc>
                <a:spcPct val="200000"/>
              </a:lnSpc>
              <a:defRPr/>
            </a:pPr>
            <a:r>
              <a:rPr lang="tr-TR" dirty="0" smtClean="0">
                <a:latin typeface="Arial" pitchFamily="34" charset="0"/>
                <a:cs typeface="Arial" pitchFamily="34" charset="0"/>
              </a:rPr>
              <a:t>Türkiye’de patent ve ıslahta ne kadar geride olduğumuzu açıklamak istiyorum.</a:t>
            </a:r>
          </a:p>
          <a:p>
            <a:pPr algn="just">
              <a:lnSpc>
                <a:spcPct val="200000"/>
              </a:lnSpc>
              <a:defRPr/>
            </a:pPr>
            <a:r>
              <a:rPr lang="tr-TR" dirty="0" smtClean="0">
                <a:latin typeface="Arial" pitchFamily="34" charset="0"/>
                <a:cs typeface="Arial" pitchFamily="34" charset="0"/>
              </a:rPr>
              <a:t>2017 yılında 1 milyon olan patent </a:t>
            </a:r>
            <a:r>
              <a:rPr lang="tr-TR" dirty="0" smtClean="0">
                <a:latin typeface="Arial" pitchFamily="34" charset="0"/>
                <a:cs typeface="Arial" pitchFamily="34" charset="0"/>
              </a:rPr>
              <a:t>başvurusu;</a:t>
            </a:r>
            <a:endParaRPr lang="tr-TR" dirty="0" smtClean="0">
              <a:latin typeface="Arial" pitchFamily="34" charset="0"/>
              <a:cs typeface="Arial" pitchFamily="34" charset="0"/>
            </a:endParaRPr>
          </a:p>
          <a:p>
            <a:pPr algn="just">
              <a:lnSpc>
                <a:spcPct val="200000"/>
              </a:lnSpc>
              <a:defRPr/>
            </a:pPr>
            <a:r>
              <a:rPr lang="tr-TR" dirty="0" smtClean="0">
                <a:latin typeface="Arial" pitchFamily="34" charset="0"/>
                <a:cs typeface="Arial" pitchFamily="34" charset="0"/>
              </a:rPr>
              <a:t>Almanya 500,</a:t>
            </a:r>
          </a:p>
          <a:p>
            <a:pPr algn="just">
              <a:lnSpc>
                <a:spcPct val="200000"/>
              </a:lnSpc>
              <a:defRPr/>
            </a:pPr>
            <a:r>
              <a:rPr lang="tr-TR" dirty="0" smtClean="0">
                <a:latin typeface="Arial" pitchFamily="34" charset="0"/>
                <a:cs typeface="Arial" pitchFamily="34" charset="0"/>
              </a:rPr>
              <a:t>Güney Kore 300 ve</a:t>
            </a:r>
          </a:p>
          <a:p>
            <a:pPr algn="just">
              <a:lnSpc>
                <a:spcPct val="200000"/>
              </a:lnSpc>
              <a:defRPr/>
            </a:pPr>
            <a:r>
              <a:rPr lang="tr-TR" dirty="0" smtClean="0">
                <a:latin typeface="Arial" pitchFamily="34" charset="0"/>
                <a:cs typeface="Arial" pitchFamily="34" charset="0"/>
              </a:rPr>
              <a:t>İran’da 173’tür.</a:t>
            </a:r>
          </a:p>
          <a:p>
            <a:pPr algn="just">
              <a:lnSpc>
                <a:spcPct val="200000"/>
              </a:lnSpc>
              <a:defRPr/>
            </a:pPr>
            <a:r>
              <a:rPr lang="tr-TR" dirty="0">
                <a:solidFill>
                  <a:srgbClr val="FF0000"/>
                </a:solidFill>
                <a:latin typeface="Arial" pitchFamily="34" charset="0"/>
                <a:cs typeface="Arial" pitchFamily="34" charset="0"/>
              </a:rPr>
              <a:t>Türkiye  68</a:t>
            </a:r>
            <a:r>
              <a:rPr lang="tr-TR" dirty="0" smtClean="0">
                <a:solidFill>
                  <a:srgbClr val="FF0000"/>
                </a:solidFill>
                <a:latin typeface="Arial" pitchFamily="34" charset="0"/>
                <a:cs typeface="Arial" pitchFamily="34" charset="0"/>
              </a:rPr>
              <a:t>,</a:t>
            </a:r>
          </a:p>
          <a:p>
            <a:pPr algn="just">
              <a:lnSpc>
                <a:spcPct val="200000"/>
              </a:lnSpc>
              <a:defRPr/>
            </a:pPr>
            <a:r>
              <a:rPr lang="tr-TR" dirty="0" smtClean="0">
                <a:latin typeface="Arial" pitchFamily="34" charset="0"/>
                <a:cs typeface="Arial" pitchFamily="34" charset="0"/>
              </a:rPr>
              <a:t>Dünya ortalaması da 254’tür.</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7143101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548680"/>
            <a:ext cx="8229600" cy="5937523"/>
          </a:xfrm>
        </p:spPr>
        <p:txBody>
          <a:bodyPr>
            <a:normAutofit/>
          </a:bodyPr>
          <a:lstStyle/>
          <a:p>
            <a:pPr algn="just">
              <a:lnSpc>
                <a:spcPct val="200000"/>
              </a:lnSpc>
              <a:buNone/>
              <a:defRPr/>
            </a:pPr>
            <a:r>
              <a:rPr lang="tr-TR" sz="2000" dirty="0" smtClean="0">
                <a:latin typeface="Arial" pitchFamily="34" charset="0"/>
                <a:cs typeface="Arial" pitchFamily="34" charset="0"/>
              </a:rPr>
              <a:t>Konuyu meyve ıslahına getirecek olursak;</a:t>
            </a:r>
          </a:p>
          <a:p>
            <a:pPr algn="just">
              <a:lnSpc>
                <a:spcPct val="200000"/>
              </a:lnSpc>
              <a:buNone/>
              <a:defRPr/>
            </a:pPr>
            <a:endParaRPr lang="tr-TR" dirty="0">
              <a:latin typeface="Arial" pitchFamily="34" charset="0"/>
              <a:cs typeface="Arial" pitchFamily="34" charset="0"/>
            </a:endParaRPr>
          </a:p>
          <a:p>
            <a:pPr algn="just">
              <a:lnSpc>
                <a:spcPct val="200000"/>
              </a:lnSpc>
              <a:buNone/>
              <a:defRPr/>
            </a:pPr>
            <a:endParaRPr lang="tr-TR" dirty="0" smtClean="0">
              <a:latin typeface="Arial" pitchFamily="34" charset="0"/>
              <a:cs typeface="Arial" pitchFamily="34" charset="0"/>
            </a:endParaRP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389615583"/>
              </p:ext>
            </p:extLst>
          </p:nvPr>
        </p:nvGraphicFramePr>
        <p:xfrm>
          <a:off x="405879" y="1484784"/>
          <a:ext cx="8064897" cy="2225040"/>
        </p:xfrm>
        <a:graphic>
          <a:graphicData uri="http://schemas.openxmlformats.org/drawingml/2006/table">
            <a:tbl>
              <a:tblPr firstRow="1" bandRow="1">
                <a:tableStyleId>{5C22544A-7EE6-4342-B048-85BDC9FD1C3A}</a:tableStyleId>
              </a:tblPr>
              <a:tblGrid>
                <a:gridCol w="5027963"/>
                <a:gridCol w="1512168"/>
                <a:gridCol w="1524766"/>
              </a:tblGrid>
              <a:tr h="370840">
                <a:tc>
                  <a:txBody>
                    <a:bodyPr/>
                    <a:lstStyle/>
                    <a:p>
                      <a:r>
                        <a:rPr lang="tr-TR" dirty="0" smtClean="0"/>
                        <a:t>Çeşit sayısı</a:t>
                      </a:r>
                      <a:endParaRPr lang="tr-TR" dirty="0"/>
                    </a:p>
                  </a:txBody>
                  <a:tcPr/>
                </a:tc>
                <a:tc>
                  <a:txBody>
                    <a:bodyPr/>
                    <a:lstStyle/>
                    <a:p>
                      <a:r>
                        <a:rPr lang="tr-TR" dirty="0" smtClean="0"/>
                        <a:t>2016</a:t>
                      </a:r>
                      <a:endParaRPr lang="tr-TR" dirty="0"/>
                    </a:p>
                  </a:txBody>
                  <a:tcPr/>
                </a:tc>
                <a:tc>
                  <a:txBody>
                    <a:bodyPr/>
                    <a:lstStyle/>
                    <a:p>
                      <a:r>
                        <a:rPr lang="tr-TR" dirty="0" smtClean="0"/>
                        <a:t>2017</a:t>
                      </a:r>
                      <a:endParaRPr lang="tr-TR" dirty="0"/>
                    </a:p>
                  </a:txBody>
                  <a:tcPr/>
                </a:tc>
              </a:tr>
              <a:tr h="370840">
                <a:tc>
                  <a:txBody>
                    <a:bodyPr/>
                    <a:lstStyle/>
                    <a:p>
                      <a:r>
                        <a:rPr lang="tr-TR" dirty="0" smtClean="0"/>
                        <a:t>Koruma altındaki çeşit sayısı</a:t>
                      </a:r>
                      <a:endParaRPr lang="tr-TR" dirty="0"/>
                    </a:p>
                  </a:txBody>
                  <a:tcPr/>
                </a:tc>
                <a:tc>
                  <a:txBody>
                    <a:bodyPr/>
                    <a:lstStyle/>
                    <a:p>
                      <a:r>
                        <a:rPr lang="tr-TR" dirty="0" smtClean="0"/>
                        <a:t>275</a:t>
                      </a:r>
                      <a:endParaRPr lang="tr-TR" dirty="0"/>
                    </a:p>
                  </a:txBody>
                  <a:tcPr/>
                </a:tc>
                <a:tc>
                  <a:txBody>
                    <a:bodyPr/>
                    <a:lstStyle/>
                    <a:p>
                      <a:r>
                        <a:rPr lang="tr-TR" dirty="0" smtClean="0"/>
                        <a:t>322</a:t>
                      </a:r>
                      <a:endParaRPr lang="tr-TR" dirty="0"/>
                    </a:p>
                  </a:txBody>
                  <a:tcPr/>
                </a:tc>
              </a:tr>
              <a:tr h="370840">
                <a:tc>
                  <a:txBody>
                    <a:bodyPr/>
                    <a:lstStyle/>
                    <a:p>
                      <a:r>
                        <a:rPr lang="tr-TR" dirty="0" smtClean="0"/>
                        <a:t>Yabancı ıslah çeşit sayısı</a:t>
                      </a:r>
                      <a:endParaRPr lang="tr-TR" dirty="0"/>
                    </a:p>
                  </a:txBody>
                  <a:tcPr/>
                </a:tc>
                <a:tc>
                  <a:txBody>
                    <a:bodyPr/>
                    <a:lstStyle/>
                    <a:p>
                      <a:r>
                        <a:rPr lang="tr-TR" dirty="0" smtClean="0"/>
                        <a:t>231</a:t>
                      </a:r>
                      <a:endParaRPr lang="tr-TR" dirty="0"/>
                    </a:p>
                  </a:txBody>
                  <a:tcPr/>
                </a:tc>
                <a:tc>
                  <a:txBody>
                    <a:bodyPr/>
                    <a:lstStyle/>
                    <a:p>
                      <a:r>
                        <a:rPr lang="tr-TR" dirty="0" smtClean="0"/>
                        <a:t>272</a:t>
                      </a:r>
                      <a:endParaRPr lang="tr-TR" dirty="0"/>
                    </a:p>
                  </a:txBody>
                  <a:tcPr/>
                </a:tc>
              </a:tr>
              <a:tr h="370840">
                <a:tc>
                  <a:txBody>
                    <a:bodyPr/>
                    <a:lstStyle/>
                    <a:p>
                      <a:r>
                        <a:rPr lang="tr-TR" dirty="0" smtClean="0"/>
                        <a:t>TAGEM </a:t>
                      </a:r>
                      <a:r>
                        <a:rPr lang="tr-TR" dirty="0" err="1" smtClean="0"/>
                        <a:t>Arş.Ens</a:t>
                      </a:r>
                      <a:r>
                        <a:rPr lang="tr-TR" dirty="0" smtClean="0"/>
                        <a:t>. Islah çeşit</a:t>
                      </a:r>
                      <a:r>
                        <a:rPr lang="tr-TR" baseline="0" dirty="0" smtClean="0"/>
                        <a:t> sayısı</a:t>
                      </a:r>
                      <a:endParaRPr lang="tr-TR" dirty="0"/>
                    </a:p>
                  </a:txBody>
                  <a:tcPr/>
                </a:tc>
                <a:tc>
                  <a:txBody>
                    <a:bodyPr/>
                    <a:lstStyle/>
                    <a:p>
                      <a:r>
                        <a:rPr lang="tr-TR" dirty="0" smtClean="0"/>
                        <a:t>22</a:t>
                      </a:r>
                      <a:endParaRPr lang="tr-TR" dirty="0"/>
                    </a:p>
                  </a:txBody>
                  <a:tcPr/>
                </a:tc>
                <a:tc>
                  <a:txBody>
                    <a:bodyPr/>
                    <a:lstStyle/>
                    <a:p>
                      <a:r>
                        <a:rPr lang="tr-TR" dirty="0" smtClean="0"/>
                        <a:t>23</a:t>
                      </a:r>
                      <a:endParaRPr lang="tr-TR" dirty="0"/>
                    </a:p>
                  </a:txBody>
                  <a:tcPr/>
                </a:tc>
              </a:tr>
              <a:tr h="370840">
                <a:tc>
                  <a:txBody>
                    <a:bodyPr/>
                    <a:lstStyle/>
                    <a:p>
                      <a:r>
                        <a:rPr lang="tr-TR" dirty="0" smtClean="0"/>
                        <a:t>Üniversitelerin ıslah ettiği çeşit sayısı</a:t>
                      </a:r>
                      <a:endParaRPr lang="tr-TR" dirty="0"/>
                    </a:p>
                  </a:txBody>
                  <a:tcPr/>
                </a:tc>
                <a:tc>
                  <a:txBody>
                    <a:bodyPr/>
                    <a:lstStyle/>
                    <a:p>
                      <a:r>
                        <a:rPr lang="tr-TR" dirty="0" smtClean="0"/>
                        <a:t>3</a:t>
                      </a:r>
                      <a:endParaRPr lang="tr-TR" dirty="0"/>
                    </a:p>
                  </a:txBody>
                  <a:tcPr/>
                </a:tc>
                <a:tc>
                  <a:txBody>
                    <a:bodyPr/>
                    <a:lstStyle/>
                    <a:p>
                      <a:r>
                        <a:rPr lang="tr-TR" dirty="0" smtClean="0"/>
                        <a:t>3</a:t>
                      </a:r>
                    </a:p>
                  </a:txBody>
                  <a:tcPr/>
                </a:tc>
              </a:tr>
              <a:tr h="370840">
                <a:tc>
                  <a:txBody>
                    <a:bodyPr/>
                    <a:lstStyle/>
                    <a:p>
                      <a:r>
                        <a:rPr lang="tr-TR" dirty="0" smtClean="0"/>
                        <a:t>Özel sektör ıslahı çeşit sayısı</a:t>
                      </a:r>
                      <a:endParaRPr lang="tr-TR" dirty="0"/>
                    </a:p>
                  </a:txBody>
                  <a:tcPr/>
                </a:tc>
                <a:tc>
                  <a:txBody>
                    <a:bodyPr/>
                    <a:lstStyle/>
                    <a:p>
                      <a:r>
                        <a:rPr lang="tr-TR" dirty="0" smtClean="0"/>
                        <a:t>19</a:t>
                      </a:r>
                      <a:endParaRPr lang="tr-TR" dirty="0"/>
                    </a:p>
                  </a:txBody>
                  <a:tcPr/>
                </a:tc>
                <a:tc>
                  <a:txBody>
                    <a:bodyPr/>
                    <a:lstStyle/>
                    <a:p>
                      <a:r>
                        <a:rPr lang="tr-TR" dirty="0" smtClean="0"/>
                        <a:t>24</a:t>
                      </a:r>
                      <a:endParaRPr lang="tr-TR" dirty="0"/>
                    </a:p>
                  </a:txBody>
                  <a:tcPr/>
                </a:tc>
              </a:tr>
            </a:tbl>
          </a:graphicData>
        </a:graphic>
      </p:graphicFrame>
      <p:sp>
        <p:nvSpPr>
          <p:cNvPr id="6" name="Metin kutusu 5"/>
          <p:cNvSpPr txBox="1"/>
          <p:nvPr/>
        </p:nvSpPr>
        <p:spPr>
          <a:xfrm>
            <a:off x="189856" y="4293096"/>
            <a:ext cx="8496944" cy="1938992"/>
          </a:xfrm>
          <a:prstGeom prst="rect">
            <a:avLst/>
          </a:prstGeom>
          <a:noFill/>
        </p:spPr>
        <p:txBody>
          <a:bodyPr wrap="square" rtlCol="0">
            <a:spAutoFit/>
          </a:bodyPr>
          <a:lstStyle/>
          <a:p>
            <a:r>
              <a:rPr lang="tr-TR" sz="2000" dirty="0" smtClean="0"/>
              <a:t>Bu tablo ülkemizin meyvecilikteki durumunu göstermektedir. Bugünü milat kabul edelim ve Bakanlığımızın desteği ile Üniversitelerimiz, kamu ve özel sektör araştırma kuruluşumuz biz fidancılarla el ele vererek, tüm paydaşlar birleşerek çok mükemmel çeşitler ıslah edebiliriz.</a:t>
            </a:r>
          </a:p>
          <a:p>
            <a:r>
              <a:rPr lang="tr-TR" sz="2000" dirty="0" smtClean="0">
                <a:solidFill>
                  <a:srgbClr val="FF0000"/>
                </a:solidFill>
              </a:rPr>
              <a:t>Hadi gelin bunu birlikte başaralım.</a:t>
            </a:r>
            <a:endParaRPr lang="tr-TR" sz="2000" dirty="0">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90733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fontScale="85000" lnSpcReduction="10000"/>
          </a:bodyPr>
          <a:lstStyle/>
          <a:p>
            <a:pPr algn="just">
              <a:lnSpc>
                <a:spcPct val="200000"/>
              </a:lnSpc>
              <a:buNone/>
              <a:defRPr/>
            </a:pPr>
            <a:r>
              <a:rPr lang="tr-TR" dirty="0" smtClean="0">
                <a:latin typeface="Arial" pitchFamily="34" charset="0"/>
                <a:cs typeface="Arial" pitchFamily="34" charset="0"/>
              </a:rPr>
              <a:t>Dünyanın en yenilikçi </a:t>
            </a:r>
            <a:r>
              <a:rPr lang="tr-TR" dirty="0" smtClean="0">
                <a:latin typeface="Arial" pitchFamily="34" charset="0"/>
                <a:cs typeface="Arial" pitchFamily="34" charset="0"/>
              </a:rPr>
              <a:t>üniversiteleri Japonya’daki </a:t>
            </a:r>
            <a:r>
              <a:rPr lang="tr-TR" dirty="0" smtClean="0">
                <a:latin typeface="Arial" pitchFamily="34" charset="0"/>
                <a:cs typeface="Arial" pitchFamily="34" charset="0"/>
              </a:rPr>
              <a:t>üniversiteler ilk sırada yer alırken, Türkiye istatistiklere bile </a:t>
            </a:r>
            <a:r>
              <a:rPr lang="tr-TR" dirty="0" smtClean="0">
                <a:latin typeface="Arial" pitchFamily="34" charset="0"/>
                <a:cs typeface="Arial" pitchFamily="34" charset="0"/>
              </a:rPr>
              <a:t>girememektedir</a:t>
            </a:r>
            <a:r>
              <a:rPr lang="tr-TR" dirty="0" smtClean="0">
                <a:latin typeface="Arial" pitchFamily="34" charset="0"/>
                <a:cs typeface="Arial" pitchFamily="34" charset="0"/>
              </a:rPr>
              <a:t>.</a:t>
            </a:r>
          </a:p>
          <a:p>
            <a:pPr algn="just">
              <a:lnSpc>
                <a:spcPct val="200000"/>
              </a:lnSpc>
              <a:buNone/>
              <a:defRPr/>
            </a:pPr>
            <a:r>
              <a:rPr lang="tr-TR" dirty="0" smtClean="0">
                <a:latin typeface="Arial" pitchFamily="34" charset="0"/>
                <a:cs typeface="Arial" pitchFamily="34" charset="0"/>
              </a:rPr>
              <a:t>Ar-Ge ve ıslaha hem üreticiler olarak bizler hem de Bakanlık olarak gerekli destek ve değer verilmemektedir.</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108663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fontScale="70000" lnSpcReduction="20000"/>
          </a:bodyPr>
          <a:lstStyle/>
          <a:p>
            <a:pPr algn="just">
              <a:lnSpc>
                <a:spcPct val="200000"/>
              </a:lnSpc>
              <a:buNone/>
              <a:defRPr/>
            </a:pPr>
            <a:r>
              <a:rPr lang="tr-TR" dirty="0" smtClean="0">
                <a:latin typeface="Arial" pitchFamily="34" charset="0"/>
                <a:cs typeface="Arial" pitchFamily="34" charset="0"/>
              </a:rPr>
              <a:t>Sevgili FÜAB Ailem;</a:t>
            </a:r>
          </a:p>
          <a:p>
            <a:pPr algn="just">
              <a:lnSpc>
                <a:spcPct val="200000"/>
              </a:lnSpc>
              <a:buNone/>
              <a:defRPr/>
            </a:pPr>
            <a:r>
              <a:rPr lang="tr-TR" dirty="0" smtClean="0">
                <a:latin typeface="Arial" pitchFamily="34" charset="0"/>
                <a:cs typeface="Arial" pitchFamily="34" charset="0"/>
              </a:rPr>
              <a:t>Bu birlikteliği kuran </a:t>
            </a:r>
            <a:r>
              <a:rPr lang="tr-TR" dirty="0" smtClean="0">
                <a:latin typeface="Arial" pitchFamily="34" charset="0"/>
                <a:cs typeface="Arial" pitchFamily="34" charset="0"/>
              </a:rPr>
              <a:t>kurucu başkanlarımıza ve katkı koyan herkese </a:t>
            </a:r>
            <a:r>
              <a:rPr lang="tr-TR" dirty="0" smtClean="0">
                <a:latin typeface="Arial" pitchFamily="34" charset="0"/>
                <a:cs typeface="Arial" pitchFamily="34" charset="0"/>
              </a:rPr>
              <a:t>teşekkür ederim.</a:t>
            </a:r>
          </a:p>
          <a:p>
            <a:pPr algn="just">
              <a:lnSpc>
                <a:spcPct val="200000"/>
              </a:lnSpc>
              <a:buNone/>
              <a:defRPr/>
            </a:pPr>
            <a:r>
              <a:rPr lang="tr-TR" dirty="0" smtClean="0">
                <a:latin typeface="Arial" pitchFamily="34" charset="0"/>
                <a:cs typeface="Arial" pitchFamily="34" charset="0"/>
              </a:rPr>
              <a:t>Daha önce de </a:t>
            </a:r>
            <a:r>
              <a:rPr lang="tr-TR" dirty="0" err="1" smtClean="0">
                <a:latin typeface="Arial" pitchFamily="34" charset="0"/>
                <a:cs typeface="Arial" pitchFamily="34" charset="0"/>
              </a:rPr>
              <a:t>çalıştaylar</a:t>
            </a:r>
            <a:r>
              <a:rPr lang="tr-TR" dirty="0" smtClean="0">
                <a:latin typeface="Arial" pitchFamily="34" charset="0"/>
                <a:cs typeface="Arial" pitchFamily="34" charset="0"/>
              </a:rPr>
              <a:t> ve bölgesel toplantılar yaptık.</a:t>
            </a:r>
          </a:p>
          <a:p>
            <a:pPr algn="just">
              <a:lnSpc>
                <a:spcPct val="200000"/>
              </a:lnSpc>
              <a:buNone/>
              <a:defRPr/>
            </a:pPr>
            <a:r>
              <a:rPr lang="tr-TR" dirty="0" smtClean="0">
                <a:latin typeface="Arial" pitchFamily="34" charset="0"/>
                <a:cs typeface="Arial" pitchFamily="34" charset="0"/>
              </a:rPr>
              <a:t>Ama bu </a:t>
            </a:r>
            <a:r>
              <a:rPr lang="tr-TR" dirty="0" err="1" smtClean="0">
                <a:latin typeface="Arial" pitchFamily="34" charset="0"/>
                <a:cs typeface="Arial" pitchFamily="34" charset="0"/>
              </a:rPr>
              <a:t>çalıştayın</a:t>
            </a:r>
            <a:r>
              <a:rPr lang="tr-TR" dirty="0" smtClean="0">
                <a:latin typeface="Arial" pitchFamily="34" charset="0"/>
                <a:cs typeface="Arial" pitchFamily="34" charset="0"/>
              </a:rPr>
              <a:t> farkı ailelerimizi de içine dahil ettik. Yaklaşık ailelerle birlikte 350 </a:t>
            </a:r>
            <a:r>
              <a:rPr lang="tr-TR" dirty="0" smtClean="0">
                <a:latin typeface="Arial" pitchFamily="34" charset="0"/>
                <a:cs typeface="Arial" pitchFamily="34" charset="0"/>
              </a:rPr>
              <a:t>katılımcı </a:t>
            </a:r>
            <a:r>
              <a:rPr lang="tr-TR" dirty="0" smtClean="0">
                <a:latin typeface="Arial" pitchFamily="34" charset="0"/>
                <a:cs typeface="Arial" pitchFamily="34" charset="0"/>
              </a:rPr>
              <a:t>var. İnşallah bunu geleneksel hale getirip her yıl olmasa bile 2 yılda bir </a:t>
            </a:r>
            <a:r>
              <a:rPr lang="tr-TR" dirty="0" smtClean="0">
                <a:latin typeface="Arial" pitchFamily="34" charset="0"/>
                <a:cs typeface="Arial" pitchFamily="34" charset="0"/>
              </a:rPr>
              <a:t>yapalım istiyoruz.</a:t>
            </a:r>
            <a:endParaRPr lang="tr-TR" dirty="0" smtClean="0">
              <a:latin typeface="Arial" pitchFamily="34" charset="0"/>
              <a:cs typeface="Arial" pitchFamily="34" charset="0"/>
            </a:endParaRP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1614904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8"/>
            <a:ext cx="8229600" cy="5865515"/>
          </a:xfrm>
        </p:spPr>
        <p:txBody>
          <a:bodyPr>
            <a:noAutofit/>
          </a:bodyPr>
          <a:lstStyle/>
          <a:p>
            <a:pPr algn="just">
              <a:lnSpc>
                <a:spcPct val="200000"/>
              </a:lnSpc>
              <a:buNone/>
              <a:defRPr/>
            </a:pPr>
            <a:r>
              <a:rPr lang="tr-TR" sz="1600" dirty="0" smtClean="0">
                <a:latin typeface="Arial" pitchFamily="34" charset="0"/>
                <a:cs typeface="Arial" pitchFamily="34" charset="0"/>
              </a:rPr>
              <a:t>Ancak bunları ve daha iyilerini yapabilmek Kanunlarımız gereği </a:t>
            </a:r>
            <a:r>
              <a:rPr lang="tr-TR" sz="1600" dirty="0" smtClean="0">
                <a:solidFill>
                  <a:srgbClr val="FF0000"/>
                </a:solidFill>
                <a:latin typeface="Arial" pitchFamily="34" charset="0"/>
                <a:cs typeface="Arial" pitchFamily="34" charset="0"/>
              </a:rPr>
              <a:t>aidatlarınızı</a:t>
            </a:r>
            <a:r>
              <a:rPr lang="tr-TR" sz="1600" dirty="0" smtClean="0">
                <a:latin typeface="Arial" pitchFamily="34" charset="0"/>
                <a:cs typeface="Arial" pitchFamily="34" charset="0"/>
              </a:rPr>
              <a:t> zamanında, </a:t>
            </a:r>
            <a:r>
              <a:rPr lang="tr-TR" sz="1600" dirty="0" smtClean="0">
                <a:solidFill>
                  <a:srgbClr val="FF0000"/>
                </a:solidFill>
                <a:latin typeface="Arial" pitchFamily="34" charset="0"/>
                <a:cs typeface="Arial" pitchFamily="34" charset="0"/>
              </a:rPr>
              <a:t>binde 3</a:t>
            </a:r>
            <a:r>
              <a:rPr lang="tr-TR" sz="1600" dirty="0" smtClean="0">
                <a:latin typeface="Arial" pitchFamily="34" charset="0"/>
                <a:cs typeface="Arial" pitchFamily="34" charset="0"/>
              </a:rPr>
              <a:t> komisyonlarınızı doğru beyanla ve zamanında öderseniz çok daha iyi hizmetler alacağınıza emin olunuz.</a:t>
            </a:r>
          </a:p>
          <a:p>
            <a:pPr algn="just">
              <a:lnSpc>
                <a:spcPct val="200000"/>
              </a:lnSpc>
              <a:buNone/>
              <a:defRPr/>
            </a:pPr>
            <a:r>
              <a:rPr lang="tr-TR" sz="1600" dirty="0" smtClean="0">
                <a:latin typeface="Arial" pitchFamily="34" charset="0"/>
                <a:cs typeface="Arial" pitchFamily="34" charset="0"/>
              </a:rPr>
              <a:t>Çünkü yönetimleriniz bugüne kadar çok fedakarca çalışmıştır. FÜAB Üyeler ve </a:t>
            </a:r>
            <a:r>
              <a:rPr lang="tr-TR" sz="1600" dirty="0" smtClean="0">
                <a:latin typeface="Arial" pitchFamily="34" charset="0"/>
                <a:cs typeface="Arial" pitchFamily="34" charset="0"/>
              </a:rPr>
              <a:t>Al-Sat </a:t>
            </a:r>
            <a:r>
              <a:rPr lang="tr-TR" sz="1600" dirty="0" err="1" smtClean="0">
                <a:latin typeface="Arial" pitchFamily="34" charset="0"/>
                <a:cs typeface="Arial" pitchFamily="34" charset="0"/>
              </a:rPr>
              <a:t>Whatsapp</a:t>
            </a:r>
            <a:r>
              <a:rPr lang="tr-TR" sz="1600" dirty="0" smtClean="0">
                <a:latin typeface="Arial" pitchFamily="34" charset="0"/>
                <a:cs typeface="Arial" pitchFamily="34" charset="0"/>
              </a:rPr>
              <a:t> Gruplarında grubu ilgilendiren ilgilendirmeyen birçok eleştiriler yapılıyor.</a:t>
            </a:r>
          </a:p>
          <a:p>
            <a:pPr algn="just">
              <a:lnSpc>
                <a:spcPct val="200000"/>
              </a:lnSpc>
              <a:buNone/>
              <a:defRPr/>
            </a:pPr>
            <a:r>
              <a:rPr lang="tr-TR" sz="1600" dirty="0" smtClean="0">
                <a:latin typeface="Arial" pitchFamily="34" charset="0"/>
                <a:cs typeface="Arial" pitchFamily="34" charset="0"/>
              </a:rPr>
              <a:t>Eleştiriye açığız ve her eleştiriyi dikkate alıyoruz. Yönetim Kurulu ve Bakanlığımız orunların çözümü ile ilgili yoğun çalışma gösteriyor. Ama siz 740 üye sadece </a:t>
            </a:r>
            <a:r>
              <a:rPr lang="tr-TR" sz="1600" dirty="0" err="1" smtClean="0">
                <a:latin typeface="Arial" pitchFamily="34" charset="0"/>
                <a:cs typeface="Arial" pitchFamily="34" charset="0"/>
              </a:rPr>
              <a:t>Whatsapp’ta</a:t>
            </a:r>
            <a:r>
              <a:rPr lang="tr-TR" sz="1600" dirty="0" smtClean="0">
                <a:latin typeface="Arial" pitchFamily="34" charset="0"/>
                <a:cs typeface="Arial" pitchFamily="34" charset="0"/>
              </a:rPr>
              <a:t> yazmak yerine Genel Kurullara gelerek orda gerçek üyelik görevlerinizi yerine getirip, seçme ve seçilme hakkınızı özgürce kullanarak temsil etmeniz lazım.</a:t>
            </a:r>
          </a:p>
          <a:p>
            <a:pPr algn="just">
              <a:lnSpc>
                <a:spcPct val="200000"/>
              </a:lnSpc>
              <a:buNone/>
              <a:defRPr/>
            </a:pPr>
            <a:r>
              <a:rPr lang="tr-TR" sz="1600" dirty="0" smtClean="0">
                <a:solidFill>
                  <a:srgbClr val="FF0000"/>
                </a:solidFill>
                <a:latin typeface="Arial" pitchFamily="34" charset="0"/>
                <a:cs typeface="Arial" pitchFamily="34" charset="0"/>
              </a:rPr>
              <a:t>Genel Kurullar</a:t>
            </a:r>
            <a:r>
              <a:rPr lang="tr-TR" sz="1600" dirty="0" smtClean="0">
                <a:latin typeface="Arial" pitchFamily="34" charset="0"/>
                <a:cs typeface="Arial" pitchFamily="34" charset="0"/>
              </a:rPr>
              <a:t>; </a:t>
            </a:r>
            <a:r>
              <a:rPr lang="tr-TR" sz="1600" dirty="0" err="1" smtClean="0">
                <a:latin typeface="Arial" pitchFamily="34" charset="0"/>
                <a:cs typeface="Arial" pitchFamily="34" charset="0"/>
              </a:rPr>
              <a:t>herşeyin</a:t>
            </a:r>
            <a:r>
              <a:rPr lang="tr-TR" sz="1600" dirty="0" smtClean="0">
                <a:latin typeface="Arial" pitchFamily="34" charset="0"/>
                <a:cs typeface="Arial" pitchFamily="34" charset="0"/>
              </a:rPr>
              <a:t> konuşulduğu en yüksek makamdır. Sizleri Genel Kurullara, seçimlere davet ediyoruz.</a:t>
            </a:r>
          </a:p>
        </p:txBody>
      </p:sp>
      <p:sp>
        <p:nvSpPr>
          <p:cNvPr id="10" name="9 Altbilgi Yer Tutucusu"/>
          <p:cNvSpPr>
            <a:spLocks noGrp="1"/>
          </p:cNvSpPr>
          <p:nvPr>
            <p:ph type="ftr" sz="quarter" idx="11"/>
          </p:nvPr>
        </p:nvSpPr>
        <p:spPr/>
        <p:txBody>
          <a:bodyPr/>
          <a:lstStyle/>
          <a:p>
            <a:r>
              <a:rPr lang="tr-TR" b="1" dirty="0" smtClean="0">
                <a:solidFill>
                  <a:srgbClr val="FF0000"/>
                </a:solidFill>
              </a:rPr>
              <a:t>Fidan Üreticileri Alt Birliği</a:t>
            </a:r>
            <a:endParaRPr lang="tr-TR" b="1" dirty="0">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14</a:t>
            </a:fld>
            <a:endParaRPr lang="tr-TR" dirty="0"/>
          </a:p>
        </p:txBody>
      </p:sp>
    </p:spTree>
    <p:extLst>
      <p:ext uri="{BB962C8B-B14F-4D97-AF65-F5344CB8AC3E}">
        <p14:creationId xmlns:p14="http://schemas.microsoft.com/office/powerpoint/2010/main" val="3383074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8"/>
            <a:ext cx="8229600" cy="5865515"/>
          </a:xfrm>
        </p:spPr>
        <p:txBody>
          <a:bodyPr>
            <a:noAutofit/>
          </a:bodyPr>
          <a:lstStyle/>
          <a:p>
            <a:pPr algn="just">
              <a:lnSpc>
                <a:spcPct val="200000"/>
              </a:lnSpc>
              <a:buNone/>
              <a:defRPr/>
            </a:pPr>
            <a:r>
              <a:rPr lang="tr-TR" sz="1800" b="1" dirty="0" smtClean="0">
                <a:solidFill>
                  <a:srgbClr val="FF0000"/>
                </a:solidFill>
                <a:latin typeface="Arial" pitchFamily="34" charset="0"/>
                <a:cs typeface="Arial" pitchFamily="34" charset="0"/>
              </a:rPr>
              <a:t>Ziraat Bankası </a:t>
            </a:r>
            <a:r>
              <a:rPr lang="tr-TR" sz="1800" dirty="0" err="1" smtClean="0">
                <a:latin typeface="Arial" pitchFamily="34" charset="0"/>
                <a:cs typeface="Arial" pitchFamily="34" charset="0"/>
              </a:rPr>
              <a:t>herzaman</a:t>
            </a:r>
            <a:r>
              <a:rPr lang="tr-TR" sz="1800" dirty="0" smtClean="0">
                <a:latin typeface="Arial" pitchFamily="34" charset="0"/>
                <a:cs typeface="Arial" pitchFamily="34" charset="0"/>
              </a:rPr>
              <a:t> çiftçinin dostu olmuştur.</a:t>
            </a:r>
          </a:p>
          <a:p>
            <a:pPr algn="just">
              <a:lnSpc>
                <a:spcPct val="200000"/>
              </a:lnSpc>
              <a:buNone/>
              <a:defRPr/>
            </a:pPr>
            <a:r>
              <a:rPr lang="tr-TR" sz="1800" dirty="0" smtClean="0">
                <a:latin typeface="Arial" pitchFamily="34" charset="0"/>
                <a:cs typeface="Arial" pitchFamily="34" charset="0"/>
              </a:rPr>
              <a:t>Ziraat </a:t>
            </a:r>
            <a:r>
              <a:rPr lang="tr-TR" sz="1800" dirty="0" smtClean="0">
                <a:latin typeface="Arial" pitchFamily="34" charset="0"/>
                <a:cs typeface="Arial" pitchFamily="34" charset="0"/>
              </a:rPr>
              <a:t>Bankası Genel Müdürlüğü yetkisi sayın Ferhat PİŞMAF ile </a:t>
            </a:r>
            <a:r>
              <a:rPr lang="tr-TR" sz="1800" dirty="0" smtClean="0">
                <a:latin typeface="Arial" pitchFamily="34" charset="0"/>
                <a:cs typeface="Arial" pitchFamily="34" charset="0"/>
              </a:rPr>
              <a:t>soğuk hava deposunun kredi kapsamına alınması görüşüldü</a:t>
            </a:r>
            <a:r>
              <a:rPr lang="tr-TR" sz="1800" dirty="0" smtClean="0">
                <a:latin typeface="Arial" pitchFamily="34" charset="0"/>
                <a:cs typeface="Arial" pitchFamily="34" charset="0"/>
              </a:rPr>
              <a:t>.</a:t>
            </a:r>
          </a:p>
          <a:p>
            <a:pPr algn="just">
              <a:lnSpc>
                <a:spcPct val="200000"/>
              </a:lnSpc>
              <a:buNone/>
              <a:defRPr/>
            </a:pPr>
            <a:r>
              <a:rPr lang="tr-TR" sz="1800" dirty="0" smtClean="0">
                <a:latin typeface="Arial" pitchFamily="34" charset="0"/>
                <a:cs typeface="Arial" pitchFamily="34" charset="0"/>
              </a:rPr>
              <a:t>Fidancılığın önemli altyapı tesislerinden olan soğuk hava deposunun sıfır faizli kredi kapsamında yer alıp almayacağı ile ilgili sorunumuzda, sayın Ferhat beyle görüşüldü ve neden gerekli olduğu konusundaki açıklamalarımız sonucu bu konuda hemfikir olunarak, soğuk </a:t>
            </a:r>
            <a:r>
              <a:rPr lang="tr-TR" sz="1800" dirty="0" smtClean="0">
                <a:latin typeface="Arial" pitchFamily="34" charset="0"/>
                <a:cs typeface="Arial" pitchFamily="34" charset="0"/>
              </a:rPr>
              <a:t>hava </a:t>
            </a:r>
            <a:r>
              <a:rPr lang="tr-TR" sz="1800" dirty="0" smtClean="0">
                <a:latin typeface="Arial" pitchFamily="34" charset="0"/>
                <a:cs typeface="Arial" pitchFamily="34" charset="0"/>
              </a:rPr>
              <a:t>deposunun bu kapsamda yer alması sağlanmıştır</a:t>
            </a:r>
            <a:r>
              <a:rPr lang="tr-TR" sz="1800" dirty="0" smtClean="0">
                <a:latin typeface="Arial" pitchFamily="34" charset="0"/>
                <a:cs typeface="Arial" pitchFamily="34" charset="0"/>
              </a:rPr>
              <a:t>.</a:t>
            </a:r>
          </a:p>
          <a:p>
            <a:pPr algn="just">
              <a:lnSpc>
                <a:spcPct val="200000"/>
              </a:lnSpc>
              <a:buNone/>
              <a:defRPr/>
            </a:pPr>
            <a:r>
              <a:rPr lang="tr-TR" sz="1800" dirty="0" smtClean="0">
                <a:latin typeface="Arial" pitchFamily="34" charset="0"/>
                <a:cs typeface="Arial" pitchFamily="34" charset="0"/>
              </a:rPr>
              <a:t>Ziraat Bankası kredileriyle ilgili en büyük sorun; </a:t>
            </a:r>
            <a:r>
              <a:rPr lang="tr-TR" sz="1800" b="1" dirty="0">
                <a:latin typeface="Arial" pitchFamily="34" charset="0"/>
                <a:cs typeface="Arial" pitchFamily="34" charset="0"/>
              </a:rPr>
              <a:t>ekspertiz raporlarının gerçeklikten çok uzak olması, değerlerin çok düşük</a:t>
            </a:r>
            <a:r>
              <a:rPr lang="tr-TR" sz="1800" dirty="0">
                <a:latin typeface="Arial" pitchFamily="34" charset="0"/>
                <a:cs typeface="Arial" pitchFamily="34" charset="0"/>
              </a:rPr>
              <a:t> olmasıdır.</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3385313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9"/>
            <a:ext cx="8229600" cy="5616624"/>
          </a:xfrm>
        </p:spPr>
        <p:txBody>
          <a:bodyPr>
            <a:noAutofit/>
          </a:bodyPr>
          <a:lstStyle/>
          <a:p>
            <a:pPr algn="just">
              <a:lnSpc>
                <a:spcPct val="200000"/>
              </a:lnSpc>
              <a:buNone/>
              <a:defRPr/>
            </a:pPr>
            <a:r>
              <a:rPr lang="tr-TR" sz="1800" dirty="0" smtClean="0">
                <a:latin typeface="Arial" pitchFamily="34" charset="0"/>
                <a:cs typeface="Arial" pitchFamily="34" charset="0"/>
              </a:rPr>
              <a:t>Sayın Ekonomi Bakanlığı</a:t>
            </a:r>
            <a:r>
              <a:rPr lang="tr-TR" sz="1800" dirty="0">
                <a:latin typeface="Arial" pitchFamily="34" charset="0"/>
                <a:cs typeface="Arial" pitchFamily="34" charset="0"/>
              </a:rPr>
              <a:t> </a:t>
            </a:r>
            <a:r>
              <a:rPr lang="tr-TR" sz="1800" dirty="0" smtClean="0">
                <a:latin typeface="Arial" pitchFamily="34" charset="0"/>
                <a:cs typeface="Arial" pitchFamily="34" charset="0"/>
              </a:rPr>
              <a:t>ve Kırsal Kalkınma Kurumu temsilcileri, sizlerle ilk defa bir arada olduğumuz için memnuniyetimizi bildirmek istiyorum.</a:t>
            </a:r>
          </a:p>
          <a:p>
            <a:pPr algn="just">
              <a:lnSpc>
                <a:spcPct val="200000"/>
              </a:lnSpc>
              <a:buNone/>
              <a:defRPr/>
            </a:pPr>
            <a:endParaRPr lang="tr-TR" sz="1800" dirty="0" smtClean="0">
              <a:latin typeface="Arial" pitchFamily="34" charset="0"/>
              <a:cs typeface="Arial" pitchFamily="34" charset="0"/>
            </a:endParaRPr>
          </a:p>
          <a:p>
            <a:pPr algn="just">
              <a:lnSpc>
                <a:spcPct val="200000"/>
              </a:lnSpc>
              <a:buNone/>
              <a:defRPr/>
            </a:pPr>
            <a:r>
              <a:rPr lang="tr-TR" sz="1800" dirty="0" smtClean="0">
                <a:latin typeface="Arial" pitchFamily="34" charset="0"/>
                <a:cs typeface="Arial" pitchFamily="34" charset="0"/>
              </a:rPr>
              <a:t>Ekonomi Bakanlığından, meyve ve asma fidan ve anaç ihracatına destek verilmesini istiyoruz. Aksi halde ihracatta diğer ülkelerle rekabet şansımız olmuyor.</a:t>
            </a:r>
          </a:p>
          <a:p>
            <a:pPr algn="just">
              <a:lnSpc>
                <a:spcPct val="200000"/>
              </a:lnSpc>
              <a:buNone/>
              <a:defRPr/>
            </a:pPr>
            <a:endParaRPr lang="tr-TR" sz="1800" dirty="0">
              <a:latin typeface="Arial" pitchFamily="34" charset="0"/>
              <a:cs typeface="Arial" pitchFamily="34" charset="0"/>
            </a:endParaRPr>
          </a:p>
          <a:p>
            <a:pPr algn="just">
              <a:lnSpc>
                <a:spcPct val="200000"/>
              </a:lnSpc>
              <a:buNone/>
              <a:defRPr/>
            </a:pPr>
            <a:r>
              <a:rPr lang="tr-TR" sz="1800" dirty="0" smtClean="0">
                <a:latin typeface="Arial" pitchFamily="34" charset="0"/>
                <a:cs typeface="Arial" pitchFamily="34" charset="0"/>
              </a:rPr>
              <a:t>Kırsal kalkınma destekleri açıklandığında muhakkak fidancılarımızın da kapsam içinde tutulmasını istiyoruz.</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40560659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smtClean="0"/>
              <a:t>Fidan Üreticileri Alt Birliği</a:t>
            </a:r>
            <a:endParaRPr lang="tr-TR"/>
          </a:p>
        </p:txBody>
      </p:sp>
      <p:pic>
        <p:nvPicPr>
          <p:cNvPr id="13315" name="Picture 3" descr="C:\Users\Packardbell\Desktop\türktob ve altbirlikler\logo.png"/>
          <p:cNvPicPr>
            <a:picLocks noChangeAspect="1" noChangeArrowheads="1"/>
          </p:cNvPicPr>
          <p:nvPr/>
        </p:nvPicPr>
        <p:blipFill>
          <a:blip r:embed="rId2" cstate="print"/>
          <a:srcRect/>
          <a:stretch>
            <a:fillRect/>
          </a:stretch>
        </p:blipFill>
        <p:spPr bwMode="auto">
          <a:xfrm>
            <a:off x="-100196" y="2564904"/>
            <a:ext cx="9244196" cy="3024336"/>
          </a:xfrm>
          <a:prstGeom prst="rect">
            <a:avLst/>
          </a:prstGeom>
          <a:noFill/>
        </p:spPr>
      </p:pic>
      <p:sp>
        <p:nvSpPr>
          <p:cNvPr id="5" name="4 Metin kutusu"/>
          <p:cNvSpPr txBox="1"/>
          <p:nvPr/>
        </p:nvSpPr>
        <p:spPr>
          <a:xfrm>
            <a:off x="323528" y="764704"/>
            <a:ext cx="8352928" cy="646331"/>
          </a:xfrm>
          <a:prstGeom prst="rect">
            <a:avLst/>
          </a:prstGeom>
          <a:noFill/>
        </p:spPr>
        <p:txBody>
          <a:bodyPr wrap="square" rtlCol="0">
            <a:spAutoFit/>
          </a:bodyPr>
          <a:lstStyle/>
          <a:p>
            <a:r>
              <a:rPr lang="tr-TR" dirty="0" smtClean="0">
                <a:solidFill>
                  <a:srgbClr val="002060"/>
                </a:solidFill>
              </a:rPr>
              <a:t>Birlik ve beraberlik içinde çalışmalarımızın daha verimli geçmesi dileğiyle saygılar</a:t>
            </a:r>
            <a:endParaRPr lang="tr-TR" dirty="0">
              <a:solidFill>
                <a:srgbClr val="00206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32656"/>
            <a:ext cx="8229600" cy="6153547"/>
          </a:xfrm>
        </p:spPr>
        <p:txBody>
          <a:bodyPr>
            <a:normAutofit fontScale="62500" lnSpcReduction="20000"/>
          </a:bodyPr>
          <a:lstStyle/>
          <a:p>
            <a:pPr marL="0" indent="0" algn="just">
              <a:lnSpc>
                <a:spcPct val="200000"/>
              </a:lnSpc>
              <a:buNone/>
              <a:defRPr/>
            </a:pPr>
            <a:r>
              <a:rPr lang="tr-TR" dirty="0" err="1" smtClean="0">
                <a:solidFill>
                  <a:schemeClr val="tx2">
                    <a:lumMod val="75000"/>
                  </a:schemeClr>
                </a:solidFill>
                <a:latin typeface="Arial" pitchFamily="34" charset="0"/>
                <a:cs typeface="Arial" pitchFamily="34" charset="0"/>
              </a:rPr>
              <a:t>Çalıştayımıza</a:t>
            </a:r>
            <a:r>
              <a:rPr lang="tr-TR" dirty="0" smtClean="0">
                <a:solidFill>
                  <a:schemeClr val="tx2">
                    <a:lumMod val="75000"/>
                  </a:schemeClr>
                </a:solidFill>
                <a:latin typeface="Arial" pitchFamily="34" charset="0"/>
                <a:cs typeface="Arial" pitchFamily="34" charset="0"/>
              </a:rPr>
              <a:t> gelerek Fidancılık Sektörüne desteklerini esirgemeyen</a:t>
            </a:r>
          </a:p>
          <a:p>
            <a:pPr algn="just">
              <a:lnSpc>
                <a:spcPct val="200000"/>
              </a:lnSpc>
              <a:buFontTx/>
              <a:buChar char="-"/>
              <a:defRPr/>
            </a:pPr>
            <a:r>
              <a:rPr lang="tr-TR" dirty="0" smtClean="0">
                <a:solidFill>
                  <a:schemeClr val="tx2">
                    <a:lumMod val="75000"/>
                  </a:schemeClr>
                </a:solidFill>
                <a:latin typeface="Arial" pitchFamily="34" charset="0"/>
                <a:cs typeface="Arial" pitchFamily="34" charset="0"/>
              </a:rPr>
              <a:t>Gıda Tarım ve Hayvancılık Bakanlığı,</a:t>
            </a:r>
          </a:p>
          <a:p>
            <a:pPr algn="just">
              <a:lnSpc>
                <a:spcPct val="200000"/>
              </a:lnSpc>
              <a:buFontTx/>
              <a:buChar char="-"/>
              <a:defRPr/>
            </a:pPr>
            <a:r>
              <a:rPr lang="tr-TR" dirty="0" smtClean="0">
                <a:solidFill>
                  <a:schemeClr val="tx2">
                    <a:lumMod val="75000"/>
                  </a:schemeClr>
                </a:solidFill>
                <a:latin typeface="Arial" pitchFamily="34" charset="0"/>
                <a:cs typeface="Arial" pitchFamily="34" charset="0"/>
              </a:rPr>
              <a:t>Ekonomi Bakanlığı</a:t>
            </a:r>
            <a:r>
              <a:rPr lang="tr-TR" dirty="0" smtClean="0">
                <a:solidFill>
                  <a:schemeClr val="tx2">
                    <a:lumMod val="75000"/>
                  </a:schemeClr>
                </a:solidFill>
                <a:latin typeface="Arial" pitchFamily="34" charset="0"/>
                <a:cs typeface="Arial" pitchFamily="34" charset="0"/>
              </a:rPr>
              <a:t>,</a:t>
            </a:r>
            <a:endParaRPr lang="tr-TR" dirty="0" smtClean="0">
              <a:solidFill>
                <a:schemeClr val="tx2">
                  <a:lumMod val="75000"/>
                </a:schemeClr>
              </a:solidFill>
              <a:latin typeface="Arial" pitchFamily="34" charset="0"/>
              <a:cs typeface="Arial" pitchFamily="34" charset="0"/>
            </a:endParaRPr>
          </a:p>
          <a:p>
            <a:pPr algn="just">
              <a:lnSpc>
                <a:spcPct val="200000"/>
              </a:lnSpc>
              <a:buFontTx/>
              <a:buChar char="-"/>
              <a:defRPr/>
            </a:pPr>
            <a:r>
              <a:rPr lang="tr-TR" dirty="0" smtClean="0">
                <a:solidFill>
                  <a:schemeClr val="tx2">
                    <a:lumMod val="75000"/>
                  </a:schemeClr>
                </a:solidFill>
                <a:latin typeface="Arial" pitchFamily="34" charset="0"/>
                <a:cs typeface="Arial" pitchFamily="34" charset="0"/>
              </a:rPr>
              <a:t>Ziraat Bankası,</a:t>
            </a:r>
          </a:p>
          <a:p>
            <a:pPr algn="just">
              <a:lnSpc>
                <a:spcPct val="200000"/>
              </a:lnSpc>
              <a:buFontTx/>
              <a:buChar char="-"/>
              <a:defRPr/>
            </a:pPr>
            <a:r>
              <a:rPr lang="tr-TR" dirty="0" smtClean="0">
                <a:solidFill>
                  <a:schemeClr val="tx2">
                    <a:lumMod val="75000"/>
                  </a:schemeClr>
                </a:solidFill>
                <a:latin typeface="Arial" pitchFamily="34" charset="0"/>
                <a:cs typeface="Arial" pitchFamily="34" charset="0"/>
              </a:rPr>
              <a:t>Üniversiteler,</a:t>
            </a:r>
          </a:p>
          <a:p>
            <a:pPr algn="just">
              <a:lnSpc>
                <a:spcPct val="200000"/>
              </a:lnSpc>
              <a:buFontTx/>
              <a:buChar char="-"/>
              <a:defRPr/>
            </a:pPr>
            <a:r>
              <a:rPr lang="tr-TR" dirty="0" smtClean="0">
                <a:solidFill>
                  <a:schemeClr val="tx2">
                    <a:lumMod val="75000"/>
                  </a:schemeClr>
                </a:solidFill>
                <a:latin typeface="Arial" pitchFamily="34" charset="0"/>
                <a:cs typeface="Arial" pitchFamily="34" charset="0"/>
              </a:rPr>
              <a:t>Tarım Kredi Kooperatifi yetkilileri,</a:t>
            </a:r>
          </a:p>
          <a:p>
            <a:pPr algn="just">
              <a:lnSpc>
                <a:spcPct val="200000"/>
              </a:lnSpc>
              <a:buFontTx/>
              <a:buChar char="-"/>
              <a:defRPr/>
            </a:pPr>
            <a:r>
              <a:rPr lang="tr-TR" dirty="0" smtClean="0">
                <a:solidFill>
                  <a:schemeClr val="tx2">
                    <a:lumMod val="75000"/>
                  </a:schemeClr>
                </a:solidFill>
                <a:latin typeface="Arial" pitchFamily="34" charset="0"/>
                <a:cs typeface="Arial" pitchFamily="34" charset="0"/>
              </a:rPr>
              <a:t>Birliğimiz kurucu başkanları ve çok kıymetli FÜAB ailem;</a:t>
            </a:r>
          </a:p>
          <a:p>
            <a:pPr marL="0" indent="0" algn="just">
              <a:lnSpc>
                <a:spcPct val="200000"/>
              </a:lnSpc>
              <a:buNone/>
              <a:defRPr/>
            </a:pPr>
            <a:r>
              <a:rPr lang="tr-TR" dirty="0" smtClean="0">
                <a:solidFill>
                  <a:srgbClr val="FF0000"/>
                </a:solidFill>
                <a:latin typeface="Arial" pitchFamily="34" charset="0"/>
                <a:cs typeface="Arial" pitchFamily="34" charset="0"/>
              </a:rPr>
              <a:t>katılımlarınızdan dolayı hepinize teşekkür ediyorum. Özellikle maddi katkılarından dolayı bizim yanımızda olan TÜRKTOB başkanı ve Yönetim Kuruluna teşekkür ediyorum. Hepinize saygılar sunuyorum.</a:t>
            </a:r>
            <a:endParaRPr lang="tr-TR" dirty="0" smtClean="0">
              <a:solidFill>
                <a:srgbClr val="FF0000"/>
              </a:solidFill>
            </a:endParaRP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645024"/>
            <a:ext cx="8301608" cy="2664295"/>
          </a:xfrm>
        </p:spPr>
        <p:txBody>
          <a:bodyPr>
            <a:normAutofit fontScale="47500" lnSpcReduction="20000"/>
          </a:bodyPr>
          <a:lstStyle/>
          <a:p>
            <a:pPr algn="just">
              <a:lnSpc>
                <a:spcPct val="200000"/>
              </a:lnSpc>
              <a:defRPr/>
            </a:pPr>
            <a:r>
              <a:rPr lang="tr-TR" dirty="0" smtClean="0">
                <a:latin typeface="Arial" pitchFamily="34" charset="0"/>
                <a:cs typeface="Arial" pitchFamily="34" charset="0"/>
              </a:rPr>
              <a:t>Fidan Üreticileri Alt Birliğimiz </a:t>
            </a:r>
            <a:r>
              <a:rPr lang="tr-TR" b="1" dirty="0" smtClean="0">
                <a:solidFill>
                  <a:srgbClr val="FF0000"/>
                </a:solidFill>
                <a:latin typeface="Arial" pitchFamily="34" charset="0"/>
                <a:cs typeface="Arial" pitchFamily="34" charset="0"/>
              </a:rPr>
              <a:t>2008 yılında </a:t>
            </a:r>
            <a:r>
              <a:rPr lang="tr-TR" dirty="0" smtClean="0">
                <a:latin typeface="Arial" pitchFamily="34" charset="0"/>
                <a:cs typeface="Arial" pitchFamily="34" charset="0"/>
              </a:rPr>
              <a:t>kurularak faaliyete başlamıştır.</a:t>
            </a:r>
          </a:p>
          <a:p>
            <a:pPr algn="just">
              <a:lnSpc>
                <a:spcPct val="200000"/>
              </a:lnSpc>
              <a:defRPr/>
            </a:pPr>
            <a:r>
              <a:rPr lang="tr-TR" dirty="0" smtClean="0">
                <a:latin typeface="Arial" pitchFamily="34" charset="0"/>
                <a:cs typeface="Arial" pitchFamily="34" charset="0"/>
              </a:rPr>
              <a:t>Şu andaki Yönetim Kurulumuz 2016 yılı Eylül ayında göreve gelmiştir. </a:t>
            </a:r>
          </a:p>
          <a:p>
            <a:pPr algn="just">
              <a:lnSpc>
                <a:spcPct val="200000"/>
              </a:lnSpc>
              <a:defRPr/>
            </a:pPr>
            <a:r>
              <a:rPr lang="tr-TR" dirty="0">
                <a:latin typeface="Arial" pitchFamily="34" charset="0"/>
                <a:cs typeface="Arial" pitchFamily="34" charset="0"/>
              </a:rPr>
              <a:t>Şu anda </a:t>
            </a:r>
            <a:r>
              <a:rPr lang="tr-TR" b="1" dirty="0">
                <a:solidFill>
                  <a:srgbClr val="FF0000"/>
                </a:solidFill>
                <a:latin typeface="Arial" pitchFamily="34" charset="0"/>
                <a:cs typeface="Arial" pitchFamily="34" charset="0"/>
              </a:rPr>
              <a:t>740 üyemiz </a:t>
            </a:r>
            <a:r>
              <a:rPr lang="tr-TR" dirty="0">
                <a:latin typeface="Arial" pitchFamily="34" charset="0"/>
                <a:cs typeface="Arial" pitchFamily="34" charset="0"/>
              </a:rPr>
              <a:t>bulunmakta, Yönetim Kurulumuzda da tüm fidan gruplarından ve tüm bölgelerden temsilcilerin yer aldığını belirtmek istiyorum</a:t>
            </a:r>
            <a:r>
              <a:rPr lang="tr-TR" dirty="0" smtClean="0">
                <a:latin typeface="Arial" pitchFamily="34" charset="0"/>
                <a:cs typeface="Arial" pitchFamily="34" charset="0"/>
              </a:rPr>
              <a:t>.</a:t>
            </a:r>
          </a:p>
          <a:p>
            <a:pPr algn="just">
              <a:lnSpc>
                <a:spcPct val="200000"/>
              </a:lnSpc>
              <a:defRPr/>
            </a:pPr>
            <a:r>
              <a:rPr lang="tr-TR" dirty="0">
                <a:latin typeface="Arial" pitchFamily="34" charset="0"/>
                <a:cs typeface="Arial" pitchFamily="34" charset="0"/>
              </a:rPr>
              <a:t>Yönetim Kurulu olarak üyelerimizle her türlü iletişim ve desteği sağlamaya çalıştık</a:t>
            </a:r>
            <a:r>
              <a:rPr lang="tr-TR" dirty="0" smtClean="0">
                <a:latin typeface="Arial" pitchFamily="34" charset="0"/>
                <a:cs typeface="Arial" pitchFamily="34" charset="0"/>
              </a:rPr>
              <a:t>.</a:t>
            </a:r>
            <a:endParaRPr lang="tr-TR" dirty="0">
              <a:latin typeface="Arial" pitchFamily="34" charset="0"/>
              <a:cs typeface="Arial" pitchFamily="34" charset="0"/>
            </a:endParaRPr>
          </a:p>
        </p:txBody>
      </p:sp>
      <p:sp>
        <p:nvSpPr>
          <p:cNvPr id="10" name="9 Altbilgi Yer Tutucusu"/>
          <p:cNvSpPr>
            <a:spLocks noGrp="1"/>
          </p:cNvSpPr>
          <p:nvPr>
            <p:ph type="ftr" sz="quarter" idx="11"/>
          </p:nvPr>
        </p:nvSpPr>
        <p:spPr>
          <a:xfrm>
            <a:off x="3131840" y="6309320"/>
            <a:ext cx="2895600" cy="365125"/>
          </a:xfrm>
        </p:spPr>
        <p:txBody>
          <a:bodyPr/>
          <a:lstStyle/>
          <a:p>
            <a:r>
              <a:rPr lang="tr-TR" b="1" smtClean="0">
                <a:solidFill>
                  <a:srgbClr val="FF0000"/>
                </a:solidFill>
              </a:rPr>
              <a:t>Fidan Üreticileri Alt Birliği</a:t>
            </a:r>
            <a:endParaRPr lang="tr-TR" b="1">
              <a:solidFill>
                <a:srgbClr val="FF0000"/>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476672"/>
            <a:ext cx="5472608" cy="3075203"/>
          </a:xfrm>
          <a:prstGeom prst="rect">
            <a:avLst/>
          </a:prstGeom>
        </p:spPr>
      </p:pic>
      <p:sp>
        <p:nvSpPr>
          <p:cNvPr id="4" name="Slayt Numarası Yer Tutucusu 3"/>
          <p:cNvSpPr>
            <a:spLocks noGrp="1"/>
          </p:cNvSpPr>
          <p:nvPr>
            <p:ph type="sldNum" sz="quarter" idx="12"/>
          </p:nvPr>
        </p:nvSpPr>
        <p:spPr/>
        <p:txBody>
          <a:bodyPr/>
          <a:lstStyle/>
          <a:p>
            <a:fld id="{B1DEFA8C-F947-479F-BE07-76B6B3F80BF1}"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fontScale="62500" lnSpcReduction="20000"/>
          </a:bodyPr>
          <a:lstStyle/>
          <a:p>
            <a:pPr algn="just">
              <a:lnSpc>
                <a:spcPct val="200000"/>
              </a:lnSpc>
              <a:defRPr/>
            </a:pPr>
            <a:r>
              <a:rPr lang="tr-TR" dirty="0" smtClean="0">
                <a:latin typeface="Arial" pitchFamily="34" charset="0"/>
                <a:cs typeface="Arial" pitchFamily="34" charset="0"/>
              </a:rPr>
              <a:t>Fidan üreticisine destek verilmesi için Bakan da dahil tüm Bakanlık yetkilileri ile her fırsatta girişimde bulunduk.</a:t>
            </a:r>
          </a:p>
          <a:p>
            <a:pPr algn="just">
              <a:lnSpc>
                <a:spcPct val="200000"/>
              </a:lnSpc>
              <a:defRPr/>
            </a:pPr>
            <a:r>
              <a:rPr lang="tr-TR" dirty="0" smtClean="0">
                <a:latin typeface="Arial" pitchFamily="34" charset="0"/>
                <a:cs typeface="Arial" pitchFamily="34" charset="0"/>
              </a:rPr>
              <a:t>Girişimlerimizin sonucunda </a:t>
            </a:r>
            <a:r>
              <a:rPr lang="tr-TR" b="1" dirty="0" smtClean="0">
                <a:solidFill>
                  <a:srgbClr val="FF0000"/>
                </a:solidFill>
                <a:latin typeface="Arial" pitchFamily="34" charset="0"/>
                <a:cs typeface="Arial" pitchFamily="34" charset="0"/>
              </a:rPr>
              <a:t>Sertifikalı fidan üretimi desteği </a:t>
            </a:r>
            <a:r>
              <a:rPr lang="tr-TR" dirty="0" smtClean="0">
                <a:latin typeface="Arial" pitchFamily="34" charset="0"/>
                <a:cs typeface="Arial" pitchFamily="34" charset="0"/>
              </a:rPr>
              <a:t>2016 yılında başlandı.</a:t>
            </a:r>
          </a:p>
          <a:p>
            <a:pPr algn="just">
              <a:lnSpc>
                <a:spcPct val="200000"/>
              </a:lnSpc>
              <a:defRPr/>
            </a:pPr>
            <a:r>
              <a:rPr lang="tr-TR" dirty="0" smtClean="0">
                <a:latin typeface="Arial" pitchFamily="34" charset="0"/>
                <a:cs typeface="Arial" pitchFamily="34" charset="0"/>
              </a:rPr>
              <a:t>Bundan dolayı Bakanlık yetkililerimize üyelerimiz adına teşekkür ediyorum.</a:t>
            </a:r>
          </a:p>
          <a:p>
            <a:pPr algn="just">
              <a:lnSpc>
                <a:spcPct val="200000"/>
              </a:lnSpc>
              <a:defRPr/>
            </a:pPr>
            <a:r>
              <a:rPr lang="tr-TR" dirty="0" smtClean="0">
                <a:latin typeface="Arial" pitchFamily="34" charset="0"/>
                <a:cs typeface="Arial" pitchFamily="34" charset="0"/>
              </a:rPr>
              <a:t>Ancak; hem </a:t>
            </a:r>
            <a:r>
              <a:rPr lang="tr-TR" dirty="0" smtClean="0">
                <a:solidFill>
                  <a:srgbClr val="FF0000"/>
                </a:solidFill>
                <a:latin typeface="Arial" pitchFamily="34" charset="0"/>
                <a:cs typeface="Arial" pitchFamily="34" charset="0"/>
              </a:rPr>
              <a:t>tüm üreticilerin desteklenmesi</a:t>
            </a:r>
            <a:r>
              <a:rPr lang="tr-TR" dirty="0" smtClean="0">
                <a:latin typeface="Arial" pitchFamily="34" charset="0"/>
                <a:cs typeface="Arial" pitchFamily="34" charset="0"/>
              </a:rPr>
              <a:t>, hem de </a:t>
            </a:r>
            <a:r>
              <a:rPr lang="tr-TR" dirty="0" smtClean="0">
                <a:solidFill>
                  <a:srgbClr val="FF0000"/>
                </a:solidFill>
                <a:latin typeface="Arial" pitchFamily="34" charset="0"/>
                <a:cs typeface="Arial" pitchFamily="34" charset="0"/>
              </a:rPr>
              <a:t>kaçak üretime engel olacağından </a:t>
            </a:r>
            <a:r>
              <a:rPr lang="tr-TR" dirty="0" smtClean="0">
                <a:latin typeface="Arial" pitchFamily="34" charset="0"/>
                <a:cs typeface="Arial" pitchFamily="34" charset="0"/>
              </a:rPr>
              <a:t>Üretim desteğinin tüm fidan sınıflarında yapılması gerektiğini bir kez daha belirtmek istiyorum.</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fontScale="55000" lnSpcReduction="20000"/>
          </a:bodyPr>
          <a:lstStyle/>
          <a:p>
            <a:pPr algn="just">
              <a:lnSpc>
                <a:spcPct val="200000"/>
              </a:lnSpc>
              <a:defRPr/>
            </a:pPr>
            <a:r>
              <a:rPr lang="tr-TR" dirty="0" smtClean="0">
                <a:latin typeface="Arial" pitchFamily="34" charset="0"/>
                <a:cs typeface="Arial" pitchFamily="34" charset="0"/>
              </a:rPr>
              <a:t>Bakanlık ile sürekli iletişim halinde ve iyi bir diyalog halinde çalışmalarımızı yürütüyoruz</a:t>
            </a:r>
            <a:r>
              <a:rPr lang="tr-TR" dirty="0" smtClean="0">
                <a:latin typeface="Arial" pitchFamily="34" charset="0"/>
                <a:cs typeface="Arial" pitchFamily="34" charset="0"/>
              </a:rPr>
              <a:t>.</a:t>
            </a:r>
            <a:endParaRPr lang="tr-TR" dirty="0" smtClean="0">
              <a:latin typeface="Arial" pitchFamily="34" charset="0"/>
              <a:cs typeface="Arial" pitchFamily="34" charset="0"/>
            </a:endParaRPr>
          </a:p>
          <a:p>
            <a:pPr algn="just">
              <a:lnSpc>
                <a:spcPct val="200000"/>
              </a:lnSpc>
              <a:defRPr/>
            </a:pPr>
            <a:r>
              <a:rPr lang="tr-TR" dirty="0" smtClean="0">
                <a:latin typeface="Arial" pitchFamily="34" charset="0"/>
                <a:cs typeface="Arial" pitchFamily="34" charset="0"/>
              </a:rPr>
              <a:t>Bakanlık yetkililerine de sektörümüze gösterdikleri yakın ilgi ve desteğe teşekkür ediyoruz.</a:t>
            </a:r>
          </a:p>
          <a:p>
            <a:pPr algn="just">
              <a:lnSpc>
                <a:spcPct val="200000"/>
              </a:lnSpc>
              <a:defRPr/>
            </a:pPr>
            <a:r>
              <a:rPr lang="tr-TR" dirty="0">
                <a:latin typeface="Arial" pitchFamily="34" charset="0"/>
                <a:cs typeface="Arial" pitchFamily="34" charset="0"/>
              </a:rPr>
              <a:t>Ö</a:t>
            </a:r>
            <a:r>
              <a:rPr lang="tr-TR" dirty="0" smtClean="0">
                <a:latin typeface="Arial" pitchFamily="34" charset="0"/>
                <a:cs typeface="Arial" pitchFamily="34" charset="0"/>
              </a:rPr>
              <a:t>zel sektör olarak </a:t>
            </a:r>
            <a:r>
              <a:rPr lang="tr-TR" b="1" dirty="0" smtClean="0">
                <a:solidFill>
                  <a:srgbClr val="FF0000"/>
                </a:solidFill>
                <a:latin typeface="Arial" pitchFamily="34" charset="0"/>
                <a:cs typeface="Arial" pitchFamily="34" charset="0"/>
              </a:rPr>
              <a:t>1 ve 2 </a:t>
            </a:r>
            <a:r>
              <a:rPr lang="tr-TR" b="1" dirty="0" err="1" smtClean="0">
                <a:solidFill>
                  <a:srgbClr val="FF0000"/>
                </a:solidFill>
                <a:latin typeface="Arial" pitchFamily="34" charset="0"/>
                <a:cs typeface="Arial" pitchFamily="34" charset="0"/>
              </a:rPr>
              <a:t>nolu</a:t>
            </a:r>
            <a:r>
              <a:rPr lang="tr-TR" b="1" dirty="0" smtClean="0">
                <a:solidFill>
                  <a:srgbClr val="FF0000"/>
                </a:solidFill>
                <a:latin typeface="Arial" pitchFamily="34" charset="0"/>
                <a:cs typeface="Arial" pitchFamily="34" charset="0"/>
              </a:rPr>
              <a:t> ünite yetkisi </a:t>
            </a:r>
            <a:r>
              <a:rPr lang="tr-TR" dirty="0" smtClean="0">
                <a:latin typeface="Arial" pitchFamily="34" charset="0"/>
                <a:cs typeface="Arial" pitchFamily="34" charset="0"/>
              </a:rPr>
              <a:t>alma konusunda taleplerimizi tekrar iletmek istiyorum.</a:t>
            </a:r>
          </a:p>
          <a:p>
            <a:pPr algn="just">
              <a:lnSpc>
                <a:spcPct val="200000"/>
              </a:lnSpc>
              <a:defRPr/>
            </a:pPr>
            <a:r>
              <a:rPr lang="tr-TR" dirty="0" smtClean="0">
                <a:latin typeface="Arial" pitchFamily="34" charset="0"/>
                <a:cs typeface="Arial" pitchFamily="34" charset="0"/>
              </a:rPr>
              <a:t>Fidan üreticileri olarak ismine doğru ve sağlıklı materyalden sertifikalı fidan üretimi yapmak istiyoruz.</a:t>
            </a:r>
          </a:p>
          <a:p>
            <a:pPr algn="just">
              <a:lnSpc>
                <a:spcPct val="200000"/>
              </a:lnSpc>
              <a:defRPr/>
            </a:pPr>
            <a:r>
              <a:rPr lang="tr-TR" dirty="0" smtClean="0">
                <a:latin typeface="Arial" pitchFamily="34" charset="0"/>
                <a:cs typeface="Arial" pitchFamily="34" charset="0"/>
              </a:rPr>
              <a:t>Özel sektör araştırma kuruluşu yetkisi verilen kuruluşlara 1 ve 2 </a:t>
            </a:r>
            <a:r>
              <a:rPr lang="tr-TR" dirty="0" err="1" smtClean="0">
                <a:latin typeface="Arial" pitchFamily="34" charset="0"/>
                <a:cs typeface="Arial" pitchFamily="34" charset="0"/>
              </a:rPr>
              <a:t>nolu</a:t>
            </a:r>
            <a:r>
              <a:rPr lang="tr-TR" dirty="0" smtClean="0">
                <a:latin typeface="Arial" pitchFamily="34" charset="0"/>
                <a:cs typeface="Arial" pitchFamily="34" charset="0"/>
              </a:rPr>
              <a:t> ünite yetkisi verilsin. Bize yetkiyi veren de kontrol eden de Bakanlıktır.</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a:bodyPr>
          <a:lstStyle/>
          <a:p>
            <a:pPr marL="0" indent="0" algn="just">
              <a:lnSpc>
                <a:spcPct val="200000"/>
              </a:lnSpc>
              <a:buNone/>
              <a:defRPr/>
            </a:pPr>
            <a:r>
              <a:rPr lang="tr-TR" dirty="0" smtClean="0">
                <a:latin typeface="Arial" pitchFamily="34" charset="0"/>
                <a:cs typeface="Arial" pitchFamily="34" charset="0"/>
              </a:rPr>
              <a:t>Ülkemizde sertifikalı geçişi hızlandırmak için;</a:t>
            </a:r>
          </a:p>
          <a:p>
            <a:pPr algn="just">
              <a:lnSpc>
                <a:spcPct val="200000"/>
              </a:lnSpc>
              <a:defRPr/>
            </a:pPr>
            <a:r>
              <a:rPr lang="tr-TR" dirty="0" smtClean="0">
                <a:latin typeface="Arial" pitchFamily="34" charset="0"/>
                <a:cs typeface="Arial" pitchFamily="34" charset="0"/>
              </a:rPr>
              <a:t>1 ve 2 </a:t>
            </a:r>
            <a:r>
              <a:rPr lang="tr-TR" dirty="0" err="1" smtClean="0">
                <a:latin typeface="Arial" pitchFamily="34" charset="0"/>
                <a:cs typeface="Arial" pitchFamily="34" charset="0"/>
              </a:rPr>
              <a:t>nolu</a:t>
            </a:r>
            <a:r>
              <a:rPr lang="tr-TR" dirty="0" smtClean="0">
                <a:latin typeface="Arial" pitchFamily="34" charset="0"/>
                <a:cs typeface="Arial" pitchFamily="34" charset="0"/>
              </a:rPr>
              <a:t> ünitelerin özel veya kamu araştırma kuruluşlarında,</a:t>
            </a:r>
          </a:p>
          <a:p>
            <a:pPr algn="just">
              <a:lnSpc>
                <a:spcPct val="200000"/>
              </a:lnSpc>
              <a:defRPr/>
            </a:pPr>
            <a:r>
              <a:rPr lang="tr-TR" dirty="0" smtClean="0">
                <a:latin typeface="Arial" pitchFamily="34" charset="0"/>
                <a:cs typeface="Arial" pitchFamily="34" charset="0"/>
              </a:rPr>
              <a:t> 3 </a:t>
            </a:r>
            <a:r>
              <a:rPr lang="tr-TR" dirty="0" err="1" smtClean="0">
                <a:latin typeface="Arial" pitchFamily="34" charset="0"/>
                <a:cs typeface="Arial" pitchFamily="34" charset="0"/>
              </a:rPr>
              <a:t>nolu</a:t>
            </a:r>
            <a:r>
              <a:rPr lang="tr-TR" dirty="0" smtClean="0">
                <a:latin typeface="Arial" pitchFamily="34" charset="0"/>
                <a:cs typeface="Arial" pitchFamily="34" charset="0"/>
              </a:rPr>
              <a:t> ünitelerin de fidan üreticisinde kurulması gerekmektedir.</a:t>
            </a:r>
          </a:p>
          <a:p>
            <a:pPr algn="just">
              <a:lnSpc>
                <a:spcPct val="200000"/>
              </a:lnSpc>
              <a:defRPr/>
            </a:pPr>
            <a:endParaRPr lang="tr-TR" dirty="0" smtClean="0">
              <a:latin typeface="Arial" pitchFamily="34" charset="0"/>
              <a:cs typeface="Arial" pitchFamily="34" charset="0"/>
            </a:endParaRP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3126818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fontScale="62500" lnSpcReduction="20000"/>
          </a:bodyPr>
          <a:lstStyle/>
          <a:p>
            <a:pPr algn="just">
              <a:lnSpc>
                <a:spcPct val="200000"/>
              </a:lnSpc>
              <a:defRPr/>
            </a:pPr>
            <a:r>
              <a:rPr lang="tr-TR" dirty="0" smtClean="0">
                <a:latin typeface="Arial" pitchFamily="34" charset="0"/>
                <a:cs typeface="Arial" pitchFamily="34" charset="0"/>
              </a:rPr>
              <a:t>Mevzuat uygulamalarıyla ilgili Bakanlık-sektör birlikte alınan ortak kararların, mevzuat açıklandığında görüşülen ve mutabık kalınan hususların aksi yönde olduğunu görüyoruz.</a:t>
            </a:r>
          </a:p>
          <a:p>
            <a:pPr algn="just">
              <a:lnSpc>
                <a:spcPct val="200000"/>
              </a:lnSpc>
              <a:defRPr/>
            </a:pPr>
            <a:r>
              <a:rPr lang="tr-TR" dirty="0" smtClean="0">
                <a:latin typeface="Arial" pitchFamily="34" charset="0"/>
                <a:cs typeface="Arial" pitchFamily="34" charset="0"/>
              </a:rPr>
              <a:t>Bu sorunu çözmek için </a:t>
            </a:r>
            <a:r>
              <a:rPr lang="tr-TR" dirty="0" smtClean="0">
                <a:latin typeface="Arial" pitchFamily="34" charset="0"/>
                <a:cs typeface="Arial" pitchFamily="34" charset="0"/>
              </a:rPr>
              <a:t>tekrarında Bakanlık yetkilileriyle </a:t>
            </a:r>
            <a:r>
              <a:rPr lang="tr-TR" dirty="0" smtClean="0">
                <a:latin typeface="Arial" pitchFamily="34" charset="0"/>
                <a:cs typeface="Arial" pitchFamily="34" charset="0"/>
              </a:rPr>
              <a:t>görüşmeler yapmaya başlıyoruz. Sorunu sonunda çözüyoruz. </a:t>
            </a:r>
          </a:p>
          <a:p>
            <a:pPr algn="just">
              <a:lnSpc>
                <a:spcPct val="200000"/>
              </a:lnSpc>
              <a:defRPr/>
            </a:pPr>
            <a:r>
              <a:rPr lang="tr-TR" dirty="0" smtClean="0">
                <a:latin typeface="Arial" pitchFamily="34" charset="0"/>
                <a:cs typeface="Arial" pitchFamily="34" charset="0"/>
              </a:rPr>
              <a:t>Ancak Sektör </a:t>
            </a:r>
            <a:r>
              <a:rPr lang="tr-TR" dirty="0" smtClean="0">
                <a:latin typeface="Arial" pitchFamily="34" charset="0"/>
                <a:cs typeface="Arial" pitchFamily="34" charset="0"/>
              </a:rPr>
              <a:t>bu tür yapay sorunlarla uğraşmak yerine, daha çok ihracat yapmalı, işiyle meşgul olup, ülkesine döviz kazandırmalıdır.</a:t>
            </a:r>
          </a:p>
          <a:p>
            <a:pPr algn="just">
              <a:lnSpc>
                <a:spcPct val="200000"/>
              </a:lnSpc>
              <a:defRPr/>
            </a:pPr>
            <a:r>
              <a:rPr lang="tr-TR" dirty="0" smtClean="0">
                <a:latin typeface="Arial" pitchFamily="34" charset="0"/>
                <a:cs typeface="Arial" pitchFamily="34" charset="0"/>
              </a:rPr>
              <a:t>Mevzuatların bir iki kişinin istediği doğrultuda değil, </a:t>
            </a:r>
            <a:r>
              <a:rPr lang="tr-TR" dirty="0" smtClean="0">
                <a:latin typeface="Arial" pitchFamily="34" charset="0"/>
                <a:cs typeface="Arial" pitchFamily="34" charset="0"/>
              </a:rPr>
              <a:t>Bakanlık ve sektörün ortak </a:t>
            </a:r>
            <a:r>
              <a:rPr lang="tr-TR" dirty="0" smtClean="0">
                <a:latin typeface="Arial" pitchFamily="34" charset="0"/>
                <a:cs typeface="Arial" pitchFamily="34" charset="0"/>
              </a:rPr>
              <a:t>işbirliği ile hazırlanması gerektiğini düşünüyorum.</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2296838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fontScale="62500" lnSpcReduction="20000"/>
          </a:bodyPr>
          <a:lstStyle/>
          <a:p>
            <a:pPr algn="just">
              <a:lnSpc>
                <a:spcPct val="200000"/>
              </a:lnSpc>
              <a:defRPr/>
            </a:pPr>
            <a:r>
              <a:rPr lang="tr-TR" dirty="0" smtClean="0">
                <a:latin typeface="Arial" pitchFamily="34" charset="0"/>
                <a:cs typeface="Arial" pitchFamily="34" charset="0"/>
              </a:rPr>
              <a:t>Üyelerimizin en önemli sorunlarından birisi </a:t>
            </a:r>
            <a:r>
              <a:rPr lang="tr-TR" dirty="0" smtClean="0">
                <a:solidFill>
                  <a:srgbClr val="FF0000"/>
                </a:solidFill>
                <a:latin typeface="Arial" pitchFamily="34" charset="0"/>
                <a:cs typeface="Arial" pitchFamily="34" charset="0"/>
              </a:rPr>
              <a:t>etiket sorunudur</a:t>
            </a:r>
            <a:r>
              <a:rPr lang="tr-TR" dirty="0" smtClean="0">
                <a:latin typeface="Arial" pitchFamily="34" charset="0"/>
                <a:cs typeface="Arial" pitchFamily="34" charset="0"/>
              </a:rPr>
              <a:t>. Bakanlık için de bu büyük bir sorun ve külfettir.</a:t>
            </a:r>
          </a:p>
          <a:p>
            <a:pPr algn="just">
              <a:lnSpc>
                <a:spcPct val="200000"/>
              </a:lnSpc>
              <a:defRPr/>
            </a:pPr>
            <a:r>
              <a:rPr lang="tr-TR" dirty="0" smtClean="0">
                <a:latin typeface="Arial" pitchFamily="34" charset="0"/>
                <a:cs typeface="Arial" pitchFamily="34" charset="0"/>
              </a:rPr>
              <a:t>Tohumda nasıl sektöre etiket basma yetkisi verildiyse, biz </a:t>
            </a:r>
            <a:r>
              <a:rPr lang="tr-TR" dirty="0" smtClean="0">
                <a:latin typeface="Arial" pitchFamily="34" charset="0"/>
                <a:cs typeface="Arial" pitchFamily="34" charset="0"/>
              </a:rPr>
              <a:t>yetkinin FÜAB </a:t>
            </a:r>
            <a:r>
              <a:rPr lang="tr-TR" dirty="0" smtClean="0">
                <a:latin typeface="Arial" pitchFamily="34" charset="0"/>
                <a:cs typeface="Arial" pitchFamily="34" charset="0"/>
              </a:rPr>
              <a:t>olarak üreticilerimize verilmesini istiyoruz.</a:t>
            </a:r>
          </a:p>
          <a:p>
            <a:pPr algn="just">
              <a:lnSpc>
                <a:spcPct val="200000"/>
              </a:lnSpc>
              <a:defRPr/>
            </a:pPr>
            <a:r>
              <a:rPr lang="tr-TR" dirty="0" smtClean="0">
                <a:latin typeface="Arial" pitchFamily="34" charset="0"/>
                <a:cs typeface="Arial" pitchFamily="34" charset="0"/>
              </a:rPr>
              <a:t>Pasaportu </a:t>
            </a:r>
            <a:r>
              <a:rPr lang="tr-TR" dirty="0" smtClean="0">
                <a:latin typeface="Arial" pitchFamily="34" charset="0"/>
                <a:cs typeface="Arial" pitchFamily="34" charset="0"/>
              </a:rPr>
              <a:t>nasıl üretici kendi basabiliyorsa, sertifika etiketi ile birlikte üretici kendi etiketini kendi basabilmelidir.</a:t>
            </a:r>
          </a:p>
          <a:p>
            <a:pPr algn="just">
              <a:lnSpc>
                <a:spcPct val="200000"/>
              </a:lnSpc>
              <a:defRPr/>
            </a:pPr>
            <a:r>
              <a:rPr lang="tr-TR" dirty="0" smtClean="0">
                <a:latin typeface="Arial" pitchFamily="34" charset="0"/>
                <a:cs typeface="Arial" pitchFamily="34" charset="0"/>
              </a:rPr>
              <a:t>Çünkü yine sistemi kuran ve sorgulayan yetki veren Bakanlıktır. İşini doğru yapan üyelerimizin önündeki </a:t>
            </a:r>
            <a:r>
              <a:rPr lang="tr-TR" dirty="0" smtClean="0">
                <a:solidFill>
                  <a:srgbClr val="FF0000"/>
                </a:solidFill>
                <a:latin typeface="Arial" pitchFamily="34" charset="0"/>
                <a:cs typeface="Arial" pitchFamily="34" charset="0"/>
              </a:rPr>
              <a:t>bürokrasi ve mali yükünü </a:t>
            </a:r>
            <a:r>
              <a:rPr lang="tr-TR" dirty="0" smtClean="0">
                <a:latin typeface="Arial" pitchFamily="34" charset="0"/>
                <a:cs typeface="Arial" pitchFamily="34" charset="0"/>
              </a:rPr>
              <a:t>lütfen azaltalım.</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527184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08720"/>
            <a:ext cx="8229600" cy="5577483"/>
          </a:xfrm>
        </p:spPr>
        <p:txBody>
          <a:bodyPr>
            <a:normAutofit fontScale="62500" lnSpcReduction="20000"/>
          </a:bodyPr>
          <a:lstStyle/>
          <a:p>
            <a:pPr algn="just">
              <a:lnSpc>
                <a:spcPct val="200000"/>
              </a:lnSpc>
              <a:buNone/>
              <a:defRPr/>
            </a:pPr>
            <a:r>
              <a:rPr lang="tr-TR" dirty="0" smtClean="0">
                <a:latin typeface="Arial" pitchFamily="34" charset="0"/>
                <a:cs typeface="Arial" pitchFamily="34" charset="0"/>
              </a:rPr>
              <a:t>Saygıdeğer katılımcılar;</a:t>
            </a:r>
          </a:p>
          <a:p>
            <a:pPr algn="just">
              <a:lnSpc>
                <a:spcPct val="200000"/>
              </a:lnSpc>
              <a:defRPr/>
            </a:pPr>
            <a:r>
              <a:rPr lang="tr-TR" dirty="0" smtClean="0">
                <a:latin typeface="Arial" pitchFamily="34" charset="0"/>
                <a:cs typeface="Arial" pitchFamily="34" charset="0"/>
              </a:rPr>
              <a:t>Biz üreticiler olarak sertifikalı fidan üretimine geçmek için yurt içi ve yurtdışından temel materyal aramalarımız devam ediyor.</a:t>
            </a:r>
          </a:p>
          <a:p>
            <a:pPr algn="just">
              <a:lnSpc>
                <a:spcPct val="200000"/>
              </a:lnSpc>
              <a:defRPr/>
            </a:pPr>
            <a:r>
              <a:rPr lang="tr-TR" b="1" dirty="0" smtClean="0">
                <a:solidFill>
                  <a:srgbClr val="FF0000"/>
                </a:solidFill>
                <a:latin typeface="Arial" pitchFamily="34" charset="0"/>
                <a:cs typeface="Arial" pitchFamily="34" charset="0"/>
              </a:rPr>
              <a:t>Fidan Üreticileri Tarım Sanayi ve Ticaret A.Ş</a:t>
            </a:r>
            <a:r>
              <a:rPr lang="tr-TR" dirty="0" smtClean="0">
                <a:latin typeface="Arial" pitchFamily="34" charset="0"/>
                <a:cs typeface="Arial" pitchFamily="34" charset="0"/>
              </a:rPr>
              <a:t>.  damızlıkları kurup tüm üyelerimizin sertifikalı materyal ihtiyacını karşılamayı hedefliyoruz.</a:t>
            </a:r>
          </a:p>
          <a:p>
            <a:pPr algn="just">
              <a:lnSpc>
                <a:spcPct val="200000"/>
              </a:lnSpc>
              <a:defRPr/>
            </a:pPr>
            <a:r>
              <a:rPr lang="tr-TR" dirty="0" smtClean="0">
                <a:latin typeface="Arial" pitchFamily="34" charset="0"/>
                <a:cs typeface="Arial" pitchFamily="34" charset="0"/>
              </a:rPr>
              <a:t>Bu arada Fidan A.Ş. Yönetim Kurulu başkanı sayın Abdullah KANKAYA rahatsızlığından dolayı </a:t>
            </a:r>
            <a:r>
              <a:rPr lang="tr-TR" dirty="0" err="1" smtClean="0">
                <a:latin typeface="Arial" pitchFamily="34" charset="0"/>
                <a:cs typeface="Arial" pitchFamily="34" charset="0"/>
              </a:rPr>
              <a:t>Çalıştayımıza</a:t>
            </a:r>
            <a:r>
              <a:rPr lang="tr-TR" dirty="0" smtClean="0">
                <a:latin typeface="Arial" pitchFamily="34" charset="0"/>
                <a:cs typeface="Arial" pitchFamily="34" charset="0"/>
              </a:rPr>
              <a:t> gelemedi. Kendisinin sizlere selamı var.</a:t>
            </a:r>
          </a:p>
        </p:txBody>
      </p:sp>
      <p:sp>
        <p:nvSpPr>
          <p:cNvPr id="10" name="9 Altbilgi Yer Tutucusu"/>
          <p:cNvSpPr>
            <a:spLocks noGrp="1"/>
          </p:cNvSpPr>
          <p:nvPr>
            <p:ph type="ftr" sz="quarter" idx="11"/>
          </p:nvPr>
        </p:nvSpPr>
        <p:spPr/>
        <p:txBody>
          <a:bodyPr/>
          <a:lstStyle/>
          <a:p>
            <a:r>
              <a:rPr lang="tr-TR" b="1" smtClean="0">
                <a:solidFill>
                  <a:srgbClr val="FF0000"/>
                </a:solidFill>
              </a:rPr>
              <a:t>Fidan Üreticileri Alt Birliği</a:t>
            </a:r>
            <a:endParaRPr lang="tr-TR" b="1">
              <a:solidFill>
                <a:srgbClr val="FF0000"/>
              </a:solidFill>
            </a:endParaRPr>
          </a:p>
        </p:txBody>
      </p:sp>
      <p:sp>
        <p:nvSpPr>
          <p:cNvPr id="2" name="Slayt Numarası Yer Tutucusu 1"/>
          <p:cNvSpPr>
            <a:spLocks noGrp="1"/>
          </p:cNvSpPr>
          <p:nvPr>
            <p:ph type="sldNum" sz="quarter" idx="12"/>
          </p:nvPr>
        </p:nvSpPr>
        <p:spPr/>
        <p:txBody>
          <a:bodyPr/>
          <a:lstStyle/>
          <a:p>
            <a:fld id="{B1DEFA8C-F947-479F-BE07-76B6B3F80BF1}"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678</TotalTime>
  <Words>1071</Words>
  <Application>Microsoft Office PowerPoint</Application>
  <PresentationFormat>Ekran Gösterisi (4:3)</PresentationFormat>
  <Paragraphs>123</Paragraphs>
  <Slides>17</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Century Gothic</vt:lpstr>
      <vt:lpstr>Ofis Teması</vt:lpstr>
      <vt:lpstr>FİDAN ÜRETİCİLERİ ALT BİRLİĞİ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FİDAN ÜRETİCİLERİ ALT BİRLİĞİ</dc:title>
  <dc:creator>HB</dc:creator>
  <cp:lastModifiedBy>User</cp:lastModifiedBy>
  <cp:revision>69</cp:revision>
  <dcterms:created xsi:type="dcterms:W3CDTF">2016-06-27T13:02:45Z</dcterms:created>
  <dcterms:modified xsi:type="dcterms:W3CDTF">2017-10-19T20:38:24Z</dcterms:modified>
</cp:coreProperties>
</file>