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94" r:id="rId4"/>
    <p:sldId id="264" r:id="rId5"/>
    <p:sldId id="266" r:id="rId6"/>
    <p:sldId id="267" r:id="rId7"/>
    <p:sldId id="265" r:id="rId8"/>
    <p:sldId id="258" r:id="rId9"/>
    <p:sldId id="290" r:id="rId10"/>
    <p:sldId id="291" r:id="rId11"/>
    <p:sldId id="293" r:id="rId12"/>
    <p:sldId id="280" r:id="rId13"/>
    <p:sldId id="281" r:id="rId14"/>
    <p:sldId id="282" r:id="rId15"/>
    <p:sldId id="285" r:id="rId16"/>
    <p:sldId id="286" r:id="rId17"/>
    <p:sldId id="287" r:id="rId18"/>
    <p:sldId id="283" r:id="rId19"/>
    <p:sldId id="284" r:id="rId20"/>
    <p:sldId id="288" r:id="rId21"/>
    <p:sldId id="289" r:id="rId22"/>
    <p:sldId id="260" r:id="rId23"/>
    <p:sldId id="261" r:id="rId24"/>
    <p:sldId id="268" r:id="rId25"/>
    <p:sldId id="269" r:id="rId26"/>
    <p:sldId id="271" r:id="rId27"/>
    <p:sldId id="272" r:id="rId28"/>
    <p:sldId id="273" r:id="rId29"/>
    <p:sldId id="276" r:id="rId30"/>
    <p:sldId id="278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I:\wapa2014\tuik\yumu&#351;ak&#231;ekirdekl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I:\wapa2014\tuik\yumu&#351;ak&#231;ekirdekl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I:\wapa2014\tuik\yumu&#351;ak&#231;ekirdekli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I:\wapa2014\tuik\yumu&#351;ak&#231;ekirdekl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Sayfa1!$B$23</c:f>
              <c:strCache>
                <c:ptCount val="1"/>
                <c:pt idx="0">
                  <c:v>Bearing </c:v>
                </c:pt>
              </c:strCache>
            </c:strRef>
          </c:tx>
          <c:cat>
            <c:numRef>
              <c:f>Sayfa1!$A$24:$A$34</c:f>
              <c:numCache>
                <c:formatCode>General_)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Sayfa1!$B$24:$B$34</c:f>
              <c:numCache>
                <c:formatCode>###\ ###\ ##0</c:formatCode>
                <c:ptCount val="11"/>
                <c:pt idx="0">
                  <c:v>33000</c:v>
                </c:pt>
                <c:pt idx="1">
                  <c:v>35000</c:v>
                </c:pt>
                <c:pt idx="2">
                  <c:v>35498</c:v>
                </c:pt>
                <c:pt idx="3">
                  <c:v>36294</c:v>
                </c:pt>
                <c:pt idx="4">
                  <c:v>36444</c:v>
                </c:pt>
                <c:pt idx="5">
                  <c:v>38328</c:v>
                </c:pt>
                <c:pt idx="6">
                  <c:v>38906</c:v>
                </c:pt>
                <c:pt idx="7">
                  <c:v>39951</c:v>
                </c:pt>
                <c:pt idx="8">
                  <c:v>41423</c:v>
                </c:pt>
                <c:pt idx="9">
                  <c:v>42720</c:v>
                </c:pt>
                <c:pt idx="10">
                  <c:v>45254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Sayfa1!$E$16</c:f>
              <c:strCache>
                <c:ptCount val="1"/>
                <c:pt idx="0">
                  <c:v>Non bearing</c:v>
                </c:pt>
              </c:strCache>
            </c:strRef>
          </c:tx>
          <c:cat>
            <c:numRef>
              <c:f>Sayfa1!$A$24:$A$34</c:f>
              <c:numCache>
                <c:formatCode>General_)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Sayfa1!$E$17:$E$27</c:f>
              <c:numCache>
                <c:formatCode>###\ ###\ ##0</c:formatCode>
                <c:ptCount val="11"/>
                <c:pt idx="0">
                  <c:v>6300</c:v>
                </c:pt>
                <c:pt idx="1">
                  <c:v>7100</c:v>
                </c:pt>
                <c:pt idx="2">
                  <c:v>6902</c:v>
                </c:pt>
                <c:pt idx="3">
                  <c:v>7005</c:v>
                </c:pt>
                <c:pt idx="4">
                  <c:v>7803</c:v>
                </c:pt>
                <c:pt idx="5">
                  <c:v>8868</c:v>
                </c:pt>
                <c:pt idx="6">
                  <c:v>10714</c:v>
                </c:pt>
                <c:pt idx="7">
                  <c:v>12084</c:v>
                </c:pt>
                <c:pt idx="8">
                  <c:v>12929</c:v>
                </c:pt>
                <c:pt idx="9">
                  <c:v>14417</c:v>
                </c:pt>
                <c:pt idx="10">
                  <c:v>15846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220592"/>
        <c:axId val="61221152"/>
      </c:lineChart>
      <c:catAx>
        <c:axId val="61220592"/>
        <c:scaling>
          <c:orientation val="minMax"/>
        </c:scaling>
        <c:delete val="0"/>
        <c:axPos val="b"/>
        <c:numFmt formatCode="General_)" sourceLinked="1"/>
        <c:majorTickMark val="out"/>
        <c:minorTickMark val="none"/>
        <c:tickLblPos val="nextTo"/>
        <c:crossAx val="61221152"/>
        <c:crosses val="autoZero"/>
        <c:auto val="1"/>
        <c:lblAlgn val="ctr"/>
        <c:lblOffset val="100"/>
        <c:noMultiLvlLbl val="0"/>
      </c:catAx>
      <c:valAx>
        <c:axId val="61221152"/>
        <c:scaling>
          <c:orientation val="minMax"/>
        </c:scaling>
        <c:delete val="0"/>
        <c:axPos val="l"/>
        <c:majorGridlines/>
        <c:numFmt formatCode="###\ ###\ ##0" sourceLinked="1"/>
        <c:majorTickMark val="out"/>
        <c:minorTickMark val="none"/>
        <c:tickLblPos val="nextTo"/>
        <c:crossAx val="6122059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tr-TR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tr-TR"/>
          </a:p>
        </c:txPr>
      </c:legendEntry>
      <c:layout>
        <c:manualLayout>
          <c:xMode val="edge"/>
          <c:yMode val="edge"/>
          <c:x val="0.848960680552999"/>
          <c:y val="0.43668026143129757"/>
          <c:w val="0.14159985749137763"/>
          <c:h val="0.11517002336336768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9.9384024165952961E-2"/>
          <c:y val="0.14682956586572676"/>
          <c:w val="0.73219992103899434"/>
          <c:h val="0.79063160154087753"/>
        </c:manualLayout>
      </c:layout>
      <c:lineChart>
        <c:grouping val="standar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Production</c:v>
                </c:pt>
              </c:strCache>
            </c:strRef>
          </c:tx>
          <c:marker>
            <c:spPr>
              <a:noFill/>
            </c:spPr>
          </c:marker>
          <c:cat>
            <c:numRef>
              <c:f>Sayfa1!$A$2:$A$13</c:f>
              <c:numCache>
                <c:formatCode>General_)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Sayfa1!$B$2:$B$13</c:f>
              <c:numCache>
                <c:formatCode>###\ ###\ ##0</c:formatCode>
                <c:ptCount val="12"/>
                <c:pt idx="0">
                  <c:v>2200000</c:v>
                </c:pt>
                <c:pt idx="1">
                  <c:v>2600000</c:v>
                </c:pt>
                <c:pt idx="2">
                  <c:v>2100000</c:v>
                </c:pt>
                <c:pt idx="3">
                  <c:v>2570000</c:v>
                </c:pt>
                <c:pt idx="4">
                  <c:v>2002033</c:v>
                </c:pt>
                <c:pt idx="5">
                  <c:v>2457845</c:v>
                </c:pt>
                <c:pt idx="6">
                  <c:v>2504494</c:v>
                </c:pt>
                <c:pt idx="7">
                  <c:v>2782365</c:v>
                </c:pt>
                <c:pt idx="8">
                  <c:v>2600000</c:v>
                </c:pt>
                <c:pt idx="9">
                  <c:v>2680075</c:v>
                </c:pt>
                <c:pt idx="10">
                  <c:v>2888985</c:v>
                </c:pt>
                <c:pt idx="11">
                  <c:v>3128450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851296"/>
        <c:axId val="146851856"/>
      </c:lineChart>
      <c:catAx>
        <c:axId val="146851296"/>
        <c:scaling>
          <c:orientation val="minMax"/>
        </c:scaling>
        <c:delete val="0"/>
        <c:axPos val="b"/>
        <c:numFmt formatCode="General_)" sourceLinked="1"/>
        <c:majorTickMark val="out"/>
        <c:minorTickMark val="none"/>
        <c:tickLblPos val="nextTo"/>
        <c:crossAx val="146851856"/>
        <c:crosses val="autoZero"/>
        <c:auto val="1"/>
        <c:lblAlgn val="ctr"/>
        <c:lblOffset val="100"/>
        <c:noMultiLvlLbl val="0"/>
      </c:catAx>
      <c:valAx>
        <c:axId val="146851856"/>
        <c:scaling>
          <c:orientation val="minMax"/>
        </c:scaling>
        <c:delete val="0"/>
        <c:axPos val="l"/>
        <c:majorGridlines/>
        <c:numFmt formatCode="###\ ###\ ##0" sourceLinked="1"/>
        <c:majorTickMark val="out"/>
        <c:minorTickMark val="none"/>
        <c:tickLblPos val="nextTo"/>
        <c:crossAx val="1468512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Sayfa3!$H$4</c:f>
              <c:strCache>
                <c:ptCount val="1"/>
                <c:pt idx="0">
                  <c:v>Bearing </c:v>
                </c:pt>
              </c:strCache>
            </c:strRef>
          </c:tx>
          <c:cat>
            <c:numRef>
              <c:f>Sayfa3!$G$5:$G$16</c:f>
              <c:numCache>
                <c:formatCode>General_)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Sayfa3!$H$5:$H$16</c:f>
              <c:numCache>
                <c:formatCode>###\ ###\ ##0</c:formatCode>
                <c:ptCount val="12"/>
                <c:pt idx="0">
                  <c:v>10510</c:v>
                </c:pt>
                <c:pt idx="1">
                  <c:v>10450</c:v>
                </c:pt>
                <c:pt idx="2">
                  <c:v>10420</c:v>
                </c:pt>
                <c:pt idx="3">
                  <c:v>10400</c:v>
                </c:pt>
                <c:pt idx="4">
                  <c:v>9956</c:v>
                </c:pt>
                <c:pt idx="5">
                  <c:v>10007</c:v>
                </c:pt>
                <c:pt idx="6">
                  <c:v>9877</c:v>
                </c:pt>
                <c:pt idx="7">
                  <c:v>9919</c:v>
                </c:pt>
                <c:pt idx="8">
                  <c:v>10028</c:v>
                </c:pt>
                <c:pt idx="9">
                  <c:v>9784</c:v>
                </c:pt>
                <c:pt idx="10">
                  <c:v>10220</c:v>
                </c:pt>
                <c:pt idx="11">
                  <c:v>10330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Sayfa3!$I$4</c:f>
              <c:strCache>
                <c:ptCount val="1"/>
                <c:pt idx="0">
                  <c:v>Non bearing</c:v>
                </c:pt>
              </c:strCache>
            </c:strRef>
          </c:tx>
          <c:cat>
            <c:numRef>
              <c:f>Sayfa3!$G$5:$G$16</c:f>
              <c:numCache>
                <c:formatCode>General_)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Sayfa3!$I$5:$I$16</c:f>
              <c:numCache>
                <c:formatCode>###\ ###\ ##0</c:formatCode>
                <c:ptCount val="12"/>
                <c:pt idx="0">
                  <c:v>1830</c:v>
                </c:pt>
                <c:pt idx="1">
                  <c:v>1790</c:v>
                </c:pt>
                <c:pt idx="2">
                  <c:v>1760</c:v>
                </c:pt>
                <c:pt idx="3">
                  <c:v>1740</c:v>
                </c:pt>
                <c:pt idx="4">
                  <c:v>1705</c:v>
                </c:pt>
                <c:pt idx="5">
                  <c:v>1884</c:v>
                </c:pt>
                <c:pt idx="6">
                  <c:v>1855</c:v>
                </c:pt>
                <c:pt idx="7">
                  <c:v>1996</c:v>
                </c:pt>
                <c:pt idx="8">
                  <c:v>2257</c:v>
                </c:pt>
                <c:pt idx="9">
                  <c:v>2420</c:v>
                </c:pt>
                <c:pt idx="10">
                  <c:v>2371</c:v>
                </c:pt>
                <c:pt idx="11">
                  <c:v>2528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854656"/>
        <c:axId val="146855216"/>
      </c:lineChart>
      <c:catAx>
        <c:axId val="146854656"/>
        <c:scaling>
          <c:orientation val="minMax"/>
        </c:scaling>
        <c:delete val="0"/>
        <c:axPos val="b"/>
        <c:numFmt formatCode="General_)" sourceLinked="1"/>
        <c:majorTickMark val="out"/>
        <c:minorTickMark val="none"/>
        <c:tickLblPos val="nextTo"/>
        <c:crossAx val="146855216"/>
        <c:crosses val="autoZero"/>
        <c:auto val="1"/>
        <c:lblAlgn val="ctr"/>
        <c:lblOffset val="100"/>
        <c:noMultiLvlLbl val="0"/>
      </c:catAx>
      <c:valAx>
        <c:axId val="146855216"/>
        <c:scaling>
          <c:orientation val="minMax"/>
        </c:scaling>
        <c:delete val="0"/>
        <c:axPos val="l"/>
        <c:majorGridlines/>
        <c:numFmt formatCode="###\ ###\ ##0" sourceLinked="1"/>
        <c:majorTickMark val="out"/>
        <c:minorTickMark val="none"/>
        <c:tickLblPos val="nextTo"/>
        <c:crossAx val="1468546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Sayfa3!$M$4</c:f>
              <c:strCache>
                <c:ptCount val="1"/>
                <c:pt idx="0">
                  <c:v>Production</c:v>
                </c:pt>
              </c:strCache>
            </c:strRef>
          </c:tx>
          <c:cat>
            <c:numRef>
              <c:f>Sayfa3!$L$5:$L$16</c:f>
              <c:numCache>
                <c:formatCode>General_)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Sayfa3!$M$5:$M$16</c:f>
              <c:numCache>
                <c:formatCode>###\ ###\ ##0</c:formatCode>
                <c:ptCount val="12"/>
                <c:pt idx="0">
                  <c:v>340000</c:v>
                </c:pt>
                <c:pt idx="1">
                  <c:v>370000</c:v>
                </c:pt>
                <c:pt idx="2">
                  <c:v>320000</c:v>
                </c:pt>
                <c:pt idx="3">
                  <c:v>360000</c:v>
                </c:pt>
                <c:pt idx="4">
                  <c:v>317750</c:v>
                </c:pt>
                <c:pt idx="5">
                  <c:v>356281</c:v>
                </c:pt>
                <c:pt idx="6">
                  <c:v>355476</c:v>
                </c:pt>
                <c:pt idx="7">
                  <c:v>384244</c:v>
                </c:pt>
                <c:pt idx="8">
                  <c:v>380003</c:v>
                </c:pt>
                <c:pt idx="9">
                  <c:v>386382</c:v>
                </c:pt>
                <c:pt idx="10">
                  <c:v>442646</c:v>
                </c:pt>
                <c:pt idx="11">
                  <c:v>461826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857456"/>
        <c:axId val="147348944"/>
      </c:lineChart>
      <c:catAx>
        <c:axId val="146857456"/>
        <c:scaling>
          <c:orientation val="minMax"/>
        </c:scaling>
        <c:delete val="0"/>
        <c:axPos val="b"/>
        <c:numFmt formatCode="General_)" sourceLinked="1"/>
        <c:majorTickMark val="out"/>
        <c:minorTickMark val="none"/>
        <c:tickLblPos val="nextTo"/>
        <c:crossAx val="147348944"/>
        <c:crosses val="autoZero"/>
        <c:auto val="1"/>
        <c:lblAlgn val="ctr"/>
        <c:lblOffset val="100"/>
        <c:noMultiLvlLbl val="0"/>
      </c:catAx>
      <c:valAx>
        <c:axId val="147348944"/>
        <c:scaling>
          <c:orientation val="minMax"/>
        </c:scaling>
        <c:delete val="0"/>
        <c:axPos val="l"/>
        <c:majorGridlines/>
        <c:numFmt formatCode="###\ ###\ ##0" sourceLinked="1"/>
        <c:majorTickMark val="out"/>
        <c:minorTickMark val="none"/>
        <c:tickLblPos val="nextTo"/>
        <c:crossAx val="1468574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0.83468</cdr:x>
      <cdr:y>0.09484</cdr:y>
    </cdr:from>
    <cdr:to>
      <cdr:x>0.94172</cdr:x>
      <cdr:y>0.14362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37972" y="420078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1100" dirty="0" smtClean="0"/>
            <a:t>45 milyon </a:t>
          </a:r>
          <a:endParaRPr lang="tr-TR" sz="1100" dirty="0"/>
        </a:p>
      </cdr:txBody>
    </cdr:sp>
  </cdr:relSizeAnchor>
  <cdr:relSizeAnchor xmlns:cdr="http://schemas.openxmlformats.org/drawingml/2006/chartDrawing">
    <cdr:from>
      <cdr:x>0.8436</cdr:x>
      <cdr:y>0.61509</cdr:y>
    </cdr:from>
    <cdr:to>
      <cdr:x>0.95957</cdr:x>
      <cdr:y>0.66386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809980" y="2724334"/>
          <a:ext cx="93610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1100" dirty="0" smtClean="0"/>
            <a:t>16 milyon</a:t>
          </a:r>
          <a:endParaRPr lang="tr-TR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5FD9-0C35-4460-AE89-46E3019A9EFC}" type="datetimeFigureOut">
              <a:rPr lang="tr-TR" smtClean="0"/>
              <a:pPr/>
              <a:t>20.10.2017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A78B-8B97-495C-A338-F833EE99B40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5FD9-0C35-4460-AE89-46E3019A9EFC}" type="datetimeFigureOut">
              <a:rPr lang="tr-TR" smtClean="0"/>
              <a:pPr/>
              <a:t>20.10.2017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A78B-8B97-495C-A338-F833EE99B40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5FD9-0C35-4460-AE89-46E3019A9EFC}" type="datetimeFigureOut">
              <a:rPr lang="tr-TR" smtClean="0"/>
              <a:pPr/>
              <a:t>20.10.2017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A78B-8B97-495C-A338-F833EE99B40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5FD9-0C35-4460-AE89-46E3019A9EFC}" type="datetimeFigureOut">
              <a:rPr lang="tr-TR" smtClean="0"/>
              <a:pPr/>
              <a:t>20.10.2017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A78B-8B97-495C-A338-F833EE99B40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5FD9-0C35-4460-AE89-46E3019A9EFC}" type="datetimeFigureOut">
              <a:rPr lang="tr-TR" smtClean="0"/>
              <a:pPr/>
              <a:t>20.10.2017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A78B-8B97-495C-A338-F833EE99B40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5FD9-0C35-4460-AE89-46E3019A9EFC}" type="datetimeFigureOut">
              <a:rPr lang="tr-TR" smtClean="0"/>
              <a:pPr/>
              <a:t>20.10.2017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A78B-8B97-495C-A338-F833EE99B40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5FD9-0C35-4460-AE89-46E3019A9EFC}" type="datetimeFigureOut">
              <a:rPr lang="tr-TR" smtClean="0"/>
              <a:pPr/>
              <a:t>20.10.2017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A78B-8B97-495C-A338-F833EE99B40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5FD9-0C35-4460-AE89-46E3019A9EFC}" type="datetimeFigureOut">
              <a:rPr lang="tr-TR" smtClean="0"/>
              <a:pPr/>
              <a:t>20.10.2017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A78B-8B97-495C-A338-F833EE99B40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5FD9-0C35-4460-AE89-46E3019A9EFC}" type="datetimeFigureOut">
              <a:rPr lang="tr-TR" smtClean="0"/>
              <a:pPr/>
              <a:t>20.10.2017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A78B-8B97-495C-A338-F833EE99B40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5FD9-0C35-4460-AE89-46E3019A9EFC}" type="datetimeFigureOut">
              <a:rPr lang="tr-TR" smtClean="0"/>
              <a:pPr/>
              <a:t>20.10.2017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A78B-8B97-495C-A338-F833EE99B40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5FD9-0C35-4460-AE89-46E3019A9EFC}" type="datetimeFigureOut">
              <a:rPr lang="tr-TR" smtClean="0"/>
              <a:pPr/>
              <a:t>20.10.2017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A78B-8B97-495C-A338-F833EE99B40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A5FD9-0C35-4460-AE89-46E3019A9EFC}" type="datetimeFigureOut">
              <a:rPr lang="tr-TR" smtClean="0"/>
              <a:pPr/>
              <a:t>20.10.2017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9A78B-8B97-495C-A338-F833EE99B40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YUMUŞAK ÇEKİRDEKLİLER FİDANI</a:t>
            </a:r>
            <a:br>
              <a:rPr lang="tr-TR" dirty="0" smtClean="0"/>
            </a:br>
            <a:r>
              <a:rPr lang="tr-TR" dirty="0" smtClean="0"/>
              <a:t>ELMA ARMUT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err="1" smtClean="0"/>
              <a:t>Prof.Dr</a:t>
            </a:r>
            <a:r>
              <a:rPr lang="tr-TR" dirty="0" smtClean="0"/>
              <a:t>. Mehmet Atilla Aşkın</a:t>
            </a:r>
          </a:p>
          <a:p>
            <a:r>
              <a:rPr lang="tr-TR" dirty="0" smtClean="0"/>
              <a:t>LEFKE AVRUPA ÜNİVERSİTESİ</a:t>
            </a:r>
          </a:p>
          <a:p>
            <a:r>
              <a:rPr lang="tr-TR" dirty="0" smtClean="0"/>
              <a:t>Tarım Bilimleri ve Teknolojileri Fakültesi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98721" y="1124744"/>
            <a:ext cx="8640960" cy="4392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606425" indent="-606425">
              <a:spcBef>
                <a:spcPts val="1800"/>
              </a:spcBef>
              <a:buClr>
                <a:srgbClr val="C00000"/>
              </a:buClr>
              <a:buSzPct val="100000"/>
              <a:buFont typeface="Wingdings" pitchFamily="2" charset="2"/>
              <a:buChar char="v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r>
              <a:rPr lang="tr-TR" sz="2200" dirty="0" smtClean="0">
                <a:solidFill>
                  <a:prstClr val="black"/>
                </a:solidFill>
              </a:rPr>
              <a:t>Soğuk hava deposu kapasitesi 1 milyon ton civarında olup, bunun 450 bin tonu Isparta dadır. CA depo kapasitesi %1 den azdır.</a:t>
            </a:r>
          </a:p>
          <a:p>
            <a:pPr marL="606425" indent="-606425">
              <a:spcBef>
                <a:spcPts val="1800"/>
              </a:spcBef>
              <a:buClr>
                <a:srgbClr val="C00000"/>
              </a:buClr>
              <a:buSzPct val="100000"/>
              <a:buFont typeface="Wingdings" pitchFamily="2" charset="2"/>
              <a:buChar char="v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r>
              <a:rPr lang="tr-TR" sz="2200" dirty="0" smtClean="0">
                <a:solidFill>
                  <a:prstClr val="black"/>
                </a:solidFill>
              </a:rPr>
              <a:t>1-MCP (1 methylcyclopropene) kullanımı artmaktadır, ancak sadece birinci sınıf meyvelere uygulanmaktadır.</a:t>
            </a:r>
          </a:p>
          <a:p>
            <a:pPr marL="606425" indent="-606425">
              <a:spcBef>
                <a:spcPts val="1800"/>
              </a:spcBef>
              <a:buClr>
                <a:srgbClr val="C00000"/>
              </a:buClr>
              <a:buSzPct val="100000"/>
              <a:buFont typeface="Wingdings" pitchFamily="2" charset="2"/>
              <a:buChar char="v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r>
              <a:rPr lang="tr-TR" sz="2200" dirty="0" smtClean="0">
                <a:solidFill>
                  <a:prstClr val="black"/>
                </a:solidFill>
              </a:rPr>
              <a:t>Elma ihracatı 100 bin ton civarında olup sadece Mısır, Suriye ve Irak gibi ülkelere yapılabilmektedir.</a:t>
            </a:r>
          </a:p>
          <a:p>
            <a:pPr marL="606425" indent="-606425">
              <a:spcBef>
                <a:spcPts val="1800"/>
              </a:spcBef>
              <a:buClr>
                <a:srgbClr val="C00000"/>
              </a:buClr>
              <a:buSzPct val="100000"/>
              <a:buFont typeface="Wingdings" pitchFamily="2" charset="2"/>
              <a:buChar char="v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r>
              <a:rPr lang="tr-TR" sz="2200" dirty="0" smtClean="0">
                <a:solidFill>
                  <a:prstClr val="black"/>
                </a:solidFill>
              </a:rPr>
              <a:t>Halbuki komşumuz Rusya her yıl 1.2 milyon ton elma ithal etmektedir.</a:t>
            </a:r>
          </a:p>
          <a:p>
            <a:pPr marL="606425" indent="-606425">
              <a:spcBef>
                <a:spcPts val="1800"/>
              </a:spcBef>
              <a:buClr>
                <a:srgbClr val="C00000"/>
              </a:buClr>
              <a:buSzPct val="100000"/>
              <a:buFont typeface="Wingdings" pitchFamily="2" charset="2"/>
              <a:buChar char="v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endParaRPr lang="tr-TR" sz="2200" dirty="0" smtClean="0">
              <a:solidFill>
                <a:prstClr val="black"/>
              </a:solidFill>
            </a:endParaRPr>
          </a:p>
          <a:p>
            <a:pPr marL="606425" indent="-606425">
              <a:spcBef>
                <a:spcPts val="1800"/>
              </a:spcBef>
              <a:buClr>
                <a:srgbClr val="C00000"/>
              </a:buClr>
              <a:buSzPct val="100000"/>
              <a:buFont typeface="Wingdings" pitchFamily="2" charset="2"/>
              <a:buChar char="v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endParaRPr lang="tr-TR" sz="2200" dirty="0" smtClean="0">
              <a:solidFill>
                <a:prstClr val="black"/>
              </a:solidFill>
            </a:endParaRPr>
          </a:p>
          <a:p>
            <a:pPr marL="606425" indent="-606425">
              <a:spcBef>
                <a:spcPts val="1800"/>
              </a:spcBef>
              <a:buClr>
                <a:srgbClr val="C00000"/>
              </a:buClr>
              <a:buSzPct val="100000"/>
              <a:buFont typeface="Wingdings" pitchFamily="2" charset="2"/>
              <a:buChar char="v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endParaRPr lang="tr-TR" sz="2200" dirty="0">
              <a:solidFill>
                <a:prstClr val="black"/>
              </a:solidFill>
            </a:endParaRPr>
          </a:p>
          <a:p>
            <a:pPr marL="606425" indent="-606425">
              <a:spcBef>
                <a:spcPts val="1800"/>
              </a:spcBef>
              <a:buClr>
                <a:srgbClr val="C00000"/>
              </a:buClr>
              <a:buSzPct val="100000"/>
              <a:buFont typeface="Wingdings" pitchFamily="2" charset="2"/>
              <a:buChar char="v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endParaRPr lang="tr-T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50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151728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4000" b="1" dirty="0">
                <a:solidFill>
                  <a:prstClr val="black"/>
                </a:solidFill>
              </a:rPr>
              <a:t>ELMA YETİŞTİRİCİLİĞİ AÇISINDAN </a:t>
            </a:r>
            <a:r>
              <a:rPr lang="tr-TR" sz="4000" b="1" dirty="0" smtClean="0">
                <a:solidFill>
                  <a:prstClr val="black"/>
                </a:solidFill>
              </a:rPr>
              <a:t>AVRUPA NE DURUMDA</a:t>
            </a:r>
            <a:endParaRPr lang="tr-TR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8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 rot="1593956">
            <a:off x="7979812" y="3110950"/>
            <a:ext cx="489204" cy="220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ight Arrow 5"/>
          <p:cNvSpPr/>
          <p:nvPr/>
        </p:nvSpPr>
        <p:spPr>
          <a:xfrm rot="1593956">
            <a:off x="7979811" y="1958821"/>
            <a:ext cx="489204" cy="220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ight Arrow 6"/>
          <p:cNvSpPr/>
          <p:nvPr/>
        </p:nvSpPr>
        <p:spPr>
          <a:xfrm rot="1593956">
            <a:off x="8051819" y="4174836"/>
            <a:ext cx="489204" cy="220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Right Arrow 7"/>
          <p:cNvSpPr/>
          <p:nvPr/>
        </p:nvSpPr>
        <p:spPr>
          <a:xfrm rot="1593956">
            <a:off x="8225112" y="6623107"/>
            <a:ext cx="489204" cy="220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666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4704"/>
            <a:ext cx="9036496" cy="512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87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9036496" cy="366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6" y="3986320"/>
            <a:ext cx="8334672" cy="274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2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90872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A modern French dessert apple variety, with built-in resistance to scab. Ariane is an attractive red/yellow colour and has a pleasant mild apple flavour.</a:t>
            </a:r>
          </a:p>
          <a:p>
            <a:r>
              <a:rPr lang="tr-TR" dirty="0"/>
              <a:t>Ariane phototape</a:t>
            </a:r>
          </a:p>
          <a:p>
            <a:r>
              <a:rPr lang="tr-TR" dirty="0"/>
              <a:t>Origins</a:t>
            </a:r>
          </a:p>
          <a:p>
            <a:r>
              <a:rPr lang="tr-TR" dirty="0"/>
              <a:t>Species: Malus domestica</a:t>
            </a:r>
          </a:p>
          <a:p>
            <a:r>
              <a:rPr lang="tr-TR" dirty="0"/>
              <a:t>Parentage: Florina x Prima + Golden Delicious seedling</a:t>
            </a:r>
          </a:p>
          <a:p>
            <a:r>
              <a:rPr lang="tr-TR" dirty="0"/>
              <a:t>Originates from: France</a:t>
            </a:r>
          </a:p>
          <a:p>
            <a:r>
              <a:rPr lang="tr-TR" dirty="0"/>
              <a:t>Introduced: 2000</a:t>
            </a:r>
          </a:p>
          <a:p>
            <a:r>
              <a:rPr lang="tr-TR" dirty="0"/>
              <a:t>Developed by: INRA, Angers</a:t>
            </a:r>
          </a:p>
          <a:p>
            <a:r>
              <a:rPr lang="tr-TR" dirty="0"/>
              <a:t>Orange Pippin Cultivar ID: 1128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89467"/>
            <a:ext cx="5311439" cy="331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6136" y="908720"/>
            <a:ext cx="169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/>
              <a:t>Ariane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69404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340768"/>
            <a:ext cx="33123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Proof that supermarket apples are no longer bland and boring, Jazz has crisp flesh with a superb rich peardrop flavor.</a:t>
            </a:r>
          </a:p>
          <a:p>
            <a:r>
              <a:rPr lang="tr-TR" dirty="0" smtClean="0"/>
              <a:t>Origins</a:t>
            </a:r>
            <a:endParaRPr lang="tr-TR" dirty="0"/>
          </a:p>
          <a:p>
            <a:r>
              <a:rPr lang="tr-TR" dirty="0"/>
              <a:t>Species: Malus domestica</a:t>
            </a:r>
          </a:p>
          <a:p>
            <a:r>
              <a:rPr lang="tr-TR" dirty="0"/>
              <a:t>Parentage: Braeburn x Royal Gala</a:t>
            </a:r>
          </a:p>
          <a:p>
            <a:r>
              <a:rPr lang="tr-TR" dirty="0"/>
              <a:t>Originates from: New Zealand</a:t>
            </a:r>
          </a:p>
          <a:p>
            <a:r>
              <a:rPr lang="tr-TR" dirty="0"/>
              <a:t>Introduced: 2000</a:t>
            </a:r>
          </a:p>
          <a:p>
            <a:r>
              <a:rPr lang="tr-TR" dirty="0"/>
              <a:t>Developed by: Horticulture and Food Research Institute of New Zealand</a:t>
            </a:r>
          </a:p>
          <a:p>
            <a:r>
              <a:rPr lang="tr-TR" dirty="0"/>
              <a:t>Orange Pippin Cultivar ID: 1124</a:t>
            </a:r>
          </a:p>
          <a:p>
            <a:endParaRPr lang="tr-TR" dirty="0"/>
          </a:p>
          <a:p>
            <a:r>
              <a:rPr lang="tr-TR" dirty="0"/>
              <a:t>Identification</a:t>
            </a:r>
          </a:p>
          <a:p>
            <a:r>
              <a:rPr lang="tr-TR" dirty="0"/>
              <a:t>Fruit colour: Red / Green</a:t>
            </a:r>
          </a:p>
        </p:txBody>
      </p:sp>
      <p:pic>
        <p:nvPicPr>
          <p:cNvPr id="7171" name="Picture 3" descr="E:\topla\flogistica2011\Resim 0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546" y="2132856"/>
            <a:ext cx="4517855" cy="338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96543" y="764704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Jazz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04912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topla\flogistica2011\Resim 0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63" y="476672"/>
            <a:ext cx="4377678" cy="583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77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07504" y="1556792"/>
            <a:ext cx="9124268" cy="43550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176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500" b="0" i="1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Georgia" pitchFamily="18" charset="0"/>
                <a:cs typeface="Arial" pitchFamily="34" charset="0"/>
              </a:rPr>
              <a:t>A McIntosh-style apple from Canada, generally believed to be better all-round than its parent.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rgbClr val="2D2E35"/>
                </a:solidFill>
                <a:effectLst/>
                <a:latin typeface="Georgia" pitchFamily="18" charset="0"/>
                <a:cs typeface="Arial" pitchFamily="34" charset="0"/>
              </a:rPr>
              <a:t>  </a:t>
            </a:r>
            <a:r>
              <a:rPr kumimoji="0" lang="tr-TR" sz="13900" b="0" i="0" u="none" strike="noStrike" cap="none" normalizeH="0" baseline="0" dirty="0" smtClean="0">
                <a:ln>
                  <a:noFill/>
                </a:ln>
                <a:solidFill>
                  <a:srgbClr val="2D2E35"/>
                </a:solidFill>
                <a:effectLst/>
                <a:latin typeface="Georgia" pitchFamily="18" charset="0"/>
                <a:cs typeface="Arial" pitchFamily="34" charset="0"/>
              </a:rPr>
              <a:t> 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rgbClr val="2D2E35"/>
                </a:solidFill>
                <a:effectLst/>
                <a:latin typeface="Georgia" pitchFamily="18" charset="0"/>
                <a:cs typeface="Arial" pitchFamily="34" charset="0"/>
              </a:rPr>
              <a:t>                                                                        </a:t>
            </a:r>
            <a:r>
              <a:rPr kumimoji="0" lang="tr-TR" sz="2500" b="0" i="0" u="none" strike="noStrike" cap="none" normalizeH="0" baseline="0" dirty="0" smtClean="0">
                <a:ln>
                  <a:noFill/>
                </a:ln>
                <a:solidFill>
                  <a:srgbClr val="2D2E35"/>
                </a:solidFill>
                <a:effectLst/>
                <a:latin typeface="Georgia" pitchFamily="18" charset="0"/>
                <a:cs typeface="Arial" pitchFamily="34" charset="0"/>
              </a:rPr>
              <a:t> 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rgbClr val="2D2E35"/>
                </a:solidFill>
                <a:effectLst/>
                <a:latin typeface="Georgia" pitchFamily="18" charset="0"/>
                <a:cs typeface="Arial" pitchFamily="34" charset="0"/>
              </a:rPr>
              <a:t>                          </a:t>
            </a:r>
            <a:endParaRPr kumimoji="0" lang="tr-T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Georgia" pitchFamily="18" charset="0"/>
                <a:cs typeface="Arial" pitchFamily="34" charset="0"/>
              </a:rPr>
              <a:t>Origins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rgbClr val="2D2E35"/>
                </a:solidFill>
                <a:effectLst/>
                <a:latin typeface="Georgia" pitchFamily="18" charset="0"/>
                <a:cs typeface="Arial" pitchFamily="34" charset="0"/>
              </a:rPr>
              <a:t>Species: </a:t>
            </a: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rgbClr val="2D2E35"/>
                </a:solidFill>
                <a:effectLst/>
                <a:latin typeface="Georgia" pitchFamily="18" charset="0"/>
                <a:cs typeface="Arial" pitchFamily="34" charset="0"/>
              </a:rPr>
              <a:t>Malus domestica</a:t>
            </a: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rgbClr val="2D2E35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rgbClr val="2D2E35"/>
                </a:solidFill>
                <a:effectLst/>
                <a:latin typeface="Georgia" pitchFamily="18" charset="0"/>
                <a:cs typeface="Arial" pitchFamily="34" charset="0"/>
              </a:rPr>
              <a:t>Parentage: </a:t>
            </a: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rgbClr val="2D2E35"/>
                </a:solidFill>
                <a:effectLst/>
                <a:latin typeface="Georgia" pitchFamily="18" charset="0"/>
                <a:cs typeface="Arial" pitchFamily="34" charset="0"/>
              </a:rPr>
              <a:t>McIntosh</a:t>
            </a: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rgbClr val="2D2E35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rgbClr val="2D2E35"/>
                </a:solidFill>
                <a:effectLst/>
                <a:latin typeface="Georgia" pitchFamily="18" charset="0"/>
                <a:cs typeface="Arial" pitchFamily="34" charset="0"/>
              </a:rPr>
              <a:t>Originates from: </a:t>
            </a: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rgbClr val="2D2E35"/>
                </a:solidFill>
                <a:effectLst/>
                <a:latin typeface="Georgia" pitchFamily="18" charset="0"/>
                <a:cs typeface="Arial" pitchFamily="34" charset="0"/>
              </a:rPr>
              <a:t>Canada</a:t>
            </a: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rgbClr val="2D2E35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rgbClr val="2D2E35"/>
                </a:solidFill>
                <a:effectLst/>
                <a:latin typeface="Georgia" pitchFamily="18" charset="0"/>
                <a:cs typeface="Arial" pitchFamily="34" charset="0"/>
              </a:rPr>
              <a:t>Introduced: </a:t>
            </a: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rgbClr val="2D2E35"/>
                </a:solidFill>
                <a:effectLst/>
                <a:latin typeface="Georgia" pitchFamily="18" charset="0"/>
                <a:cs typeface="Arial" pitchFamily="34" charset="0"/>
              </a:rPr>
              <a:t>1898</a:t>
            </a: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rgbClr val="2D2E35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rgbClr val="2D2E35"/>
                </a:solidFill>
                <a:effectLst/>
                <a:latin typeface="Georgia" pitchFamily="18" charset="0"/>
                <a:cs typeface="Arial" pitchFamily="34" charset="0"/>
              </a:rPr>
              <a:t>Orange Pippin Cultivar ID: </a:t>
            </a: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rgbClr val="2D2E35"/>
                </a:solidFill>
                <a:effectLst/>
                <a:latin typeface="Georgia" pitchFamily="18" charset="0"/>
                <a:cs typeface="Arial" pitchFamily="34" charset="0"/>
              </a:rPr>
              <a:t>1196</a:t>
            </a: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rgbClr val="2D2E35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rgbClr val="2D2E35"/>
                </a:solidFill>
                <a:effectLst/>
                <a:latin typeface="Georgia" pitchFamily="18" charset="0"/>
                <a:cs typeface="Arial" pitchFamily="34" charset="0"/>
              </a:rPr>
              <a:t>UK National Fruit Collection accession: </a:t>
            </a: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rgbClr val="2D2E35"/>
                </a:solidFill>
                <a:effectLst/>
                <a:latin typeface="Georgia" pitchFamily="18" charset="0"/>
                <a:cs typeface="Arial" pitchFamily="34" charset="0"/>
              </a:rPr>
              <a:t>1979-171</a:t>
            </a: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rgbClr val="2D2E35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rgbClr val="2D2E35"/>
                </a:solidFill>
                <a:effectLst/>
                <a:latin typeface="Georgia" pitchFamily="18" charset="0"/>
                <a:cs typeface="Arial" pitchFamily="34" charset="0"/>
              </a:rPr>
              <a:t>We are grateful to Brogdale Farm - home of the UK National Fruit Collection - for providing samples of this 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rgbClr val="2D2E35"/>
                </a:solidFill>
                <a:effectLst/>
                <a:latin typeface="Georgia" pitchFamily="18" charset="0"/>
                <a:cs typeface="Arial" pitchFamily="34" charset="0"/>
              </a:rPr>
              <a:t>variety.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tr-TR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rgbClr val="2D2E35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100" name="Picture 4" descr="Lobo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80434"/>
            <a:ext cx="3223980" cy="300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ta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88" y="-1778000"/>
            <a:ext cx="90487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476672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lobo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92013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applex.pl/wp-content/uploads/0-Ligol-2-wyt%C5%82oczka-12-kg-stickery-Applex-G%C5%81%C3%93W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528058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4581128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 err="1"/>
              <a:t>Ligol</a:t>
            </a:r>
            <a:r>
              <a:rPr lang="en-US" b="1" dirty="0"/>
              <a:t> | </a:t>
            </a:r>
            <a:r>
              <a:rPr lang="en-US" dirty="0"/>
              <a:t>seasonality: September – June</a:t>
            </a:r>
          </a:p>
          <a:p>
            <a:pPr fontAlgn="base"/>
            <a:r>
              <a:rPr lang="en-US" dirty="0"/>
              <a:t>A hybrid of the varieties Golden Delicious and Linda. The fruit is typically large. The pulp is delicious, slightly creamy, sweet and sour, delicious and aromatic.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2806030"/>
            <a:ext cx="3203848" cy="20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16216" y="90872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Ligol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83611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9"/>
            <a:ext cx="8229600" cy="2088232"/>
          </a:xfrm>
        </p:spPr>
        <p:txBody>
          <a:bodyPr/>
          <a:lstStyle/>
          <a:p>
            <a:pPr algn="ctr"/>
            <a:r>
              <a:rPr lang="tr-TR" sz="4000" b="1" dirty="0" smtClean="0"/>
              <a:t>ELMA YETİŞTİRİCİLİĞİ AÇISINDAN NE DURUMDAYIZ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117126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58" y="476672"/>
            <a:ext cx="8707429" cy="595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84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59" y="0"/>
            <a:ext cx="5184576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83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497523"/>
              </p:ext>
            </p:extLst>
          </p:nvPr>
        </p:nvGraphicFramePr>
        <p:xfrm>
          <a:off x="1643042" y="504812"/>
          <a:ext cx="5725588" cy="10668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725588"/>
              </a:tblGrid>
              <a:tr h="5097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dirty="0" err="1" smtClean="0"/>
                        <a:t>Number</a:t>
                      </a:r>
                      <a:r>
                        <a:rPr lang="tr-TR" sz="3200" dirty="0" smtClean="0"/>
                        <a:t> of </a:t>
                      </a:r>
                      <a:r>
                        <a:rPr lang="tr-TR" sz="3200" dirty="0" err="1" smtClean="0"/>
                        <a:t>Pear</a:t>
                      </a:r>
                      <a:r>
                        <a:rPr lang="tr-TR" sz="3200" dirty="0" smtClean="0"/>
                        <a:t> </a:t>
                      </a:r>
                      <a:r>
                        <a:rPr lang="tr-TR" sz="3200" dirty="0" err="1" smtClean="0"/>
                        <a:t>Trees</a:t>
                      </a:r>
                      <a:r>
                        <a:rPr lang="tr-TR" sz="3200" dirty="0" smtClean="0"/>
                        <a:t/>
                      </a:r>
                      <a:br>
                        <a:rPr lang="tr-TR" sz="3200" dirty="0" smtClean="0"/>
                      </a:br>
                      <a:r>
                        <a:rPr lang="tr-TR" sz="3200" dirty="0" smtClean="0"/>
                        <a:t>(</a:t>
                      </a:r>
                      <a:r>
                        <a:rPr lang="tr-TR" sz="3200" dirty="0" err="1" smtClean="0"/>
                        <a:t>Thousand</a:t>
                      </a:r>
                      <a:r>
                        <a:rPr lang="tr-TR" sz="3200" dirty="0" smtClean="0"/>
                        <a:t>)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" name="2 Grafik"/>
          <p:cNvGraphicFramePr/>
          <p:nvPr/>
        </p:nvGraphicFramePr>
        <p:xfrm>
          <a:off x="785786" y="2143116"/>
          <a:ext cx="7715304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497523"/>
              </p:ext>
            </p:extLst>
          </p:nvPr>
        </p:nvGraphicFramePr>
        <p:xfrm>
          <a:off x="1714480" y="642918"/>
          <a:ext cx="5725588" cy="10668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725588"/>
              </a:tblGrid>
              <a:tr h="5097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dirty="0" err="1" smtClean="0"/>
                        <a:t>Turkish</a:t>
                      </a:r>
                      <a:r>
                        <a:rPr lang="tr-TR" sz="3200" dirty="0" smtClean="0"/>
                        <a:t> </a:t>
                      </a:r>
                      <a:r>
                        <a:rPr lang="tr-TR" sz="3200" dirty="0" err="1" smtClean="0"/>
                        <a:t>Pear</a:t>
                      </a:r>
                      <a:r>
                        <a:rPr lang="tr-TR" sz="3200" dirty="0" smtClean="0"/>
                        <a:t> </a:t>
                      </a:r>
                      <a:r>
                        <a:rPr lang="tr-TR" sz="3200" dirty="0" err="1" smtClean="0"/>
                        <a:t>Production</a:t>
                      </a:r>
                      <a:r>
                        <a:rPr lang="tr-TR" sz="3200" dirty="0" smtClean="0"/>
                        <a:t> (TUİK)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dirty="0" smtClean="0"/>
                        <a:t>(</a:t>
                      </a:r>
                      <a:r>
                        <a:rPr lang="tr-TR" sz="3200" dirty="0" err="1" smtClean="0"/>
                        <a:t>Thousand</a:t>
                      </a:r>
                      <a:r>
                        <a:rPr lang="tr-TR" sz="3200" dirty="0" smtClean="0"/>
                        <a:t> </a:t>
                      </a:r>
                      <a:r>
                        <a:rPr lang="tr-TR" sz="3200" dirty="0" err="1" smtClean="0"/>
                        <a:t>Tons</a:t>
                      </a:r>
                      <a:r>
                        <a:rPr lang="tr-TR" sz="3200" dirty="0" smtClean="0"/>
                        <a:t>)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" name="3 Grafik"/>
          <p:cNvGraphicFramePr/>
          <p:nvPr/>
        </p:nvGraphicFramePr>
        <p:xfrm>
          <a:off x="785786" y="2071678"/>
          <a:ext cx="7715304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497523"/>
              </p:ext>
            </p:extLst>
          </p:nvPr>
        </p:nvGraphicFramePr>
        <p:xfrm>
          <a:off x="1714480" y="642918"/>
          <a:ext cx="5725588" cy="5791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725588"/>
              </a:tblGrid>
              <a:tr h="5097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dirty="0" err="1" smtClean="0"/>
                        <a:t>Turkish</a:t>
                      </a:r>
                      <a:r>
                        <a:rPr lang="tr-TR" sz="3200" dirty="0" smtClean="0"/>
                        <a:t> </a:t>
                      </a:r>
                      <a:r>
                        <a:rPr lang="tr-TR" sz="3200" dirty="0" err="1" smtClean="0"/>
                        <a:t>Pear</a:t>
                      </a:r>
                      <a:r>
                        <a:rPr lang="tr-TR" sz="3200" dirty="0" smtClean="0"/>
                        <a:t> </a:t>
                      </a:r>
                      <a:r>
                        <a:rPr lang="tr-TR" sz="3200" dirty="0" err="1" smtClean="0"/>
                        <a:t>Varieties</a:t>
                      </a:r>
                      <a:endParaRPr lang="tr-TR" sz="320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2 Dikdörtgen"/>
          <p:cNvSpPr/>
          <p:nvPr/>
        </p:nvSpPr>
        <p:spPr>
          <a:xfrm>
            <a:off x="1857356" y="2071678"/>
            <a:ext cx="530693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tr-TR" sz="2000" dirty="0" err="1"/>
              <a:t>Santa</a:t>
            </a:r>
            <a:r>
              <a:rPr lang="tr-TR" sz="2000" dirty="0"/>
              <a:t> </a:t>
            </a:r>
            <a:r>
              <a:rPr lang="tr-TR" sz="2000" dirty="0" err="1" smtClean="0"/>
              <a:t>Maria</a:t>
            </a:r>
            <a:r>
              <a:rPr lang="tr-TR" sz="2000" dirty="0" smtClean="0"/>
              <a:t> %30, </a:t>
            </a:r>
            <a:endParaRPr lang="tr-TR" sz="2000" dirty="0"/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tr-TR" sz="2000" dirty="0" smtClean="0"/>
              <a:t>Deveci %20, </a:t>
            </a:r>
            <a:endParaRPr lang="tr-TR" sz="2000" dirty="0"/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tr-TR" sz="2000" dirty="0" smtClean="0"/>
              <a:t>Ankara %10,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tr-TR" sz="2000" dirty="0" smtClean="0"/>
              <a:t>Williams %10,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tr-TR" sz="2000" dirty="0" smtClean="0"/>
              <a:t>Keiffer %5,</a:t>
            </a:r>
            <a:endParaRPr lang="tr-TR" sz="2000" dirty="0"/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tr-TR" sz="2000" dirty="0" smtClean="0"/>
              <a:t>Akça %5, 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tr-TR" sz="2000" dirty="0" smtClean="0"/>
              <a:t>Others: Etrusca</a:t>
            </a:r>
            <a:r>
              <a:rPr lang="tr-TR" sz="2000" dirty="0"/>
              <a:t>, </a:t>
            </a:r>
            <a:r>
              <a:rPr lang="tr-TR" sz="2000" dirty="0" smtClean="0"/>
              <a:t>AbeteFetelConference,Coscia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:\wapa2014\resimler\Santa mari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98661" cy="3857628"/>
          </a:xfrm>
          <a:prstGeom prst="rect">
            <a:avLst/>
          </a:prstGeom>
          <a:noFill/>
        </p:spPr>
      </p:pic>
      <p:pic>
        <p:nvPicPr>
          <p:cNvPr id="2050" name="Picture 2" descr="H:\wapa2014\resimler\santamariaye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0"/>
            <a:ext cx="6156176" cy="4617132"/>
          </a:xfrm>
          <a:prstGeom prst="rect">
            <a:avLst/>
          </a:prstGeom>
          <a:noFill/>
        </p:spPr>
      </p:pic>
      <p:sp>
        <p:nvSpPr>
          <p:cNvPr id="8" name="7 Metin kutusu"/>
          <p:cNvSpPr txBox="1"/>
          <p:nvPr/>
        </p:nvSpPr>
        <p:spPr>
          <a:xfrm>
            <a:off x="395536" y="544522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Santa</a:t>
            </a:r>
            <a:r>
              <a:rPr lang="tr-TR" dirty="0" smtClean="0"/>
              <a:t> </a:t>
            </a:r>
            <a:r>
              <a:rPr lang="tr-TR" dirty="0" err="1" smtClean="0"/>
              <a:t>Maria</a:t>
            </a:r>
            <a:r>
              <a:rPr lang="tr-TR" dirty="0" smtClean="0"/>
              <a:t> </a:t>
            </a:r>
            <a:r>
              <a:rPr lang="tr-TR" dirty="0" err="1" smtClean="0"/>
              <a:t>Fruits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:\wapa2014\resimler\Deve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98660" cy="3857628"/>
          </a:xfrm>
          <a:prstGeom prst="rect">
            <a:avLst/>
          </a:prstGeom>
          <a:noFill/>
        </p:spPr>
      </p:pic>
      <p:pic>
        <p:nvPicPr>
          <p:cNvPr id="3" name="Picture 6" descr="I:\wapa2014\resimler\deveciabdulla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0"/>
            <a:ext cx="4572000" cy="3048000"/>
          </a:xfrm>
          <a:prstGeom prst="rect">
            <a:avLst/>
          </a:prstGeom>
          <a:noFill/>
        </p:spPr>
      </p:pic>
      <p:pic>
        <p:nvPicPr>
          <p:cNvPr id="1026" name="Picture 2" descr="H:\wapa2014\resimler\devecibur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068960"/>
            <a:ext cx="5558918" cy="3705945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0" y="38610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Deveci </a:t>
            </a:r>
            <a:r>
              <a:rPr lang="tr-TR" dirty="0" err="1" smtClean="0"/>
              <a:t>Fruits</a:t>
            </a:r>
            <a:endParaRPr lang="tr-TR" dirty="0"/>
          </a:p>
        </p:txBody>
      </p:sp>
      <p:pic>
        <p:nvPicPr>
          <p:cNvPr id="1027" name="Picture 3" descr="H:\wapa2014\resimler\devecide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293096"/>
            <a:ext cx="2857500" cy="200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I:\wapa2014\resimler\Akç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8024" cy="3295720"/>
          </a:xfrm>
          <a:prstGeom prst="rect">
            <a:avLst/>
          </a:prstGeom>
          <a:noFill/>
        </p:spPr>
      </p:pic>
      <p:pic>
        <p:nvPicPr>
          <p:cNvPr id="3074" name="Picture 2" descr="H:\wapa2014\resimler\akçaye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11501"/>
            <a:ext cx="5171978" cy="3546499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4788024" y="126876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Akça </a:t>
            </a:r>
            <a:r>
              <a:rPr lang="tr-TR" dirty="0" err="1" smtClean="0"/>
              <a:t>Fruits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5292080" y="558924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Limon </a:t>
            </a:r>
            <a:r>
              <a:rPr lang="tr-TR" dirty="0" err="1" smtClean="0"/>
              <a:t>Fruits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:\wapa2014\resimler\anka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0"/>
            <a:ext cx="3983382" cy="5301208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2771800" y="551723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Ankara </a:t>
            </a:r>
            <a:r>
              <a:rPr lang="tr-TR" dirty="0" err="1" smtClean="0"/>
              <a:t>Fruits</a:t>
            </a:r>
            <a:endParaRPr lang="tr-TR" dirty="0"/>
          </a:p>
        </p:txBody>
      </p:sp>
      <p:pic>
        <p:nvPicPr>
          <p:cNvPr id="4098" name="Picture 2" descr="H:\wapa2014\resimler\ankaraye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16959" cy="5116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87211" y="836712"/>
            <a:ext cx="8640960" cy="5537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606425" indent="-606425">
              <a:spcBef>
                <a:spcPts val="1800"/>
              </a:spcBef>
              <a:buClr>
                <a:srgbClr val="C00000"/>
              </a:buClr>
              <a:buSzPct val="100000"/>
              <a:buFont typeface="Wingdings" pitchFamily="2" charset="2"/>
              <a:buChar char="v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r>
              <a:rPr lang="tr-TR" sz="2200" dirty="0" smtClean="0"/>
              <a:t>The </a:t>
            </a:r>
            <a:r>
              <a:rPr lang="tr-TR" sz="2200" dirty="0"/>
              <a:t>annual production of pear is around 450.000 tons. </a:t>
            </a:r>
            <a:r>
              <a:rPr lang="tr-TR" sz="2200" dirty="0" smtClean="0"/>
              <a:t>About 50 % </a:t>
            </a:r>
            <a:r>
              <a:rPr lang="tr-TR" sz="2200" dirty="0"/>
              <a:t>of the production </a:t>
            </a:r>
            <a:r>
              <a:rPr lang="tr-TR" sz="2200" dirty="0" smtClean="0"/>
              <a:t>comes from Marmara; Aegean </a:t>
            </a:r>
            <a:r>
              <a:rPr lang="tr-TR" sz="2200" dirty="0"/>
              <a:t>and Mediterranean </a:t>
            </a:r>
            <a:r>
              <a:rPr lang="tr-TR" sz="2200" dirty="0" smtClean="0"/>
              <a:t>Regions follow that</a:t>
            </a:r>
          </a:p>
          <a:p>
            <a:pPr marL="606425" indent="-606425">
              <a:spcBef>
                <a:spcPts val="1800"/>
              </a:spcBef>
              <a:buClr>
                <a:srgbClr val="C00000"/>
              </a:buClr>
              <a:buSzPct val="100000"/>
              <a:buFont typeface="Wingdings" pitchFamily="2" charset="2"/>
              <a:buChar char="v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r>
              <a:rPr lang="tr-TR" sz="2200" dirty="0"/>
              <a:t>In 2013 </a:t>
            </a:r>
            <a:r>
              <a:rPr lang="tr-TR" sz="2200" dirty="0" smtClean="0"/>
              <a:t>Turkey </a:t>
            </a:r>
            <a:r>
              <a:rPr lang="tr-TR" sz="2200" dirty="0"/>
              <a:t>exported 22.000 tons of </a:t>
            </a:r>
            <a:r>
              <a:rPr lang="tr-TR" sz="2200" dirty="0" smtClean="0"/>
              <a:t>pear. Almost </a:t>
            </a:r>
            <a:r>
              <a:rPr lang="tr-TR" sz="2200" dirty="0"/>
              <a:t>all of the </a:t>
            </a:r>
            <a:r>
              <a:rPr lang="tr-TR" sz="2200" dirty="0" smtClean="0"/>
              <a:t>export went </a:t>
            </a:r>
            <a:r>
              <a:rPr lang="tr-TR" sz="2200" dirty="0"/>
              <a:t>to Saudi Arabia, Iran, </a:t>
            </a:r>
            <a:r>
              <a:rPr lang="tr-TR" sz="2200" dirty="0" smtClean="0"/>
              <a:t>Irak and Syria. Only 5.000 </a:t>
            </a:r>
            <a:r>
              <a:rPr lang="tr-TR" sz="2200" dirty="0"/>
              <a:t>tons of </a:t>
            </a:r>
            <a:r>
              <a:rPr lang="tr-TR" sz="2200" dirty="0" smtClean="0"/>
              <a:t>pears were exported </a:t>
            </a:r>
            <a:r>
              <a:rPr lang="tr-TR" sz="2200" dirty="0"/>
              <a:t>to EU-27 countries. Greece and Macedonia imported ‘Deveci’, and Romania has imported ‘Santa Maria’ from </a:t>
            </a:r>
            <a:r>
              <a:rPr lang="tr-TR" sz="2200" dirty="0" smtClean="0"/>
              <a:t>Turkey</a:t>
            </a:r>
          </a:p>
          <a:p>
            <a:pPr marL="606425" indent="-606425">
              <a:spcBef>
                <a:spcPts val="1800"/>
              </a:spcBef>
              <a:buClr>
                <a:srgbClr val="C00000"/>
              </a:buClr>
              <a:buSzPct val="100000"/>
              <a:buFont typeface="Wingdings" pitchFamily="2" charset="2"/>
              <a:buChar char="v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r>
              <a:rPr lang="tr-TR" sz="2200" dirty="0"/>
              <a:t>Consumption per </a:t>
            </a:r>
            <a:r>
              <a:rPr lang="tr-TR" sz="2200" dirty="0" smtClean="0"/>
              <a:t>capita </a:t>
            </a:r>
            <a:r>
              <a:rPr lang="tr-TR" sz="2200" dirty="0"/>
              <a:t>is around 4,9 </a:t>
            </a:r>
            <a:r>
              <a:rPr lang="tr-TR" sz="2200" dirty="0" smtClean="0"/>
              <a:t>kg. The rusty varieties like Conference </a:t>
            </a:r>
            <a:r>
              <a:rPr lang="tr-TR" sz="2200" dirty="0"/>
              <a:t>and </a:t>
            </a:r>
            <a:r>
              <a:rPr lang="tr-TR" sz="2200" dirty="0" smtClean="0"/>
              <a:t>Comice aren’t </a:t>
            </a:r>
            <a:r>
              <a:rPr lang="tr-TR" sz="2200" dirty="0"/>
              <a:t>preferred by </a:t>
            </a:r>
            <a:r>
              <a:rPr lang="tr-TR" sz="2200"/>
              <a:t>Turkish </a:t>
            </a:r>
            <a:r>
              <a:rPr lang="tr-TR" sz="2200" smtClean="0"/>
              <a:t>consumers</a:t>
            </a:r>
            <a:endParaRPr lang="tr-TR" sz="2200" dirty="0" smtClean="0"/>
          </a:p>
          <a:p>
            <a:pPr marL="606425" indent="-606425">
              <a:spcBef>
                <a:spcPts val="1800"/>
              </a:spcBef>
              <a:buClr>
                <a:srgbClr val="C00000"/>
              </a:buClr>
              <a:buSzPct val="100000"/>
              <a:buFont typeface="Wingdings" pitchFamily="2" charset="2"/>
              <a:buChar char="v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r>
              <a:rPr lang="tr-TR" sz="2200" dirty="0"/>
              <a:t>In the recent </a:t>
            </a:r>
            <a:r>
              <a:rPr lang="tr-TR" sz="2200" dirty="0" smtClean="0"/>
              <a:t>years Santa </a:t>
            </a:r>
            <a:r>
              <a:rPr lang="tr-TR" sz="2200" dirty="0"/>
              <a:t>Maria, Deveci and Williams are </a:t>
            </a:r>
            <a:r>
              <a:rPr lang="tr-TR" sz="2200" dirty="0" smtClean="0"/>
              <a:t>cold stored </a:t>
            </a:r>
            <a:r>
              <a:rPr lang="tr-TR" sz="2200" dirty="0"/>
              <a:t>and sold in the markets until </a:t>
            </a:r>
            <a:r>
              <a:rPr lang="tr-TR" sz="2200" dirty="0" smtClean="0"/>
              <a:t>March</a:t>
            </a:r>
            <a:endParaRPr lang="tr-TR" sz="2200" dirty="0"/>
          </a:p>
          <a:p>
            <a:pPr>
              <a:spcBef>
                <a:spcPts val="1800"/>
              </a:spcBef>
              <a:buClr>
                <a:srgbClr val="C00000"/>
              </a:buClr>
              <a:buSzPct val="100000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endParaRPr lang="tr-TR" sz="2400" dirty="0"/>
          </a:p>
          <a:p>
            <a:pPr marL="606425" indent="-606425">
              <a:spcBef>
                <a:spcPts val="1800"/>
              </a:spcBef>
              <a:buClr>
                <a:srgbClr val="C00000"/>
              </a:buClr>
              <a:buSzPct val="100000"/>
              <a:buFont typeface="Wingdings" pitchFamily="2" charset="2"/>
              <a:buChar char="v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endParaRPr lang="tr-TR" sz="2400" dirty="0"/>
          </a:p>
          <a:p>
            <a:pPr marL="606425" indent="-606425">
              <a:spcBef>
                <a:spcPts val="1800"/>
              </a:spcBef>
              <a:buClr>
                <a:srgbClr val="C00000"/>
              </a:buClr>
              <a:buSzPct val="100000"/>
              <a:buFont typeface="Wingdings" pitchFamily="2" charset="2"/>
              <a:buChar char="v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endParaRPr lang="tr-TR" sz="2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Dr. Abdullah </a:t>
            </a:r>
            <a:r>
              <a:rPr lang="tr-TR" dirty="0" err="1" smtClean="0"/>
              <a:t>Kankaya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4" y="-20114"/>
            <a:ext cx="9170819" cy="687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9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23728" y="1700808"/>
            <a:ext cx="46686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Thanks for your</a:t>
            </a:r>
          </a:p>
          <a:p>
            <a:pPr algn="ctr"/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attention...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24653"/>
              </p:ext>
            </p:extLst>
          </p:nvPr>
        </p:nvGraphicFramePr>
        <p:xfrm>
          <a:off x="1785918" y="285728"/>
          <a:ext cx="5725588" cy="50977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725588"/>
              </a:tblGrid>
              <a:tr h="5097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TÜRKİYE MEYVE ÜRETİM MİKTARLARI (</a:t>
                      </a:r>
                      <a:r>
                        <a:rPr lang="tr-TR" baseline="0" dirty="0" smtClean="0"/>
                        <a:t>TUİK</a:t>
                      </a:r>
                      <a:r>
                        <a:rPr lang="tr-TR" dirty="0" smtClean="0"/>
                        <a:t> 2013)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8" name="17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696312"/>
              </p:ext>
            </p:extLst>
          </p:nvPr>
        </p:nvGraphicFramePr>
        <p:xfrm>
          <a:off x="785786" y="1357298"/>
          <a:ext cx="4643470" cy="4191672"/>
        </p:xfrm>
        <a:graphic>
          <a:graphicData uri="http://schemas.openxmlformats.org/drawingml/2006/table">
            <a:tbl>
              <a:tblPr/>
              <a:tblGrid>
                <a:gridCol w="2245462"/>
                <a:gridCol w="2398008"/>
              </a:tblGrid>
              <a:tr h="348478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GRUPLAR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TOPLAM ÜRETİM</a:t>
                      </a:r>
                      <a:r>
                        <a:rPr lang="tr-TR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(TON)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478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Zeytin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1 820 000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478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Subtropik Meyveler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521 439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478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Trunçgiller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3 475 024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478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Diğer Meyveler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795 155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478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Yumuşak Çekirdekliler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3 484 919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478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Sert Çekirdekliler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2 381 288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478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Sert Kabuklular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1 151 354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478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Çay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1 250 000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478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Üzüm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4 185 126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598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Toplam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17 939 </a:t>
                      </a:r>
                      <a:r>
                        <a:rPr lang="tr-TR" sz="2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305</a:t>
                      </a:r>
                      <a:endParaRPr lang="tr-TR" sz="2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9" name="18 Metin kutusu"/>
          <p:cNvSpPr txBox="1"/>
          <p:nvPr/>
        </p:nvSpPr>
        <p:spPr>
          <a:xfrm>
            <a:off x="5868144" y="1916832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18 MİLYON </a:t>
            </a:r>
            <a:r>
              <a:rPr lang="tr-TR" dirty="0" smtClean="0"/>
              <a:t>TON MEYVE ÜRETİMİ VE </a:t>
            </a:r>
            <a:r>
              <a:rPr lang="tr-TR" b="1" dirty="0" smtClean="0"/>
              <a:t>10 Milyar $’lık Meyve Pazarı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5940152" y="386104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600.000 tons Fındık</a:t>
            </a:r>
          </a:p>
          <a:p>
            <a:r>
              <a:rPr lang="tr-TR" dirty="0" smtClean="0"/>
              <a:t>150.000 tons Antep Fıstığı</a:t>
            </a:r>
            <a:endParaRPr lang="tr-TR" dirty="0"/>
          </a:p>
        </p:txBody>
      </p:sp>
      <p:sp>
        <p:nvSpPr>
          <p:cNvPr id="7" name="6 Sağ Ok"/>
          <p:cNvSpPr/>
          <p:nvPr/>
        </p:nvSpPr>
        <p:spPr>
          <a:xfrm rot="10800000">
            <a:off x="5508104" y="4005064"/>
            <a:ext cx="4320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/>
          <p:nvPr/>
        </p:nvSpPr>
        <p:spPr>
          <a:xfrm rot="20072129">
            <a:off x="5639502" y="4817678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Ton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84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6 Grafik"/>
          <p:cNvGraphicFramePr/>
          <p:nvPr>
            <p:extLst>
              <p:ext uri="{D42A27DB-BD31-4B8C-83A1-F6EECF244321}">
                <p14:modId xmlns:p14="http://schemas.microsoft.com/office/powerpoint/2010/main" val="1729741109"/>
              </p:ext>
            </p:extLst>
          </p:nvPr>
        </p:nvGraphicFramePr>
        <p:xfrm>
          <a:off x="714348" y="1928802"/>
          <a:ext cx="8072494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637776"/>
              </p:ext>
            </p:extLst>
          </p:nvPr>
        </p:nvGraphicFramePr>
        <p:xfrm>
          <a:off x="1643042" y="504812"/>
          <a:ext cx="5725588" cy="9448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725588"/>
              </a:tblGrid>
              <a:tr h="5097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dirty="0" smtClean="0"/>
                        <a:t>Elma Ağacı Sayısı</a:t>
                      </a:r>
                      <a:br>
                        <a:rPr lang="tr-TR" sz="3200" dirty="0" smtClean="0"/>
                      </a:br>
                      <a:r>
                        <a:rPr lang="tr-TR" sz="2400" b="1" dirty="0" smtClean="0"/>
                        <a:t>(</a:t>
                      </a:r>
                      <a:r>
                        <a:rPr lang="tr-TR" sz="2400" b="1" baseline="0" dirty="0" smtClean="0"/>
                        <a:t>TUİK</a:t>
                      </a:r>
                      <a:r>
                        <a:rPr lang="tr-TR" sz="2400" b="1" dirty="0" smtClean="0"/>
                        <a:t> 2013)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961748"/>
              </p:ext>
            </p:extLst>
          </p:nvPr>
        </p:nvGraphicFramePr>
        <p:xfrm>
          <a:off x="1714480" y="642918"/>
          <a:ext cx="5725588" cy="8839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725588"/>
              </a:tblGrid>
              <a:tr h="5097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dirty="0" smtClean="0"/>
                        <a:t>Türkiye Elma Üretimi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/>
                        <a:t>(TUİK 2013)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10 Grafik"/>
          <p:cNvGraphicFramePr/>
          <p:nvPr>
            <p:extLst>
              <p:ext uri="{D42A27DB-BD31-4B8C-83A1-F6EECF244321}">
                <p14:modId xmlns:p14="http://schemas.microsoft.com/office/powerpoint/2010/main" val="1734132127"/>
              </p:ext>
            </p:extLst>
          </p:nvPr>
        </p:nvGraphicFramePr>
        <p:xfrm>
          <a:off x="1214414" y="2071678"/>
          <a:ext cx="7000924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164288" y="2996952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3.1 milyon</a:t>
            </a:r>
            <a:endParaRPr lang="tr-T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534526"/>
              </p:ext>
            </p:extLst>
          </p:nvPr>
        </p:nvGraphicFramePr>
        <p:xfrm>
          <a:off x="642910" y="1857364"/>
          <a:ext cx="8143928" cy="2714647"/>
        </p:xfrm>
        <a:graphic>
          <a:graphicData uri="http://schemas.openxmlformats.org/drawingml/2006/table">
            <a:tbl>
              <a:tblPr/>
              <a:tblGrid>
                <a:gridCol w="1285884"/>
                <a:gridCol w="1168892"/>
                <a:gridCol w="711144"/>
                <a:gridCol w="711144"/>
                <a:gridCol w="711144"/>
                <a:gridCol w="711144"/>
                <a:gridCol w="711144"/>
                <a:gridCol w="711144"/>
                <a:gridCol w="711144"/>
                <a:gridCol w="711144"/>
              </a:tblGrid>
              <a:tr h="406129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latin typeface="Arial"/>
                        </a:rPr>
                        <a:t> Kg/</a:t>
                      </a:r>
                      <a:r>
                        <a:rPr lang="tr-TR" sz="1600" b="0" i="0" u="none" strike="noStrike" dirty="0" err="1">
                          <a:latin typeface="Arial"/>
                        </a:rPr>
                        <a:t>Tl</a:t>
                      </a:r>
                      <a:endParaRPr lang="tr-TR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latin typeface="Arial"/>
                        </a:rPr>
                        <a:t>2005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latin typeface="Arial"/>
                        </a:rPr>
                        <a:t>2006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latin typeface="Arial"/>
                        </a:rPr>
                        <a:t>2007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latin typeface="Arial"/>
                        </a:rPr>
                        <a:t>2008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latin typeface="Arial"/>
                        </a:rPr>
                        <a:t>2009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latin typeface="Arial"/>
                        </a:rPr>
                        <a:t>2010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latin typeface="Arial"/>
                        </a:rPr>
                        <a:t>2011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latin typeface="Arial"/>
                        </a:rPr>
                        <a:t>2012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latin typeface="Arial"/>
                        </a:rPr>
                        <a:t>2013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753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 smtClean="0">
                          <a:latin typeface="Arial"/>
                        </a:rPr>
                        <a:t>Elma </a:t>
                      </a:r>
                      <a:r>
                        <a:rPr lang="tr-TR" sz="1600" b="0" i="0" u="none" strike="noStrike" dirty="0">
                          <a:latin typeface="Arial"/>
                        </a:rPr>
                        <a:t>(Total)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latin typeface="Arial"/>
                        </a:rPr>
                        <a:t>0,92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latin typeface="Arial"/>
                        </a:rPr>
                        <a:t>1,16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latin typeface="Arial"/>
                        </a:rPr>
                        <a:t>1,09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latin typeface="Arial"/>
                        </a:rPr>
                        <a:t>1,03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latin typeface="Arial"/>
                        </a:rPr>
                        <a:t>1,12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latin typeface="Arial"/>
                        </a:rPr>
                        <a:t>1,21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latin typeface="Arial"/>
                        </a:rPr>
                        <a:t>1,15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latin typeface="Arial"/>
                        </a:rPr>
                        <a:t>1,04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4753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latin typeface="Arial"/>
                        </a:rPr>
                        <a:t>Golden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latin typeface="Arial"/>
                        </a:rPr>
                        <a:t>0,90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latin typeface="Arial"/>
                        </a:rPr>
                        <a:t>1,01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latin typeface="Arial"/>
                        </a:rPr>
                        <a:t>1,09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latin typeface="Arial"/>
                        </a:rPr>
                        <a:t>1,06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latin typeface="Arial"/>
                        </a:rPr>
                        <a:t>1,01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latin typeface="Arial"/>
                        </a:rPr>
                        <a:t>1,28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latin typeface="Arial"/>
                        </a:rPr>
                        <a:t>1,07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latin typeface="Arial"/>
                        </a:rPr>
                        <a:t>0,94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753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 smtClean="0">
                          <a:latin typeface="Arial"/>
                        </a:rPr>
                        <a:t>Starking*</a:t>
                      </a:r>
                      <a:endParaRPr lang="tr-TR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latin typeface="Arial"/>
                        </a:rPr>
                        <a:t>0,89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latin typeface="Arial"/>
                        </a:rPr>
                        <a:t>0,98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latin typeface="Arial"/>
                        </a:rPr>
                        <a:t>1,05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latin typeface="Arial"/>
                        </a:rPr>
                        <a:t>1,01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latin typeface="Arial"/>
                        </a:rPr>
                        <a:t>1,04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latin typeface="Arial"/>
                        </a:rPr>
                        <a:t>1,27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latin typeface="Arial"/>
                        </a:rPr>
                        <a:t>1,08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latin typeface="Arial"/>
                        </a:rPr>
                        <a:t>0,96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753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latin typeface="Arial"/>
                        </a:rPr>
                        <a:t>Amasya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latin typeface="Arial"/>
                        </a:rPr>
                        <a:t>0,89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latin typeface="Arial"/>
                        </a:rPr>
                        <a:t>0,99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latin typeface="Arial"/>
                        </a:rPr>
                        <a:t>1,03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latin typeface="Arial"/>
                        </a:rPr>
                        <a:t>0,98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latin typeface="Arial"/>
                        </a:rPr>
                        <a:t>0,98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latin typeface="Arial"/>
                        </a:rPr>
                        <a:t>1,11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1,17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1,17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753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 err="1">
                          <a:latin typeface="Arial"/>
                        </a:rPr>
                        <a:t>Granny</a:t>
                      </a:r>
                      <a:r>
                        <a:rPr lang="tr-TR" sz="1600" b="0" i="0" u="none" strike="noStrike" dirty="0">
                          <a:latin typeface="Arial"/>
                        </a:rPr>
                        <a:t> </a:t>
                      </a:r>
                      <a:r>
                        <a:rPr lang="tr-TR" sz="1600" b="0" i="0" u="none" strike="noStrike" dirty="0" err="1">
                          <a:latin typeface="Arial"/>
                        </a:rPr>
                        <a:t>Smith</a:t>
                      </a:r>
                      <a:endParaRPr lang="tr-TR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latin typeface="Arial"/>
                        </a:rPr>
                        <a:t>0,96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latin typeface="Arial"/>
                        </a:rPr>
                        <a:t>1,07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latin typeface="Arial"/>
                        </a:rPr>
                        <a:t>1,16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latin typeface="Arial"/>
                        </a:rPr>
                        <a:t>1,11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1,52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1,56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latin typeface="Arial"/>
                        </a:rPr>
                        <a:t>1,34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latin typeface="Arial"/>
                        </a:rPr>
                        <a:t>1,14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753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 err="1" smtClean="0">
                          <a:latin typeface="Arial"/>
                        </a:rPr>
                        <a:t>Others</a:t>
                      </a:r>
                      <a:r>
                        <a:rPr lang="tr-TR" sz="1600" b="0" i="0" u="none" strike="noStrike" dirty="0" smtClean="0">
                          <a:latin typeface="Arial"/>
                        </a:rPr>
                        <a:t>**</a:t>
                      </a:r>
                      <a:endParaRPr lang="tr-TR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latin typeface="Arial"/>
                        </a:rPr>
                        <a:t>0,98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latin typeface="Arial"/>
                        </a:rPr>
                        <a:t>1,04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latin typeface="Arial"/>
                        </a:rPr>
                        <a:t>1,10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latin typeface="Arial"/>
                        </a:rPr>
                        <a:t>1,02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latin typeface="Arial"/>
                        </a:rPr>
                        <a:t>1,02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latin typeface="Arial"/>
                        </a:rPr>
                        <a:t>1,16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latin typeface="Arial"/>
                        </a:rPr>
                        <a:t>1,09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latin typeface="Arial"/>
                        </a:rPr>
                        <a:t>0,98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750809"/>
              </p:ext>
            </p:extLst>
          </p:nvPr>
        </p:nvGraphicFramePr>
        <p:xfrm>
          <a:off x="1714480" y="357166"/>
          <a:ext cx="5725588" cy="10668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725588"/>
              </a:tblGrid>
              <a:tr h="5097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dirty="0" smtClean="0"/>
                        <a:t>Türkiye’de Yetiştirilen Elma Çeşitleri ve Market Fiyatları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6 Metin kutusu"/>
          <p:cNvSpPr txBox="1"/>
          <p:nvPr/>
        </p:nvSpPr>
        <p:spPr>
          <a:xfrm>
            <a:off x="571472" y="4857760"/>
            <a:ext cx="835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*Starking: Bu grup içinde Red chief, Scarlet spur ve diğer kırmızı çeşitler</a:t>
            </a:r>
          </a:p>
          <a:p>
            <a:r>
              <a:rPr lang="tr-TR" dirty="0" smtClean="0"/>
              <a:t>**Diğerleri: Summer red, Idired, Gala, Jonagold, Fuji, Breaborn, ile diğer yöresel çeşitler.</a:t>
            </a:r>
          </a:p>
          <a:p>
            <a:r>
              <a:rPr lang="tr-TR" dirty="0" smtClean="0"/>
              <a:t>Sadece bir klup çeşidi (Modi) var fakat henüz marketlerde gözükmüyor.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643042" y="500042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Trcih</a:t>
            </a:r>
            <a:r>
              <a:rPr lang="tr-TR" dirty="0" smtClean="0"/>
              <a:t> edilen elma çeşitleri</a:t>
            </a:r>
            <a:endParaRPr lang="tr-TR" dirty="0"/>
          </a:p>
        </p:txBody>
      </p:sp>
      <p:pic>
        <p:nvPicPr>
          <p:cNvPr id="8199" name="Picture 7" descr="I:\wapa2014\resimler\Amasya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29149"/>
          </a:xfrm>
          <a:prstGeom prst="rect">
            <a:avLst/>
          </a:prstGeom>
          <a:noFill/>
        </p:spPr>
      </p:pic>
      <p:sp>
        <p:nvSpPr>
          <p:cNvPr id="10" name="9 Metin kutusu"/>
          <p:cNvSpPr txBox="1"/>
          <p:nvPr/>
        </p:nvSpPr>
        <p:spPr>
          <a:xfrm>
            <a:off x="1928794" y="6357958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Amasya </a:t>
            </a:r>
            <a:r>
              <a:rPr lang="tr-TR" b="1" dirty="0" err="1" smtClean="0"/>
              <a:t>variety</a:t>
            </a:r>
            <a:r>
              <a:rPr lang="tr-TR" b="1" dirty="0" smtClean="0"/>
              <a:t> (</a:t>
            </a:r>
            <a:r>
              <a:rPr lang="tr-TR" b="1" i="1" dirty="0" err="1" smtClean="0"/>
              <a:t>Malus</a:t>
            </a:r>
            <a:r>
              <a:rPr lang="tr-TR" b="1" i="1" dirty="0" smtClean="0"/>
              <a:t> </a:t>
            </a:r>
            <a:r>
              <a:rPr lang="tr-TR" b="1" i="1" dirty="0" err="1" smtClean="0"/>
              <a:t>sylvestris</a:t>
            </a:r>
            <a:r>
              <a:rPr lang="tr-TR" b="1" dirty="0" smtClean="0"/>
              <a:t>) 245.000 ton (2013)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98721" y="980728"/>
            <a:ext cx="8640960" cy="51845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606425" indent="-606425">
              <a:spcBef>
                <a:spcPts val="1800"/>
              </a:spcBef>
              <a:buClr>
                <a:srgbClr val="C00000"/>
              </a:buClr>
              <a:buSzPct val="100000"/>
              <a:buFont typeface="Wingdings" pitchFamily="2" charset="2"/>
              <a:buChar char="v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r>
              <a:rPr lang="tr-TR" sz="2200" dirty="0" smtClean="0">
                <a:solidFill>
                  <a:prstClr val="black"/>
                </a:solidFill>
              </a:rPr>
              <a:t>Kırmızı çeşitler daha çok tercih ediliyor, elma üretiminin % 43ünü kırmızı çeşitler oluşturuyor.</a:t>
            </a:r>
          </a:p>
          <a:p>
            <a:pPr marL="606425" indent="-606425">
              <a:spcBef>
                <a:spcPts val="1800"/>
              </a:spcBef>
              <a:buClr>
                <a:srgbClr val="C00000"/>
              </a:buClr>
              <a:buSzPct val="100000"/>
              <a:buFont typeface="Wingdings" pitchFamily="2" charset="2"/>
              <a:buChar char="v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r>
              <a:rPr lang="tr-TR" sz="2200" dirty="0" smtClean="0">
                <a:solidFill>
                  <a:prstClr val="black"/>
                </a:solidFill>
              </a:rPr>
              <a:t>Amasya çeşidi en çok tercih edilen yerli çeşidimiz ve Pazar değeri giderek artıyor. Diğer yöresel çeşitler daha çok yerel pazarlarda tüketiliyor.</a:t>
            </a:r>
          </a:p>
          <a:p>
            <a:pPr marL="606425" indent="-606425">
              <a:spcBef>
                <a:spcPts val="1800"/>
              </a:spcBef>
              <a:buClr>
                <a:srgbClr val="C00000"/>
              </a:buClr>
              <a:buSzPct val="100000"/>
              <a:buFont typeface="Wingdings" pitchFamily="2" charset="2"/>
              <a:buChar char="v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r>
              <a:rPr lang="tr-TR" sz="2200" dirty="0" smtClean="0">
                <a:solidFill>
                  <a:prstClr val="black"/>
                </a:solidFill>
              </a:rPr>
              <a:t>Kişi başına tüketilen elma miktarı </a:t>
            </a:r>
            <a:r>
              <a:rPr lang="tr-TR" sz="2200" dirty="0">
                <a:solidFill>
                  <a:prstClr val="black"/>
                </a:solidFill>
              </a:rPr>
              <a:t>30 </a:t>
            </a:r>
            <a:r>
              <a:rPr lang="tr-TR" sz="2200" dirty="0" smtClean="0">
                <a:solidFill>
                  <a:prstClr val="black"/>
                </a:solidFill>
              </a:rPr>
              <a:t>kg</a:t>
            </a:r>
            <a:r>
              <a:rPr lang="tr-TR" sz="2200" dirty="0">
                <a:solidFill>
                  <a:prstClr val="black"/>
                </a:solidFill>
              </a:rPr>
              <a:t>. </a:t>
            </a:r>
            <a:r>
              <a:rPr lang="tr-TR" sz="2200" dirty="0" smtClean="0">
                <a:solidFill>
                  <a:prstClr val="black"/>
                </a:solidFill>
              </a:rPr>
              <a:t>Tüketiciler arasında çeşit kavramı henüz gelişmedi, bu nedenle büyük şehirlerde elma rengine göre tercih ediliyor (Kırmızı, Sarı, Yeşil elma gibi).</a:t>
            </a:r>
          </a:p>
          <a:p>
            <a:pPr marL="606425" indent="-606425">
              <a:spcBef>
                <a:spcPts val="1800"/>
              </a:spcBef>
              <a:buClr>
                <a:srgbClr val="C00000"/>
              </a:buClr>
              <a:buSzPct val="100000"/>
              <a:buFont typeface="Wingdings" pitchFamily="2" charset="2"/>
              <a:buChar char="v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r>
              <a:rPr lang="tr-TR" sz="2200" dirty="0" smtClean="0">
                <a:solidFill>
                  <a:prstClr val="black"/>
                </a:solidFill>
              </a:rPr>
              <a:t>Türk tüketiciler tatlı ve kuvvetli aromalı çeşitleri tercih ediyorlar, tadım testlerinde Gala ve Fuji çeşitleri ön plana çıkıyor, çeşit algısı geliştikçe Amasya çeşidi ile birlikte bu çeşitlerinde tüketimi artacaktır.</a:t>
            </a:r>
          </a:p>
          <a:p>
            <a:pPr marL="606425" indent="-606425">
              <a:spcBef>
                <a:spcPts val="1800"/>
              </a:spcBef>
              <a:buClr>
                <a:srgbClr val="C00000"/>
              </a:buClr>
              <a:buSzPct val="100000"/>
              <a:buFont typeface="Wingdings" pitchFamily="2" charset="2"/>
              <a:buChar char="v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r>
              <a:rPr lang="tr-TR" sz="2200" dirty="0" smtClean="0">
                <a:solidFill>
                  <a:prstClr val="black"/>
                </a:solidFill>
              </a:rPr>
              <a:t>Organik üretimin miktarı %3 civarındadır.</a:t>
            </a:r>
          </a:p>
          <a:p>
            <a:pPr marL="606425" indent="-606425">
              <a:spcBef>
                <a:spcPts val="1800"/>
              </a:spcBef>
              <a:buClr>
                <a:srgbClr val="C00000"/>
              </a:buClr>
              <a:buSzPct val="100000"/>
              <a:buFont typeface="Wingdings" pitchFamily="2" charset="2"/>
              <a:buChar char="v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endParaRPr lang="tr-TR" sz="2200" dirty="0" smtClean="0">
              <a:solidFill>
                <a:prstClr val="black"/>
              </a:solidFill>
            </a:endParaRPr>
          </a:p>
          <a:p>
            <a:pPr marL="606425" indent="-606425">
              <a:spcBef>
                <a:spcPts val="1800"/>
              </a:spcBef>
              <a:buClr>
                <a:srgbClr val="C00000"/>
              </a:buClr>
              <a:buSzPct val="100000"/>
              <a:buFont typeface="Wingdings" pitchFamily="2" charset="2"/>
              <a:buChar char="v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endParaRPr lang="tr-TR" sz="2200" dirty="0" smtClean="0">
              <a:solidFill>
                <a:prstClr val="black"/>
              </a:solidFill>
            </a:endParaRPr>
          </a:p>
          <a:p>
            <a:pPr marL="606425" indent="-606425">
              <a:spcBef>
                <a:spcPts val="1800"/>
              </a:spcBef>
              <a:buClr>
                <a:srgbClr val="C00000"/>
              </a:buClr>
              <a:buSzPct val="100000"/>
              <a:buFont typeface="Wingdings" pitchFamily="2" charset="2"/>
              <a:buChar char="v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endParaRPr lang="tr-TR" sz="2200" dirty="0">
              <a:solidFill>
                <a:prstClr val="black"/>
              </a:solidFill>
            </a:endParaRPr>
          </a:p>
          <a:p>
            <a:pPr marL="606425" indent="-606425">
              <a:spcBef>
                <a:spcPts val="1800"/>
              </a:spcBef>
              <a:buClr>
                <a:srgbClr val="C00000"/>
              </a:buClr>
              <a:buSzPct val="100000"/>
              <a:buFont typeface="Wingdings" pitchFamily="2" charset="2"/>
              <a:buChar char="v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endParaRPr lang="tr-T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94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786</Words>
  <Application>Microsoft Office PowerPoint</Application>
  <PresentationFormat>Ekran Gösterisi (4:3)</PresentationFormat>
  <Paragraphs>191</Paragraphs>
  <Slides>30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5" baseType="lpstr">
      <vt:lpstr>Arial</vt:lpstr>
      <vt:lpstr>Calibri</vt:lpstr>
      <vt:lpstr>Georgia</vt:lpstr>
      <vt:lpstr>Wingdings</vt:lpstr>
      <vt:lpstr>Ofis Teması</vt:lpstr>
      <vt:lpstr>YUMUŞAK ÇEKİRDEKLİLER FİDANI ELMA ARMUT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APPLE and PEAR</dc:title>
  <dc:creator>ATILLA</dc:creator>
  <cp:lastModifiedBy>sunum</cp:lastModifiedBy>
  <cp:revision>85</cp:revision>
  <dcterms:created xsi:type="dcterms:W3CDTF">2014-08-03T14:41:17Z</dcterms:created>
  <dcterms:modified xsi:type="dcterms:W3CDTF">2017-10-20T11:23:22Z</dcterms:modified>
</cp:coreProperties>
</file>