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301" r:id="rId4"/>
    <p:sldId id="310" r:id="rId5"/>
    <p:sldId id="309" r:id="rId6"/>
    <p:sldId id="311" r:id="rId7"/>
    <p:sldId id="312" r:id="rId8"/>
    <p:sldId id="286" r:id="rId9"/>
    <p:sldId id="293" r:id="rId10"/>
    <p:sldId id="304" r:id="rId11"/>
    <p:sldId id="303" r:id="rId12"/>
    <p:sldId id="305" r:id="rId13"/>
    <p:sldId id="306" r:id="rId14"/>
    <p:sldId id="287" r:id="rId15"/>
    <p:sldId id="307" r:id="rId16"/>
    <p:sldId id="308" r:id="rId17"/>
    <p:sldId id="314" r:id="rId18"/>
    <p:sldId id="313" r:id="rId19"/>
    <p:sldId id="298" r:id="rId20"/>
    <p:sldId id="282" r:id="rId21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E3E8C-7904-448B-9412-6F8626198053}" type="datetimeFigureOut">
              <a:rPr lang="tr-TR" smtClean="0"/>
              <a:pPr/>
              <a:t>26.04.2018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A6A05-2F45-4025-9A60-92FBD79D780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648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265BA-AD0E-46F2-9C2E-74725759BCDA}" type="datetimeFigureOut">
              <a:rPr lang="tr-TR" smtClean="0"/>
              <a:pPr/>
              <a:t>26.04.2018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A7856-AAE4-4866-9567-DEA052EAAB2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0851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A7856-AAE4-4866-9567-DEA052EAAB20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2822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A7856-AAE4-4866-9567-DEA052EAAB20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9532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74E3-FA8C-4ED7-B588-F7F30366854E}" type="datetime1">
              <a:rPr lang="tr-TR" smtClean="0"/>
              <a:t>26.04.2018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9E5D-6A8F-43B1-84C6-09A33EAF266D}" type="datetime1">
              <a:rPr lang="tr-TR" smtClean="0"/>
              <a:t>26.04.2018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675C-41AD-4D83-BA8A-79BEFB50699E}" type="datetime1">
              <a:rPr lang="tr-TR" smtClean="0"/>
              <a:t>26.04.2018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1A0E-0BEC-487C-896B-97868554ED0D}" type="datetime1">
              <a:rPr lang="tr-TR" smtClean="0"/>
              <a:t>26.04.2018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FD0A-D118-47DB-BE37-F645983E0B92}" type="datetime1">
              <a:rPr lang="tr-TR" smtClean="0"/>
              <a:t>26.04.2018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C416-7472-4F16-8149-4B193893DB41}" type="datetime1">
              <a:rPr lang="tr-TR" smtClean="0"/>
              <a:t>26.04.2018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B695-C58C-4225-AC99-2C7BF806B326}" type="datetime1">
              <a:rPr lang="tr-TR" smtClean="0"/>
              <a:t>26.04.2018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9F6A-92A9-47F3-9FEA-7CBED335C84A}" type="datetime1">
              <a:rPr lang="tr-TR" smtClean="0"/>
              <a:t>26.04.2018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FA38-B672-4505-AC37-C1DD57ADFD3F}" type="datetime1">
              <a:rPr lang="tr-TR" smtClean="0"/>
              <a:t>26.04.2018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AE9D-1756-4389-BDFD-CECCC32F6644}" type="datetime1">
              <a:rPr lang="tr-TR" smtClean="0"/>
              <a:t>26.04.2018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2D4B-8806-4C53-BDDF-7EB80A5AF4DE}" type="datetime1">
              <a:rPr lang="tr-TR" smtClean="0"/>
              <a:t>26.04.2018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7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0846F-51BD-4276-B9AB-A0393515C7B4}" type="datetime1">
              <a:rPr lang="tr-TR" smtClean="0"/>
              <a:t>26.04.2018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GENEL%20KURUL%20TOPLANTI%20SUNUMU%20EKLER&#304;/EK-5-&#350;&#304;RKET%20ORTAKLARI.xls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9552" y="692697"/>
            <a:ext cx="7632848" cy="432048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>
                <a:solidFill>
                  <a:schemeClr val="tx2">
                    <a:lumMod val="75000"/>
                  </a:schemeClr>
                </a:solidFill>
              </a:rPr>
              <a:t>FİDAN ÜRETİCİLERİ ALT BİRLİĞİ</a:t>
            </a:r>
            <a:endParaRPr lang="tr-T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9552" y="2162720"/>
            <a:ext cx="8136904" cy="4218608"/>
          </a:xfrm>
        </p:spPr>
        <p:txBody>
          <a:bodyPr>
            <a:noAutofit/>
          </a:bodyPr>
          <a:lstStyle/>
          <a:p>
            <a:r>
              <a:rPr lang="tr-TR" sz="3600" b="1" dirty="0">
                <a:solidFill>
                  <a:srgbClr val="FF0000"/>
                </a:solidFill>
              </a:rPr>
              <a:t>Hatay, Kahramanmaraş, Gaziantep, Kilis, Osmaniye, </a:t>
            </a:r>
            <a:r>
              <a:rPr lang="tr-TR" sz="3600" b="1" dirty="0" smtClean="0">
                <a:solidFill>
                  <a:srgbClr val="FF0000"/>
                </a:solidFill>
              </a:rPr>
              <a:t>Adana İlleri İstişare Toplantısı  </a:t>
            </a:r>
          </a:p>
          <a:p>
            <a:endParaRPr lang="tr-TR" sz="2400" b="1" dirty="0" smtClean="0">
              <a:solidFill>
                <a:srgbClr val="FF0000"/>
              </a:solidFill>
            </a:endParaRPr>
          </a:p>
          <a:p>
            <a:endParaRPr lang="tr-TR" sz="2400" b="1" dirty="0">
              <a:solidFill>
                <a:srgbClr val="FF0000"/>
              </a:solidFill>
            </a:endParaRPr>
          </a:p>
          <a:p>
            <a:endParaRPr lang="tr-TR" sz="2400" b="1" dirty="0" smtClean="0">
              <a:solidFill>
                <a:srgbClr val="FF0000"/>
              </a:solidFill>
            </a:endParaRPr>
          </a:p>
          <a:p>
            <a:r>
              <a:rPr lang="tr-TR" sz="2400" b="1" dirty="0" smtClean="0">
                <a:solidFill>
                  <a:srgbClr val="002060"/>
                </a:solidFill>
              </a:rPr>
              <a:t>GÜRSEL TANRIVER</a:t>
            </a:r>
          </a:p>
          <a:p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</a:rPr>
              <a:t>Yönetim Kurulu Başkanı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Sertifikasyon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Kayıtlı üretimin 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meyvede %50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asmada %67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’si  standarttır.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Özel sektöre sertifikasyonda </a:t>
            </a:r>
            <a:r>
              <a:rPr lang="tr-T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ve 2 </a:t>
            </a:r>
            <a:r>
              <a:rPr lang="tr-TR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nolu</a:t>
            </a:r>
            <a:r>
              <a:rPr lang="tr-T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ünite kurma yetkisi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verilmelidir.</a:t>
            </a:r>
          </a:p>
          <a:p>
            <a:r>
              <a:rPr lang="tr-TR" dirty="0" smtClean="0"/>
              <a:t>Materyal üretimi de </a:t>
            </a:r>
            <a:r>
              <a:rPr lang="tr-TR" dirty="0" smtClean="0">
                <a:solidFill>
                  <a:srgbClr val="0070C0"/>
                </a:solidFill>
              </a:rPr>
              <a:t>üretim desteği </a:t>
            </a:r>
            <a:r>
              <a:rPr lang="tr-TR" dirty="0" smtClean="0"/>
              <a:t>kapsamına alınmalıdır.</a:t>
            </a:r>
          </a:p>
          <a:p>
            <a:r>
              <a:rPr lang="tr-TR" dirty="0" smtClean="0"/>
              <a:t>Açık köklü fidan etiketi beyanname yılını takip eden </a:t>
            </a:r>
            <a:r>
              <a:rPr lang="tr-TR" dirty="0" smtClean="0">
                <a:solidFill>
                  <a:srgbClr val="0070C0"/>
                </a:solidFill>
              </a:rPr>
              <a:t>Nisan</a:t>
            </a:r>
            <a:r>
              <a:rPr lang="tr-TR" dirty="0" smtClean="0"/>
              <a:t> sonuna kadar alınabilmelidir.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985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</a:rPr>
              <a:t>Karantina uygulamaları</a:t>
            </a:r>
            <a:endParaRPr lang="tr-TR" sz="3200" b="1" dirty="0">
              <a:solidFill>
                <a:srgbClr val="FF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75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Çalışmalarımız sonucu </a:t>
            </a:r>
            <a:r>
              <a:rPr lang="tr-TR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Damızlıkta bulaşık olmayan bitkilerin tekrar analiz yapılarak temiz bulunanların kullanımına devam edilmesi 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uygulamasına geçilmiştir. </a:t>
            </a:r>
          </a:p>
          <a:p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Karantina analizinde </a:t>
            </a:r>
            <a:r>
              <a:rPr lang="tr-TR" sz="1900" dirty="0" err="1">
                <a:latin typeface="Arial" panose="020B0604020202020204" pitchFamily="34" charset="0"/>
                <a:cs typeface="Arial" panose="020B0604020202020204" pitchFamily="34" charset="0"/>
              </a:rPr>
              <a:t>bulaşıklık</a:t>
            </a:r>
            <a:r>
              <a:rPr lang="tr-TR" sz="1900" dirty="0">
                <a:latin typeface="Arial" panose="020B0604020202020204" pitchFamily="34" charset="0"/>
                <a:cs typeface="Arial" panose="020B0604020202020204" pitchFamily="34" charset="0"/>
              </a:rPr>
              <a:t> çıktığında 2. bir doğrulama testi veya %100 sonuç 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veren testler kullanılmalıdır.</a:t>
            </a:r>
          </a:p>
          <a:p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Korunmuş bölgelere fidan girişi, fidan ithalatındaki uygulama gibi olmalıdır. Yani fidanlar, materyaller bu bölgelere giriş öncesinde analiz edilip, temiz olanların girişine izin verilmelidir.</a:t>
            </a:r>
          </a:p>
          <a:p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Yönetmelik </a:t>
            </a:r>
            <a:r>
              <a:rPr lang="tr-TR" sz="1900" dirty="0">
                <a:latin typeface="Arial" panose="020B0604020202020204" pitchFamily="34" charset="0"/>
                <a:cs typeface="Arial" panose="020B0604020202020204" pitchFamily="34" charset="0"/>
              </a:rPr>
              <a:t>ve Talimat 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gereğince; Damızlık </a:t>
            </a:r>
            <a:r>
              <a:rPr lang="tr-TR" sz="1900" dirty="0">
                <a:latin typeface="Arial" panose="020B0604020202020204" pitchFamily="34" charset="0"/>
                <a:cs typeface="Arial" panose="020B0604020202020204" pitchFamily="34" charset="0"/>
              </a:rPr>
              <a:t>ve fidanlıklarda  Bakanlık İl/İlçe Müdürlüklerince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dirty="0">
                <a:latin typeface="Arial" panose="020B0604020202020204" pitchFamily="34" charset="0"/>
                <a:cs typeface="Arial" panose="020B0604020202020204" pitchFamily="34" charset="0"/>
              </a:rPr>
              <a:t>amaçlı yapılan kontrollerin  analiz 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ücreti üreticiden alınmamalıdır.</a:t>
            </a:r>
          </a:p>
          <a:p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Analiz sonucu daha erken alınabilmelidir.</a:t>
            </a:r>
          </a:p>
          <a:p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Şarka, Ateş yanıklığı, vb. kontrol ve mücadelesi mümkün olmayan hastalıklarla ilgili, 5996 sayılı Kanun gereği zarar gören üreticiye tazminat ödenmelidir.</a:t>
            </a:r>
          </a:p>
          <a:p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Damızlıkların korunması için çevresinde meyve bahçesi kurulumu engellenmelidir. </a:t>
            </a:r>
            <a:endParaRPr lang="tr-T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76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Diğer Faaliyetlerimiz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Sert Çekirdekliler </a:t>
            </a:r>
            <a:r>
              <a:rPr lang="tr-TR" dirty="0" err="1" smtClean="0"/>
              <a:t>Çalıştayı</a:t>
            </a:r>
            <a:r>
              <a:rPr lang="tr-TR" dirty="0" smtClean="0"/>
              <a:t> 2015 yılında Malatya’da yapıldı.</a:t>
            </a:r>
          </a:p>
          <a:p>
            <a:r>
              <a:rPr lang="tr-TR" dirty="0"/>
              <a:t>Fidancılık Sektör Analizi ve </a:t>
            </a:r>
            <a:r>
              <a:rPr lang="tr-TR" dirty="0" err="1"/>
              <a:t>İnovasyon</a:t>
            </a:r>
            <a:r>
              <a:rPr lang="tr-TR" dirty="0"/>
              <a:t> </a:t>
            </a:r>
            <a:r>
              <a:rPr lang="tr-TR" dirty="0" err="1"/>
              <a:t>Çalıştayı</a:t>
            </a:r>
            <a:r>
              <a:rPr lang="tr-TR" dirty="0"/>
              <a:t> 2017 yılında yapıldı ve 300 kişi katıldı.</a:t>
            </a:r>
          </a:p>
          <a:p>
            <a:r>
              <a:rPr lang="tr-TR" dirty="0" smtClean="0"/>
              <a:t>Bölge istişare toplantısı Bandırma’da 9 mart 2018 tarihinde yapıldı; Balıkesir</a:t>
            </a:r>
            <a:r>
              <a:rPr lang="tr-TR" dirty="0"/>
              <a:t>, Bursa, Çanakkale İlleri </a:t>
            </a:r>
            <a:r>
              <a:rPr lang="tr-TR" dirty="0" smtClean="0"/>
              <a:t>Üyelerimiz katıldı. </a:t>
            </a:r>
          </a:p>
          <a:p>
            <a:r>
              <a:rPr lang="tr-TR" dirty="0" smtClean="0"/>
              <a:t>Bakanlık mevzuat çalışmalarına katılım sağlanmaktadır.</a:t>
            </a:r>
          </a:p>
          <a:p>
            <a:r>
              <a:rPr lang="tr-TR" dirty="0" smtClean="0"/>
              <a:t>Üyelere </a:t>
            </a:r>
            <a:r>
              <a:rPr lang="tr-TR" dirty="0" err="1" smtClean="0"/>
              <a:t>facebook</a:t>
            </a:r>
            <a:r>
              <a:rPr lang="tr-TR" dirty="0" smtClean="0"/>
              <a:t>, </a:t>
            </a:r>
            <a:r>
              <a:rPr lang="tr-TR" dirty="0" err="1" smtClean="0"/>
              <a:t>whatsapp</a:t>
            </a:r>
            <a:r>
              <a:rPr lang="tr-TR" dirty="0" smtClean="0"/>
              <a:t>, mail ve mesaj ile uyarılar ve bilgilendirmeler yapılmaktadır.</a:t>
            </a:r>
          </a:p>
          <a:p>
            <a:r>
              <a:rPr lang="tr-TR" dirty="0" smtClean="0"/>
              <a:t>Fidancılık sektörü üretici kataloğunu hazırlıyoruz.</a:t>
            </a:r>
          </a:p>
          <a:p>
            <a:r>
              <a:rPr lang="tr-TR" dirty="0" smtClean="0"/>
              <a:t>İhracatçı Birliklerine komisyon ödeme yükümlülüğünün kaldırılması sağlanmıştır.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65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FAALİYETLER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764704"/>
            <a:ext cx="8427312" cy="5544616"/>
          </a:xfrm>
        </p:spPr>
        <p:txBody>
          <a:bodyPr>
            <a:noAutofit/>
          </a:bodyPr>
          <a:lstStyle/>
          <a:p>
            <a:pPr algn="just"/>
            <a:r>
              <a:rPr lang="tr-TR" sz="1900" dirty="0" smtClean="0">
                <a:solidFill>
                  <a:srgbClr val="FF0000"/>
                </a:solidFill>
              </a:rPr>
              <a:t>FÜAB ve TÜBİTAK TÜSSİDE </a:t>
            </a:r>
            <a:r>
              <a:rPr lang="tr-TR" sz="1900" dirty="0" smtClean="0"/>
              <a:t>işbirliğinde yapılan çalışmalar, </a:t>
            </a:r>
            <a:r>
              <a:rPr lang="tr-TR" sz="2000" dirty="0"/>
              <a:t>25 Nisan 2016, 18 Ekim 2016 ve 23 Kasım 2016 </a:t>
            </a:r>
            <a:r>
              <a:rPr lang="tr-TR" sz="2000" dirty="0" smtClean="0"/>
              <a:t>tarihlerinde</a:t>
            </a:r>
            <a:r>
              <a:rPr lang="tr-TR" sz="1900" dirty="0" smtClean="0"/>
              <a:t> </a:t>
            </a:r>
            <a:r>
              <a:rPr lang="tr-TR" sz="1900" dirty="0" err="1" smtClean="0"/>
              <a:t>çalıştaylar</a:t>
            </a:r>
            <a:r>
              <a:rPr lang="tr-TR" sz="1900" dirty="0" smtClean="0"/>
              <a:t> yaptık.</a:t>
            </a:r>
          </a:p>
          <a:p>
            <a:pPr algn="just"/>
            <a:r>
              <a:rPr lang="tr-TR" sz="1900" dirty="0" err="1" smtClean="0"/>
              <a:t>Çalıştaylar</a:t>
            </a:r>
            <a:r>
              <a:rPr lang="tr-TR" sz="1900" dirty="0" smtClean="0"/>
              <a:t> ve anketler sonucunda </a:t>
            </a:r>
            <a:r>
              <a:rPr lang="tr-TR" sz="1900" dirty="0" smtClean="0">
                <a:solidFill>
                  <a:srgbClr val="FF0000"/>
                </a:solidFill>
              </a:rPr>
              <a:t>Fidancılık Sektörü Ulusal Stratejik Planı </a:t>
            </a:r>
            <a:r>
              <a:rPr lang="tr-TR" sz="1900" dirty="0" smtClean="0"/>
              <a:t>hazırlanmıştır.</a:t>
            </a:r>
          </a:p>
          <a:p>
            <a:pPr marL="0" indent="0" algn="just">
              <a:buNone/>
            </a:pPr>
            <a:r>
              <a:rPr lang="tr-TR" sz="1900" dirty="0" smtClean="0"/>
              <a:t>Fidancılık Sektörü mevcut durum, sorunlar, çözümleri ve izlenecek yol belirlenmiştir.</a:t>
            </a:r>
          </a:p>
          <a:p>
            <a:pPr algn="just"/>
            <a:r>
              <a:rPr lang="tr-TR" sz="1900" dirty="0" smtClean="0"/>
              <a:t>Bakanlıkla sürekli istişare yapıyoruz.</a:t>
            </a:r>
          </a:p>
          <a:p>
            <a:pPr marL="0" indent="0" algn="just">
              <a:buNone/>
            </a:pPr>
            <a:r>
              <a:rPr lang="tr-TR" sz="1900" dirty="0" smtClean="0"/>
              <a:t>Standart fidan kullanım desteğinin devam etmesi;</a:t>
            </a:r>
          </a:p>
          <a:p>
            <a:pPr marL="0" indent="0" algn="just">
              <a:buNone/>
            </a:pPr>
            <a:r>
              <a:rPr lang="tr-TR" sz="1900" dirty="0" smtClean="0"/>
              <a:t>tüplü fidanla ilgili Talimatta düzenlemeler yapılması,</a:t>
            </a:r>
          </a:p>
          <a:p>
            <a:pPr marL="0" indent="0" algn="just">
              <a:buNone/>
            </a:pPr>
            <a:r>
              <a:rPr lang="tr-TR" sz="1900" dirty="0" smtClean="0"/>
              <a:t>çeşit kayıt yönetmeliği değişiklik önerilerimiz,</a:t>
            </a:r>
          </a:p>
          <a:p>
            <a:pPr marL="0" indent="0" algn="just">
              <a:buNone/>
            </a:pPr>
            <a:r>
              <a:rPr lang="tr-TR" sz="1900" dirty="0" smtClean="0"/>
              <a:t>sertifikasyon yönetmelikleri ile ilgili görüşlerimiz,</a:t>
            </a:r>
          </a:p>
          <a:p>
            <a:pPr marL="0" indent="0" algn="just">
              <a:buNone/>
            </a:pPr>
            <a:r>
              <a:rPr lang="tr-TR" sz="1900" dirty="0" smtClean="0"/>
              <a:t>kaçak fidan ve etiket maliyeti sorunumuz Bakanlığa iletilmekte ve çözüm sağlanmasına çalışılmaktadır.</a:t>
            </a:r>
          </a:p>
          <a:p>
            <a:pPr marL="0" indent="0" algn="just">
              <a:buNone/>
            </a:pPr>
            <a:r>
              <a:rPr lang="tr-TR" sz="1900" dirty="0" smtClean="0"/>
              <a:t>2018 yılı ana faaliyetler:</a:t>
            </a:r>
          </a:p>
          <a:p>
            <a:pPr algn="just"/>
            <a:r>
              <a:rPr lang="tr-TR" sz="1900" dirty="0" smtClean="0"/>
              <a:t>Balıkesir, Adıyaman, Hatay, Samsun, İzmir illerinde </a:t>
            </a:r>
            <a:r>
              <a:rPr lang="tr-TR" sz="1900" dirty="0" smtClean="0">
                <a:solidFill>
                  <a:srgbClr val="FF0000"/>
                </a:solidFill>
              </a:rPr>
              <a:t>Bölge İstişare </a:t>
            </a:r>
            <a:r>
              <a:rPr lang="tr-TR" sz="1900" dirty="0">
                <a:solidFill>
                  <a:srgbClr val="FF0000"/>
                </a:solidFill>
              </a:rPr>
              <a:t>T</a:t>
            </a:r>
            <a:r>
              <a:rPr lang="tr-TR" sz="1900" dirty="0" smtClean="0">
                <a:solidFill>
                  <a:srgbClr val="FF0000"/>
                </a:solidFill>
              </a:rPr>
              <a:t>oplantıları</a:t>
            </a:r>
            <a:r>
              <a:rPr lang="tr-TR" sz="1900" dirty="0" smtClean="0"/>
              <a:t>,</a:t>
            </a:r>
          </a:p>
          <a:p>
            <a:pPr algn="just"/>
            <a:r>
              <a:rPr lang="tr-TR" sz="1900" dirty="0" smtClean="0"/>
              <a:t>Kazakistan, Lübnan ve Ürdün’e </a:t>
            </a:r>
            <a:r>
              <a:rPr lang="tr-TR" sz="1900" dirty="0" err="1" smtClean="0">
                <a:solidFill>
                  <a:srgbClr val="FF0000"/>
                </a:solidFill>
              </a:rPr>
              <a:t>Sektörel</a:t>
            </a:r>
            <a:r>
              <a:rPr lang="tr-TR" sz="1900" dirty="0" smtClean="0">
                <a:solidFill>
                  <a:srgbClr val="FF0000"/>
                </a:solidFill>
              </a:rPr>
              <a:t> Ticaret Heyeti</a:t>
            </a:r>
            <a:r>
              <a:rPr lang="tr-TR" sz="1900" dirty="0" smtClean="0"/>
              <a:t>,</a:t>
            </a:r>
          </a:p>
          <a:p>
            <a:pPr marL="0" indent="0" algn="just">
              <a:buNone/>
            </a:pPr>
            <a:endParaRPr lang="tr-TR" sz="19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110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200000"/>
              </a:lnSpc>
              <a:buNone/>
              <a:defRPr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Saygıdeğer katılımcılar;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Biz üreticiler olarak sertifikalı fidan üretimine geçmek için yurt içi ve yurtdışından temel materyal aramalarımız devam ediyor.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Fidan Üreticileri Tarım Sanayi ve Ticaret A.Ş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  damızlıkları kurup tüm üyelerimizin sertifikalı materyal ihtiyacını karşılamayı hedefliyoruz.</a:t>
            </a: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Fidan Üreticileri Alt Birliği</a:t>
            </a:r>
            <a:endParaRPr lang="tr-TR" b="1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tr-T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FİDAN ÜRETİCİLERİ TARIM SANAYİ VE TİCARET A.Ş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220638" y="1268760"/>
            <a:ext cx="8702723" cy="527015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Mayıs 2013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tarihinde Ticaret Sicil Gazetesinde tescil edildi.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29.11.2015 yılından itibaren 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85 Ortaklı  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1.807.000 TL sermayeli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bir şirkettir.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Bakanlığımız Tarım İşletmeleri Genel Müdürlüğü ile yapılan Sözleşme ile birlikte kiralanan arazide 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tr-TR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damızlıklar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kurulmuş ve kurulmaya devam etmektedir.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tr-T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Muğla-Dalaman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Tarım İşletmesinde 600 dekar,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tr-T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Bursa-Karacabey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Tarım İşletmesinde 900 dekar,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tr-T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Adana-Çukurova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Tarım İşletmesinde 500 dekar,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Toplam 2000 dekar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arazi tahsisi yapılmıştır.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Halihazırda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Dalaman’da 75 dekar</a:t>
            </a:r>
            <a:r>
              <a:rPr lang="tr-TR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aracabey’de 250 dekar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arazi kullanımdadır.</a:t>
            </a:r>
          </a:p>
        </p:txBody>
      </p:sp>
    </p:spTree>
    <p:extLst>
      <p:ext uri="{BB962C8B-B14F-4D97-AF65-F5344CB8AC3E}">
        <p14:creationId xmlns:p14="http://schemas.microsoft.com/office/powerpoint/2010/main" val="355988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6" name="İçerik Yer Tutucusu 3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58353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 Karacabey’de </a:t>
            </a:r>
            <a:r>
              <a:rPr lang="tr-TR" dirty="0">
                <a:solidFill>
                  <a:srgbClr val="FF000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8 </a:t>
            </a:r>
            <a:r>
              <a:rPr lang="tr-TR" dirty="0"/>
              <a:t>tür</a:t>
            </a:r>
            <a:r>
              <a:rPr lang="tr-TR" dirty="0">
                <a:solidFill>
                  <a:srgbClr val="FF000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54 </a:t>
            </a:r>
            <a:r>
              <a:rPr lang="tr-TR" dirty="0" smtClean="0"/>
              <a:t>çeşitten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12.095</a:t>
            </a:r>
            <a:r>
              <a:rPr lang="tr-TR" dirty="0" smtClean="0"/>
              <a:t> ağaç bulunmaktadır.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 Dalaman’da </a:t>
            </a:r>
            <a:r>
              <a:rPr lang="tr-TR" dirty="0" smtClean="0">
                <a:solidFill>
                  <a:srgbClr val="FF000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14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/>
              <a:t>tür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59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çeşitten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1.736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ağaç bulunmaktadır.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Tüm meyve türlerinden çeşitler bulunmaktadır (</a:t>
            </a:r>
            <a:r>
              <a:rPr lang="tr-TR" dirty="0" smtClean="0">
                <a:solidFill>
                  <a:srgbClr val="FF0000"/>
                </a:solidFill>
              </a:rPr>
              <a:t>sert çekirdekli türler, yumuşak çekirdekli türler, turunçgiller, asma, sert kabuklu türler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tr-T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FİDAN ÜRETİCİLERİ TARIM SANAYİ VE TİCARET A.Ş</a:t>
            </a:r>
            <a:endParaRPr lang="tr-T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10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tr-T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FİDAN ÜRETİCİLERİ TARIM SANAYİ VE TİCARET </a:t>
            </a:r>
            <a:r>
              <a:rPr lang="tr-T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A.Ş.</a:t>
            </a:r>
            <a:br>
              <a:rPr lang="tr-T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tr-T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TURUNÇGİLLER 3 NOLU DAMIZLIK DALAMAN</a:t>
            </a:r>
            <a:endParaRPr lang="tr-TR" sz="32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357699"/>
              </p:ext>
            </p:extLst>
          </p:nvPr>
        </p:nvGraphicFramePr>
        <p:xfrm>
          <a:off x="755670" y="1049739"/>
          <a:ext cx="7920882" cy="5671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5490"/>
                <a:gridCol w="3370588"/>
                <a:gridCol w="3014804"/>
              </a:tblGrid>
              <a:tr h="235253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TÜR</a:t>
                      </a:r>
                      <a:endParaRPr lang="tr-TR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1" u="none" strike="noStrike">
                          <a:solidFill>
                            <a:srgbClr val="FF0000"/>
                          </a:solidFill>
                          <a:effectLst/>
                        </a:rPr>
                        <a:t>ÇEŞİT</a:t>
                      </a:r>
                      <a:endParaRPr lang="tr-TR" sz="18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AĞAÇ SAYILARI</a:t>
                      </a:r>
                      <a:endParaRPr lang="tr-TR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ctr"/>
                </a:tc>
              </a:tr>
              <a:tr h="23525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</a:rPr>
                        <a:t>ALTINTOP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RIO RED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5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</a:tr>
              <a:tr h="23525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ALTINTOP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 STAR RED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5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</a:tr>
              <a:tr h="23525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LİMON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INTER DONATO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100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</a:tr>
              <a:tr h="23525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LİMON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MEYER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103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</a:tr>
              <a:tr h="23525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LİMON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ENTER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20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</a:tr>
              <a:tr h="23525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MANDALİNA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KLEMENTIN FINO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5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</a:tr>
              <a:tr h="23525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MANDALİNA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OKITSU WASE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5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</a:tr>
              <a:tr h="23525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MANDALİNA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MİHO WASE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20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</a:tr>
              <a:tr h="254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MANDALİNA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ROBİNSON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50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</a:tr>
              <a:tr h="254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MANDALİNA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NOVA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50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</a:tr>
              <a:tr h="254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MANDARİN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W.MURCOT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175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</a:tr>
              <a:tr h="254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MANDARİN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DOBASHİ BENİ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10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</a:tr>
              <a:tr h="254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PORTAKAL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VALENCIA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20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</a:tr>
              <a:tr h="254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PORTAKAL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WASHINGTON NAWEL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70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</a:tr>
              <a:tr h="254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PORTAKAL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NAVELİNA 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20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</a:tr>
              <a:tr h="254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STRANJ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CARRİZO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50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</a:tr>
              <a:tr h="25407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TANGOR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ORTANİQUE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5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</a:tr>
              <a:tr h="329354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TURUNÇ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YERLİ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50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</a:tr>
              <a:tr h="23525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u="none" strike="noStrike">
                          <a:solidFill>
                            <a:srgbClr val="FF0000"/>
                          </a:solidFill>
                          <a:effectLst/>
                        </a:rPr>
                        <a:t>TOPLAM</a:t>
                      </a:r>
                      <a:endParaRPr lang="tr-TR" sz="18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u="none" strike="noStrike">
                          <a:solidFill>
                            <a:srgbClr val="FF0000"/>
                          </a:solidFill>
                          <a:effectLst/>
                        </a:rPr>
                        <a:t>18 ÇEŞİT</a:t>
                      </a:r>
                      <a:endParaRPr lang="tr-TR" sz="18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763 AĞAÇ</a:t>
                      </a:r>
                      <a:endParaRPr lang="tr-TR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" marR="6858" marT="685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57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5301208"/>
            <a:ext cx="8301608" cy="1008111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200000"/>
              </a:lnSpc>
              <a:defRPr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2008 yılında Kanun gereği kurulan Birliğimize </a:t>
            </a:r>
            <a:r>
              <a:rPr lang="tr-TR" sz="3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üye 736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fidan üreticisi üyedir. 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Yönetim Kurulumuz 2016 yılı Eylül ayında göreve gelmiştir. </a:t>
            </a: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>
          <a:xfrm>
            <a:off x="3131840" y="6309320"/>
            <a:ext cx="2895600" cy="365125"/>
          </a:xfrm>
        </p:spPr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Fidan Üreticileri Alt Birliği</a:t>
            </a:r>
            <a:endParaRPr lang="tr-TR" b="1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08" y="476672"/>
            <a:ext cx="8457559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08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865515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buNone/>
              <a:defRPr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Sayın katılımcılar;</a:t>
            </a:r>
          </a:p>
          <a:p>
            <a:pPr algn="just">
              <a:lnSpc>
                <a:spcPct val="200000"/>
              </a:lnSpc>
              <a:buNone/>
              <a:defRPr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Kanunlarımız gereği </a:t>
            </a:r>
            <a:r>
              <a:rPr lang="tr-T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aidatlarınızı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zamanında, </a:t>
            </a:r>
            <a:r>
              <a:rPr lang="tr-T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binde 3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komisyonlarınızı doğru beyanla ve zamanında öderseniz çok daha iyi hizmetler alacağınıza emin olunuz.</a:t>
            </a:r>
          </a:p>
          <a:p>
            <a:pPr algn="just">
              <a:lnSpc>
                <a:spcPct val="200000"/>
              </a:lnSpc>
              <a:buNone/>
              <a:defRPr/>
            </a:pPr>
            <a:r>
              <a:rPr lang="tr-T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Genel Kurullar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herşeyin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konuşulduğu en yüksek makamdır. Sizleri Genel Kurullara, seçimlere davet ediyoruz.</a:t>
            </a: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Fidan Üreticileri Alt Birliği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307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5354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sz="3400" b="1" dirty="0">
                <a:solidFill>
                  <a:srgbClr val="FF0000"/>
                </a:solidFill>
              </a:rPr>
              <a:t>FİDANCILIK SEKTÖRÜ BÖLGESEL İSTİŞARE TOPLANTISI</a:t>
            </a:r>
            <a:endParaRPr lang="tr-TR" sz="3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200000"/>
              </a:lnSpc>
              <a:buFontTx/>
              <a:buChar char="-"/>
              <a:defRPr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Bitkisel Üretim Genel Müdürlüğü</a:t>
            </a:r>
          </a:p>
          <a:p>
            <a:pPr algn="just">
              <a:lnSpc>
                <a:spcPct val="200000"/>
              </a:lnSpc>
              <a:buFontTx/>
              <a:buChar char="-"/>
              <a:defRPr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Gıda ve Kontrol Genel Müdürlüğü</a:t>
            </a:r>
          </a:p>
          <a:p>
            <a:pPr algn="just">
              <a:lnSpc>
                <a:spcPct val="200000"/>
              </a:lnSpc>
              <a:buFontTx/>
              <a:buChar char="-"/>
              <a:defRPr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Gıda Tarım ve Hayvancılık İl/İlçe Müdürlükleri		 	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i="1" dirty="0">
                <a:solidFill>
                  <a:srgbClr val="FF0000"/>
                </a:solidFill>
              </a:rPr>
              <a:t>Hatay, Kahramanmaraş, Gaziantep, Kilis, Osmaniye, </a:t>
            </a:r>
            <a:r>
              <a:rPr lang="tr-TR" i="1" dirty="0" smtClean="0">
                <a:solidFill>
                  <a:srgbClr val="FF0000"/>
                </a:solidFill>
              </a:rPr>
              <a:t>Adana</a:t>
            </a:r>
            <a:endParaRPr lang="tr-TR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200000"/>
              </a:lnSpc>
              <a:buFontTx/>
              <a:buChar char="-"/>
              <a:defRPr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FÜAB ve Üyeleri						 </a:t>
            </a:r>
            <a:r>
              <a:rPr lang="tr-TR" i="1" dirty="0" smtClean="0">
                <a:solidFill>
                  <a:srgbClr val="FF0000"/>
                </a:solidFill>
              </a:rPr>
              <a:t>Hatay</a:t>
            </a:r>
            <a:r>
              <a:rPr lang="tr-TR" i="1" dirty="0">
                <a:solidFill>
                  <a:srgbClr val="FF0000"/>
                </a:solidFill>
              </a:rPr>
              <a:t>, Kahramanmaraş, Gaziantep, Kilis, Osmaniye, </a:t>
            </a:r>
            <a:r>
              <a:rPr lang="tr-TR" i="1" dirty="0" smtClean="0">
                <a:solidFill>
                  <a:srgbClr val="FF0000"/>
                </a:solidFill>
              </a:rPr>
              <a:t>Adana </a:t>
            </a:r>
            <a:r>
              <a:rPr lang="tr-TR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illerinden üyeler ve Yönetim Kurulu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katılımlarınızdan dolayı hepinize teşekkür ediyorum. </a:t>
            </a: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Fidan Üreticileri Alt Birliği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pic>
        <p:nvPicPr>
          <p:cNvPr id="13315" name="Picture 3" descr="C:\Users\Packardbell\Desktop\türktob ve altbirlikler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0196" y="2564904"/>
            <a:ext cx="9244196" cy="3024336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323528" y="764704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002060"/>
                </a:solidFill>
              </a:rPr>
              <a:t>Birlik ve beraberlik içinde çalışmalarımızın daha verimli geçmesi dileğiyle saygılar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SERTİFİKALANDIRILAN FİDAN VE MATERYAL ÜRETİMLERİ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635122"/>
              </p:ext>
            </p:extLst>
          </p:nvPr>
        </p:nvGraphicFramePr>
        <p:xfrm>
          <a:off x="457200" y="1268753"/>
          <a:ext cx="8075239" cy="5087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1190"/>
                <a:gridCol w="2287603"/>
                <a:gridCol w="2035968"/>
                <a:gridCol w="2310478"/>
              </a:tblGrid>
              <a:tr h="56528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u="none" strike="noStrike" dirty="0">
                          <a:effectLst/>
                        </a:rPr>
                        <a:t>YILLAR</a:t>
                      </a:r>
                      <a:endParaRPr lang="tr-T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u="none" strike="noStrike">
                          <a:effectLst/>
                        </a:rPr>
                        <a:t>MEYVE 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u="none" strike="noStrike">
                          <a:effectLst/>
                        </a:rPr>
                        <a:t>ASMA 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u="none" strike="noStrike">
                          <a:effectLst/>
                        </a:rPr>
                        <a:t>TOPLAM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2002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2.420.730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 dirty="0">
                          <a:effectLst/>
                        </a:rPr>
                        <a:t>1.092.500</a:t>
                      </a:r>
                      <a:endParaRPr lang="tr-T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3.513.230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2003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2.844.287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1.920.000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4.764.287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2004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6.535.201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428.800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6.964.001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2005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18.672.936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2.276.862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20.949.798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2006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41.534.409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5.179.290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46.713.699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2007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64.230.921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6.157.120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70.388.041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2008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18.279.586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2.958.185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21.237.771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2009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19.914.532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2.032.860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21.947.392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2010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27.953.671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3.407.915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31.361.586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2011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30.895.364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3.499.880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34.395.244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2012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500" b="1" u="none" strike="noStrike">
                          <a:effectLst/>
                        </a:rPr>
                        <a:t>45.394.005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500" b="1" u="none" strike="noStrike">
                          <a:effectLst/>
                        </a:rPr>
                        <a:t>3.393.588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48.787.593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2013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56.027.584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7.129.690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63.157.274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2014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500" b="1" u="none" strike="noStrike">
                          <a:effectLst/>
                        </a:rPr>
                        <a:t>58.384.744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500" b="1" u="none" strike="noStrike">
                          <a:effectLst/>
                        </a:rPr>
                        <a:t>5.465.230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63.849.974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2015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500" b="1" u="none" strike="noStrike">
                          <a:effectLst/>
                        </a:rPr>
                        <a:t>58.861.367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500" b="1" u="none" strike="noStrike">
                          <a:effectLst/>
                        </a:rPr>
                        <a:t>4.981.436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63.842.803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2016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500" b="1" u="none" strike="noStrike">
                          <a:effectLst/>
                        </a:rPr>
                        <a:t>65.047.025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500" b="1" u="none" strike="noStrike">
                          <a:effectLst/>
                        </a:rPr>
                        <a:t>4.349.560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69.396.585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2017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u="none" strike="noStrike">
                          <a:effectLst/>
                        </a:rPr>
                        <a:t>101.676.747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u="none" strike="noStrike">
                          <a:effectLst/>
                        </a:rPr>
                        <a:t>3.826.412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u="none" strike="noStrike" dirty="0">
                          <a:effectLst/>
                        </a:rPr>
                        <a:t>105.503.159</a:t>
                      </a:r>
                      <a:endParaRPr lang="tr-T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90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0953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FİDANCILIK SEKTÖRÜNDE KALİTE ARTMIŞ VE SONUCUNDA ÜRETİM MİKTARI ARTMIŞTIR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2002 yılında 3,5 milyon adet fidan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üretilirken, 15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yılda 30 kat bir artış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ile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2017 yılında 105.5 milyon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fidan ve materyal üretimi olmuştur. Ancak;</a:t>
            </a: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 üretimler; tüplü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 standart kademededir.</a:t>
            </a:r>
          </a:p>
          <a:p>
            <a:pPr marL="0" indent="0">
              <a:buNone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Üretim desteği verilmiyor ve etiket maliyeti çok yüksektir.</a:t>
            </a: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Fidan Üreticileri Alt Birliği</a:t>
            </a:r>
            <a:endParaRPr lang="tr-TR" b="1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524442"/>
              </p:ext>
            </p:extLst>
          </p:nvPr>
        </p:nvGraphicFramePr>
        <p:xfrm>
          <a:off x="827584" y="2420888"/>
          <a:ext cx="7272809" cy="2513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0945"/>
                <a:gridCol w="1159162"/>
                <a:gridCol w="1159162"/>
                <a:gridCol w="1159162"/>
                <a:gridCol w="1084378"/>
              </a:tblGrid>
              <a:tr h="26026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</a:rPr>
                        <a:t>YIL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2014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2015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2016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2017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37982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</a:rPr>
                        <a:t>TURUNÇGİL FİDANI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2.387.559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2.790.124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2.393.837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2.376.530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6026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</a:rPr>
                        <a:t>ZEYTİN FİDANI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1.033.234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1.301.117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1.974.899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2.787.671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37982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</a:rPr>
                        <a:t>BADEM FİDANI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2.278.478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1.534.885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2.028.560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3.790.870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95760">
                <a:tc>
                  <a:txBody>
                    <a:bodyPr/>
                    <a:lstStyle/>
                    <a:p>
                      <a:pPr algn="l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6026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</a:rPr>
                        <a:t>ANTEPFISTIĞI FİDANI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24.200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>
                          <a:effectLst/>
                        </a:rPr>
                        <a:t>39.600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31.050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16.500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95760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 dirty="0">
                          <a:effectLst/>
                        </a:rPr>
                        <a:t>ANTEP FISTIĞI ÇÖĞÜRÜ</a:t>
                      </a:r>
                      <a:endParaRPr lang="tr-T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1.581.054</a:t>
                      </a:r>
                      <a:endParaRPr lang="tr-T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1.854.020</a:t>
                      </a:r>
                      <a:endParaRPr lang="tr-T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1.946.400</a:t>
                      </a:r>
                      <a:endParaRPr lang="tr-T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800" u="none" strike="noStrike" dirty="0">
                          <a:effectLst/>
                        </a:rPr>
                        <a:t>1.794.735</a:t>
                      </a:r>
                      <a:endParaRPr lang="tr-T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36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86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FİDAN İTHALAT / İHRACAT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/>
          </p:nvPr>
        </p:nvGraphicFramePr>
        <p:xfrm>
          <a:off x="896782" y="1600201"/>
          <a:ext cx="7350436" cy="4525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5283"/>
                <a:gridCol w="1233403"/>
                <a:gridCol w="1439216"/>
                <a:gridCol w="580684"/>
                <a:gridCol w="580684"/>
                <a:gridCol w="1221643"/>
                <a:gridCol w="1399523"/>
              </a:tblGrid>
              <a:tr h="50091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MEYVE VE ASMA FİDANI/ÜRETİM MATERYALİ  İHRACATI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MEYVE VE ASMA FİDANI/ÜRETİM MATERYALİ  İTHALATI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14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Yıllar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Miktar (Kg)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Değer ($)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Yıllar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Miktar (Kg)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Değer ($)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</a:tr>
              <a:tr h="250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2010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920.398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905.323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2010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831.150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7.549.035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</a:tr>
              <a:tr h="250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2011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1.103.552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3.341.606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2011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704.320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8.860.043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</a:tr>
              <a:tr h="250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2012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2.156.795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3.113.479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2012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506.162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5.547.318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</a:tr>
              <a:tr h="250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2013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1.592.193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5.267.379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2013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586.880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4.255.430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</a:tr>
              <a:tr h="250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2014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2.638.290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8.357.058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2014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834.784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3.755.094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/>
                </a:tc>
              </a:tr>
              <a:tr h="250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2015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1.837.292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8.767.490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2015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598.772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4.789.128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/>
                </a:tc>
              </a:tr>
              <a:tr h="250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2016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2.839.353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26.526.467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2016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1.171.447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4.011.987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/>
                </a:tc>
              </a:tr>
              <a:tr h="250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2017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11.541.320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29.209.884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2017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206.313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2.315.574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/>
                </a:tc>
              </a:tr>
              <a:tr h="27223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0" dirty="0" err="1">
                          <a:solidFill>
                            <a:schemeClr val="tx1"/>
                          </a:solidFill>
                          <a:effectLst/>
                        </a:rPr>
                        <a:t>Kaynak:TÜİK</a:t>
                      </a:r>
                      <a:endParaRPr lang="tr-TR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Kaynak:TÜİK</a:t>
                      </a:r>
                      <a:endParaRPr lang="tr-T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03450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effectLst/>
                        </a:rPr>
                        <a:t>Bakanlığımızca ihracat ön izni verilen türler en çok sırasıyla; elma, ceviz, kiraz, armut, zeytin, erik,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effectLst/>
                        </a:rPr>
                        <a:t>nektarin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effectLst/>
                        </a:rPr>
                        <a:t> ve diğerleri şeklinde sıralanmaktadır.</a:t>
                      </a:r>
                      <a:endParaRPr lang="tr-TR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Bakanlığımızca ithalat ön izni verilen türler en çok sırasıyla; elma, armut, asma, kiraz, şeftali ve diğerleri şeklinde sıralanmaktadır.</a:t>
                      </a:r>
                      <a:endParaRPr lang="tr-TR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21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0953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FİDANCILIK SEKTÖRÜNDE KALİTE ARTMIŞ VE İHRACAT ARTMIŞTIR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Sektörümüzün, kaliteli üretim yapması, piyasanın talep ettiği yeni çeşitlerde üretimin yapılması sonucunda;</a:t>
            </a:r>
          </a:p>
          <a:p>
            <a:pPr marL="0" indent="0">
              <a:buNone/>
            </a:pPr>
            <a:r>
              <a:rPr lang="tr-TR" dirty="0">
                <a:latin typeface="Arial" pitchFamily="34" charset="0"/>
                <a:cs typeface="Arial" pitchFamily="34" charset="0"/>
              </a:rPr>
              <a:t>-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meyve bahçelerimiz yerli fidanlarla kurulmaktadır.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2010 yılında 8,3 milyon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dolar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olan ithalat hızla azalarak 2017 yılında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milyon dolara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düşmüştür.</a:t>
            </a: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-2010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yılında yok denecek kadar az olan ihracatımız, 2014 yılında 10 milyon dolara 2017 yılında ise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milyon dolara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yükselmiştir.</a:t>
            </a: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Bakanlığımızca 2016 yılında başlanılan Fidan üretim desteği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milyon 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ihracatın artışıyla yaklaşık 30 milyon dolar döviz girdisi, yani 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milyon TL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olarak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geri döndü. Başka bir değişle devletimizden 1 aldığımızı 19 kat olarak ekonomimize geri kazandırdık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Fidan Üreticileri Alt Birliği</a:t>
            </a:r>
            <a:endParaRPr lang="tr-TR" b="1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75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09531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FAALİYETLERİMİZ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tr-TR" sz="3400" dirty="0" err="1" smtClean="0">
                <a:latin typeface="Arial" pitchFamily="34" charset="0"/>
                <a:cs typeface="Arial" pitchFamily="34" charset="0"/>
              </a:rPr>
              <a:t>FÜAB’ın</a:t>
            </a:r>
            <a:r>
              <a:rPr lang="tr-TR" sz="3400" dirty="0" smtClean="0">
                <a:latin typeface="Arial" pitchFamily="34" charset="0"/>
                <a:cs typeface="Arial" pitchFamily="34" charset="0"/>
              </a:rPr>
              <a:t> girişimleri sonucunda Bakanlık </a:t>
            </a:r>
            <a:r>
              <a:rPr lang="tr-TR" sz="3400" dirty="0">
                <a:latin typeface="Arial" pitchFamily="34" charset="0"/>
                <a:cs typeface="Arial" pitchFamily="34" charset="0"/>
              </a:rPr>
              <a:t>tarafından 2016 yılında </a:t>
            </a:r>
            <a:r>
              <a:rPr lang="tr-TR" sz="3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Sertifikalı fidan üretimi desteği </a:t>
            </a:r>
            <a:r>
              <a:rPr lang="tr-TR" sz="3400" dirty="0" smtClean="0">
                <a:latin typeface="Arial" pitchFamily="34" charset="0"/>
                <a:cs typeface="Arial" pitchFamily="34" charset="0"/>
              </a:rPr>
              <a:t>başladı.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sz="3400" dirty="0" smtClean="0">
                <a:latin typeface="Arial" pitchFamily="34" charset="0"/>
                <a:cs typeface="Arial" pitchFamily="34" charset="0"/>
              </a:rPr>
              <a:t>Aşılı fidan: </a:t>
            </a:r>
            <a:r>
              <a:rPr lang="tr-TR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TL</a:t>
            </a:r>
            <a:r>
              <a:rPr lang="tr-TR" sz="3400" dirty="0" smtClean="0">
                <a:latin typeface="Arial" pitchFamily="34" charset="0"/>
                <a:cs typeface="Arial" pitchFamily="34" charset="0"/>
              </a:rPr>
              <a:t>/adet; Aşısız fidan: </a:t>
            </a:r>
            <a:r>
              <a:rPr lang="tr-TR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0,5 TL</a:t>
            </a:r>
            <a:r>
              <a:rPr lang="tr-TR" sz="3400" dirty="0" smtClean="0">
                <a:latin typeface="Arial" pitchFamily="34" charset="0"/>
                <a:cs typeface="Arial" pitchFamily="34" charset="0"/>
              </a:rPr>
              <a:t>/adet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sz="3400" b="1" dirty="0" smtClean="0">
                <a:latin typeface="Arial" pitchFamily="34" charset="0"/>
                <a:cs typeface="Arial" pitchFamily="34" charset="0"/>
              </a:rPr>
              <a:t>Sektörümüze Sağlanan Üretim Desteği Miktarı:</a:t>
            </a:r>
            <a:r>
              <a:rPr lang="tr-TR" sz="3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sz="3400" dirty="0" smtClean="0">
                <a:latin typeface="Arial" pitchFamily="34" charset="0"/>
                <a:cs typeface="Arial" pitchFamily="34" charset="0"/>
              </a:rPr>
              <a:t>2016 yılı 6 milyon TL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sz="3400" dirty="0" smtClean="0">
                <a:latin typeface="Arial" pitchFamily="34" charset="0"/>
                <a:cs typeface="Arial" pitchFamily="34" charset="0"/>
              </a:rPr>
              <a:t>2017 yılı 8,4 milyon TL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sz="3400" dirty="0" smtClean="0">
                <a:latin typeface="Arial" pitchFamily="34" charset="0"/>
                <a:cs typeface="Arial" pitchFamily="34" charset="0"/>
              </a:rPr>
              <a:t>2018 yılı 20 milyon TL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sz="3400" dirty="0" smtClean="0">
                <a:latin typeface="Arial" pitchFamily="34" charset="0"/>
                <a:cs typeface="Arial" pitchFamily="34" charset="0"/>
              </a:rPr>
              <a:t>Ancak; tüm üreticilerin desteklenmesi, damızlıkların kurulabilmesi, kaçak üretime engel olunması açısından;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sz="3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Sertifikalı, Standart, Ön temel, Temel fidanlar ve materyaller </a:t>
            </a:r>
            <a:r>
              <a:rPr lang="tr-TR" sz="3400" dirty="0" smtClean="0">
                <a:latin typeface="Arial" pitchFamily="34" charset="0"/>
                <a:cs typeface="Arial" pitchFamily="34" charset="0"/>
              </a:rPr>
              <a:t> üretim desteği kapsamına alınmalıdır.</a:t>
            </a: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Fidan Üreticileri Alt Birliği</a:t>
            </a:r>
            <a:endParaRPr lang="tr-TR" b="1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012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4624"/>
            <a:ext cx="8229600" cy="6264696"/>
          </a:xfrm>
        </p:spPr>
        <p:txBody>
          <a:bodyPr>
            <a:noAutofit/>
          </a:bodyPr>
          <a:lstStyle/>
          <a:p>
            <a:pPr marL="0" indent="0" algn="ctr">
              <a:lnSpc>
                <a:spcPct val="200000"/>
              </a:lnSpc>
              <a:buNone/>
              <a:defRPr/>
            </a:pPr>
            <a:r>
              <a:rPr lang="tr-TR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KAÇAK ÜRETİM VE SATIŞLAR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Sertifikalandırılan üretim miktarında artış ve </a:t>
            </a:r>
            <a:r>
              <a:rPr lang="tr-TR" sz="1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FÜAB’ın</a:t>
            </a:r>
            <a:r>
              <a:rPr lang="tr-TR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üye sayısındaki artış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, kaçak üretim ve 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satışı önleme çabalarımızın sonucudur; 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ancak yetersizdir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sz="1400" dirty="0">
                <a:latin typeface="Arial" pitchFamily="34" charset="0"/>
                <a:cs typeface="Arial" pitchFamily="34" charset="0"/>
              </a:rPr>
              <a:t>Belediyelerin kaçak fidan alımına itirazımız sonucu olarak </a:t>
            </a:r>
            <a:r>
              <a:rPr lang="tr-TR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Erzurum Büyükşehir Belediyesi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 firması üyelik başvurusunda bulunmuş, Kahramanmaraş Belediyesinin ihalesini alan üretici Fidan Üretici Belgesi 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almış ve bize üyelik başvurusunda bulunmuştur.</a:t>
            </a:r>
            <a:endParaRPr lang="tr-TR" sz="1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sz="1400" u="sng" dirty="0" smtClean="0">
                <a:latin typeface="Arial" pitchFamily="34" charset="0"/>
                <a:cs typeface="Arial" pitchFamily="34" charset="0"/>
              </a:rPr>
              <a:t>Kaçak satışların, yani haksız rekabetin önlenmesi için: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sz="1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FÜAB’a</a:t>
            </a:r>
            <a:r>
              <a:rPr lang="tr-TR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Piyasa Denetimi yetkisi ve Üretici Belgesi verme yetkisi 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verilmelidir. Şu anda denetim yetkisi Kanun gereği sadece Bakanlıktadır.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Parsel kontrolü ve etiket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, sadece FÜAB üyesi olanlara düzenlenmelidir.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Bitki pasaportu 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sisteminde «FÜAB üyesi» onay uygulamasına geçilmelidir.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TBS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Sistemine geçilmelidir.</a:t>
            </a:r>
            <a:endParaRPr lang="tr-TR" sz="1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200000"/>
              </a:lnSpc>
              <a:defRPr/>
            </a:pPr>
            <a:r>
              <a:rPr lang="tr-TR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İhalelerde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FÜAB üyelik belgesi istenilmelidir. </a:t>
            </a: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Fidan Üreticileri Alt Birliği</a:t>
            </a:r>
            <a:endParaRPr lang="tr-TR" b="1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865515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DÖNER SERMAYE ÜCRETLERİ VE ÜRETİM MALİYETİ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sz="3600" dirty="0" smtClean="0">
                <a:latin typeface="Arial" pitchFamily="34" charset="0"/>
                <a:cs typeface="Arial" pitchFamily="34" charset="0"/>
              </a:rPr>
              <a:t>Girişimlerimiz sonucunda;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Tek parsel kontrolü ve tek etiket</a:t>
            </a:r>
            <a:r>
              <a:rPr lang="tr-TR" sz="3600" dirty="0" smtClean="0">
                <a:latin typeface="Arial" pitchFamily="34" charset="0"/>
                <a:cs typeface="Arial" pitchFamily="34" charset="0"/>
              </a:rPr>
              <a:t>:  2016 yılından itibaren tek parsel kontrolü, 2018 yılından itibaren tek etiket, yani pasaport ve sertifika etiketi birlikte basılacaktır.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Üretim materyalinde parsel kontrol ve sertifika ücreti </a:t>
            </a:r>
            <a:r>
              <a:rPr lang="tr-TR" sz="3600" dirty="0" smtClean="0">
                <a:latin typeface="Arial" pitchFamily="34" charset="0"/>
                <a:cs typeface="Arial" pitchFamily="34" charset="0"/>
              </a:rPr>
              <a:t>düşürülmüştür; ancak maliyet hala çok yüksektir.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sz="3600" dirty="0" smtClean="0">
                <a:latin typeface="Arial" pitchFamily="34" charset="0"/>
                <a:cs typeface="Arial" pitchFamily="34" charset="0"/>
              </a:rPr>
              <a:t>Özellikle </a:t>
            </a:r>
            <a:r>
              <a:rPr lang="tr-TR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tüplü fidanda etiket ücreti </a:t>
            </a:r>
            <a:r>
              <a:rPr lang="tr-TR" sz="3600" dirty="0" smtClean="0">
                <a:latin typeface="Arial" pitchFamily="34" charset="0"/>
                <a:cs typeface="Arial" pitchFamily="34" charset="0"/>
              </a:rPr>
              <a:t>çok yüksektir. 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sz="4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Üretici kendi etiketini basabilmelidir.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sz="3600" dirty="0" smtClean="0">
                <a:latin typeface="Arial" pitchFamily="34" charset="0"/>
                <a:cs typeface="Arial" pitchFamily="34" charset="0"/>
              </a:rPr>
              <a:t>Sertifika ve pasaport etiketinin birleştirilerek tek etiket olarak üretici tarafından basılması sağlanmalıdır.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sz="3600" dirty="0" smtClean="0">
                <a:latin typeface="Arial" pitchFamily="34" charset="0"/>
                <a:cs typeface="Arial" pitchFamily="34" charset="0"/>
              </a:rPr>
              <a:t>TBS sistemi uygulamaya geçmeli, uygulamalar kolaylaştırılmalıdır.</a:t>
            </a: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Fidan Üreticileri Alt Birliği</a:t>
            </a:r>
            <a:endParaRPr lang="tr-TR" b="1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71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1037</TotalTime>
  <Words>1525</Words>
  <Application>Microsoft Office PowerPoint</Application>
  <PresentationFormat>Ekran Gösterisi (4:3)</PresentationFormat>
  <Paragraphs>375</Paragraphs>
  <Slides>20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7" baseType="lpstr">
      <vt:lpstr>Arial</vt:lpstr>
      <vt:lpstr>Calibri</vt:lpstr>
      <vt:lpstr>Century Gothic</vt:lpstr>
      <vt:lpstr>Microsoft Tai Le</vt:lpstr>
      <vt:lpstr>Times New Roman</vt:lpstr>
      <vt:lpstr>Wingdings</vt:lpstr>
      <vt:lpstr>Ofis Teması</vt:lpstr>
      <vt:lpstr>FİDAN ÜRETİCİLERİ ALT BİRLİĞİ</vt:lpstr>
      <vt:lpstr>PowerPoint Sunusu</vt:lpstr>
      <vt:lpstr>SERTİFİKALANDIRILAN FİDAN VE MATERYAL ÜRETİMLERİ</vt:lpstr>
      <vt:lpstr>PowerPoint Sunusu</vt:lpstr>
      <vt:lpstr>FİDAN İTHALAT / İHRACAT </vt:lpstr>
      <vt:lpstr>PowerPoint Sunusu</vt:lpstr>
      <vt:lpstr>PowerPoint Sunusu</vt:lpstr>
      <vt:lpstr>PowerPoint Sunusu</vt:lpstr>
      <vt:lpstr>PowerPoint Sunusu</vt:lpstr>
      <vt:lpstr>Sertifikasyon</vt:lpstr>
      <vt:lpstr>Karantina uygulamaları</vt:lpstr>
      <vt:lpstr>Diğer Faaliyetlerimiz</vt:lpstr>
      <vt:lpstr>FAALİYETLER</vt:lpstr>
      <vt:lpstr>PowerPoint Sunusu</vt:lpstr>
      <vt:lpstr>FİDAN ÜRETİCİLERİ TARIM SANAYİ VE TİCARET A.Ş</vt:lpstr>
      <vt:lpstr>FİDAN ÜRETİCİLERİ TARIM SANAYİ VE TİCARET A.Ş</vt:lpstr>
      <vt:lpstr>FİDAN ÜRETİCİLERİ TARIM SANAYİ VE TİCARET A.Ş. TURUNÇGİLLER 3 NOLU DAMIZLIK DALAMAN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FİDAN ÜRETİCİLERİ ALT BİRLİĞİ</dc:title>
  <dc:creator>HB</dc:creator>
  <cp:lastModifiedBy>User</cp:lastModifiedBy>
  <cp:revision>105</cp:revision>
  <cp:lastPrinted>2018-03-07T13:37:12Z</cp:lastPrinted>
  <dcterms:created xsi:type="dcterms:W3CDTF">2016-06-27T13:02:45Z</dcterms:created>
  <dcterms:modified xsi:type="dcterms:W3CDTF">2018-04-26T09:33:58Z</dcterms:modified>
</cp:coreProperties>
</file>